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FF"/>
    <a:srgbClr val="9933FF"/>
    <a:srgbClr val="0B25E5"/>
    <a:srgbClr val="091EB7"/>
    <a:srgbClr val="BAFEEF"/>
    <a:srgbClr val="A4FEEB"/>
    <a:srgbClr val="F8F200"/>
    <a:srgbClr val="009900"/>
    <a:srgbClr val="00FFFF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709" autoAdjust="0"/>
  </p:normalViewPr>
  <p:slideViewPr>
    <p:cSldViewPr>
      <p:cViewPr varScale="1">
        <p:scale>
          <a:sx n="70" d="100"/>
          <a:sy n="70" d="100"/>
        </p:scale>
        <p:origin x="-56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23F07-CC36-4E89-B068-B29CBFD52743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CF468-93B8-47EA-89D8-586A8C5499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23F07-CC36-4E89-B068-B29CBFD52743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CF468-93B8-47EA-89D8-586A8C5499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23F07-CC36-4E89-B068-B29CBFD52743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CF468-93B8-47EA-89D8-586A8C5499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23F07-CC36-4E89-B068-B29CBFD52743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CF468-93B8-47EA-89D8-586A8C5499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23F07-CC36-4E89-B068-B29CBFD52743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CF468-93B8-47EA-89D8-586A8C5499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23F07-CC36-4E89-B068-B29CBFD52743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CF468-93B8-47EA-89D8-586A8C5499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23F07-CC36-4E89-B068-B29CBFD52743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CF468-93B8-47EA-89D8-586A8C5499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23F07-CC36-4E89-B068-B29CBFD52743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CF468-93B8-47EA-89D8-586A8C5499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23F07-CC36-4E89-B068-B29CBFD52743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CF468-93B8-47EA-89D8-586A8C5499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23F07-CC36-4E89-B068-B29CBFD52743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CF468-93B8-47EA-89D8-586A8C5499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23F07-CC36-4E89-B068-B29CBFD52743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CF468-93B8-47EA-89D8-586A8C5499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623F07-CC36-4E89-B068-B29CBFD52743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2CF468-93B8-47EA-89D8-586A8C54990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4429132"/>
            <a:ext cx="1928826" cy="1357322"/>
          </a:xfrm>
          <a:prstGeom prst="rect">
            <a:avLst/>
          </a:prstGeom>
          <a:gradFill>
            <a:gsLst>
              <a:gs pos="0">
                <a:srgbClr val="000082"/>
              </a:gs>
              <a:gs pos="13000">
                <a:srgbClr val="0047FF"/>
              </a:gs>
              <a:gs pos="28000">
                <a:srgbClr val="000082"/>
              </a:gs>
              <a:gs pos="42999">
                <a:srgbClr val="0047FF"/>
              </a:gs>
              <a:gs pos="58000">
                <a:srgbClr val="000082"/>
              </a:gs>
              <a:gs pos="72000">
                <a:srgbClr val="0047FF"/>
              </a:gs>
              <a:gs pos="87000">
                <a:srgbClr val="000082"/>
              </a:gs>
              <a:gs pos="100000">
                <a:srgbClr val="0047FF"/>
              </a:gs>
            </a:gsLst>
            <a:lin ang="5400000" scaled="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Транспортные услуги </a:t>
            </a:r>
          </a:p>
          <a:p>
            <a:pPr algn="ctr"/>
            <a:r>
              <a:rPr lang="ru-RU" sz="1500" b="1" i="1" dirty="0" smtClean="0">
                <a:solidFill>
                  <a:schemeClr val="bg1"/>
                </a:solidFill>
                <a:latin typeface="Times New Roman"/>
                <a:ea typeface="Times New Roman"/>
              </a:rPr>
              <a:t>1</a:t>
            </a:r>
            <a:r>
              <a:rPr lang="en-US" sz="1500" b="1" i="1" dirty="0" smtClean="0">
                <a:solidFill>
                  <a:schemeClr val="bg1"/>
                </a:solidFill>
                <a:latin typeface="Times New Roman"/>
                <a:ea typeface="Times New Roman"/>
              </a:rPr>
              <a:t>,</a:t>
            </a:r>
            <a:r>
              <a:rPr lang="ru-RU" sz="1500" b="1" i="1" dirty="0" smtClean="0">
                <a:solidFill>
                  <a:schemeClr val="bg1"/>
                </a:solidFill>
                <a:latin typeface="Times New Roman"/>
                <a:ea typeface="Times New Roman"/>
              </a:rPr>
              <a:t>3</a:t>
            </a:r>
            <a:r>
              <a:rPr lang="ru-RU" sz="1500" dirty="0" smtClean="0">
                <a:solidFill>
                  <a:schemeClr val="bg1"/>
                </a:solidFill>
                <a:latin typeface="Times New Roman"/>
                <a:ea typeface="Times New Roman"/>
              </a:rPr>
              <a:t> </a:t>
            </a:r>
            <a:r>
              <a:rPr lang="ru-RU" sz="1500" b="1" i="1" spc="-10" dirty="0" smtClean="0">
                <a:solidFill>
                  <a:schemeClr val="bg1"/>
                </a:solidFill>
                <a:latin typeface="Times New Roman"/>
                <a:ea typeface="Times New Roman"/>
              </a:rPr>
              <a:t>млрд. рублей </a:t>
            </a:r>
          </a:p>
          <a:p>
            <a:pPr algn="ctr"/>
            <a:r>
              <a:rPr lang="ru-RU" sz="1500" b="1" i="1" spc="-10" dirty="0" smtClean="0">
                <a:solidFill>
                  <a:schemeClr val="bg1"/>
                </a:solidFill>
                <a:latin typeface="Times New Roman"/>
                <a:ea typeface="Times New Roman"/>
              </a:rPr>
              <a:t>(     </a:t>
            </a:r>
            <a:r>
              <a:rPr lang="ru-RU" sz="1500" b="1" i="1" spc="-10" dirty="0" smtClean="0">
                <a:solidFill>
                  <a:schemeClr val="bg1"/>
                </a:solidFill>
                <a:latin typeface="Times New Roman"/>
                <a:ea typeface="Times New Roman"/>
              </a:rPr>
              <a:t>25</a:t>
            </a:r>
            <a:r>
              <a:rPr lang="ru-RU" sz="1500" b="1" i="1" spc="-10" dirty="0" smtClean="0">
                <a:solidFill>
                  <a:schemeClr val="bg1"/>
                </a:solidFill>
                <a:latin typeface="Times New Roman"/>
                <a:ea typeface="Times New Roman"/>
              </a:rPr>
              <a:t>,8%)</a:t>
            </a:r>
            <a:endParaRPr lang="ru-RU" sz="1500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5984" y="4143380"/>
            <a:ext cx="2214578" cy="1656184"/>
          </a:xfrm>
          <a:prstGeom prst="rect">
            <a:avLst/>
          </a:prstGeom>
          <a:gradFill>
            <a:gsLst>
              <a:gs pos="0">
                <a:srgbClr val="000082"/>
              </a:gs>
              <a:gs pos="13000">
                <a:srgbClr val="0047FF"/>
              </a:gs>
              <a:gs pos="28000">
                <a:srgbClr val="000082"/>
              </a:gs>
              <a:gs pos="42999">
                <a:srgbClr val="0047FF"/>
              </a:gs>
              <a:gs pos="58000">
                <a:srgbClr val="000082"/>
              </a:gs>
              <a:gs pos="72000">
                <a:srgbClr val="0047FF"/>
              </a:gs>
              <a:gs pos="87000">
                <a:srgbClr val="000082"/>
              </a:gs>
              <a:gs pos="100000">
                <a:srgbClr val="0047FF"/>
              </a:gs>
            </a:gsLst>
            <a:lin ang="5400000" scaled="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500" b="1" i="1" dirty="0" smtClean="0">
                <a:solidFill>
                  <a:schemeClr val="bg1"/>
                </a:solidFill>
                <a:latin typeface="Times New Roman"/>
                <a:ea typeface="Times New Roman"/>
              </a:rPr>
              <a:t>Телекоммуникационные услуги</a:t>
            </a:r>
          </a:p>
          <a:p>
            <a:pPr lvl="0" algn="ctr"/>
            <a:r>
              <a:rPr lang="ru-RU" sz="1500" b="1" i="1" dirty="0" smtClean="0">
                <a:solidFill>
                  <a:schemeClr val="bg1"/>
                </a:solidFill>
                <a:latin typeface="Times New Roman"/>
                <a:ea typeface="Times New Roman"/>
              </a:rPr>
              <a:t>2</a:t>
            </a:r>
            <a:r>
              <a:rPr lang="en-US" sz="1500" b="1" i="1" dirty="0" smtClean="0">
                <a:solidFill>
                  <a:schemeClr val="bg1"/>
                </a:solidFill>
                <a:latin typeface="Times New Roman"/>
                <a:ea typeface="Times New Roman"/>
              </a:rPr>
              <a:t>,</a:t>
            </a:r>
            <a:r>
              <a:rPr lang="ru-RU" sz="1500" b="1" i="1" dirty="0" smtClean="0">
                <a:solidFill>
                  <a:schemeClr val="bg1"/>
                </a:solidFill>
                <a:latin typeface="Times New Roman"/>
                <a:ea typeface="Times New Roman"/>
              </a:rPr>
              <a:t>3</a:t>
            </a:r>
            <a:r>
              <a:rPr lang="ru-RU" sz="1500" b="1" i="1" dirty="0" smtClean="0">
                <a:solidFill>
                  <a:schemeClr val="bg1"/>
                </a:solidFill>
                <a:latin typeface="Times New Roman"/>
                <a:ea typeface="Times New Roman"/>
              </a:rPr>
              <a:t> </a:t>
            </a:r>
            <a:r>
              <a:rPr lang="ru-RU" sz="1500" b="1" i="1" dirty="0" smtClean="0">
                <a:solidFill>
                  <a:schemeClr val="bg1"/>
                </a:solidFill>
                <a:latin typeface="Times New Roman"/>
                <a:ea typeface="Times New Roman"/>
              </a:rPr>
              <a:t>млрд. рублей</a:t>
            </a:r>
          </a:p>
          <a:p>
            <a:pPr lvl="0" algn="ctr"/>
            <a:r>
              <a:rPr lang="ru-RU" sz="1500" b="1" i="1" dirty="0" smtClean="0">
                <a:solidFill>
                  <a:schemeClr val="bg1"/>
                </a:solidFill>
                <a:latin typeface="Times New Roman"/>
                <a:ea typeface="Times New Roman"/>
              </a:rPr>
              <a:t>(     </a:t>
            </a:r>
            <a:r>
              <a:rPr lang="ru-RU" sz="1500" b="1" i="1" dirty="0" smtClean="0">
                <a:solidFill>
                  <a:schemeClr val="bg1"/>
                </a:solidFill>
                <a:latin typeface="Times New Roman"/>
                <a:ea typeface="Times New Roman"/>
              </a:rPr>
              <a:t>0</a:t>
            </a:r>
            <a:r>
              <a:rPr lang="en-US" sz="1500" b="1" i="1" dirty="0" smtClean="0">
                <a:solidFill>
                  <a:schemeClr val="bg1"/>
                </a:solidFill>
                <a:latin typeface="Times New Roman"/>
                <a:ea typeface="Times New Roman"/>
              </a:rPr>
              <a:t>,</a:t>
            </a:r>
            <a:r>
              <a:rPr lang="ru-RU" sz="1500" b="1" i="1" dirty="0" smtClean="0">
                <a:solidFill>
                  <a:schemeClr val="bg1"/>
                </a:solidFill>
                <a:latin typeface="Times New Roman"/>
                <a:ea typeface="Times New Roman"/>
              </a:rPr>
              <a:t>1</a:t>
            </a:r>
            <a:r>
              <a:rPr lang="ru-RU" sz="1500" b="1" i="1" dirty="0" smtClean="0">
                <a:solidFill>
                  <a:schemeClr val="bg1"/>
                </a:solidFill>
                <a:latin typeface="Times New Roman"/>
                <a:ea typeface="Times New Roman"/>
              </a:rPr>
              <a:t>%)</a:t>
            </a:r>
            <a:endParaRPr lang="ru-RU" sz="1500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00562" y="3645024"/>
            <a:ext cx="1943646" cy="2160240"/>
          </a:xfrm>
          <a:prstGeom prst="rect">
            <a:avLst/>
          </a:prstGeom>
          <a:gradFill>
            <a:gsLst>
              <a:gs pos="0">
                <a:srgbClr val="000082"/>
              </a:gs>
              <a:gs pos="13000">
                <a:srgbClr val="0047FF"/>
              </a:gs>
              <a:gs pos="28000">
                <a:srgbClr val="000082"/>
              </a:gs>
              <a:gs pos="42999">
                <a:srgbClr val="0047FF"/>
              </a:gs>
              <a:gs pos="58000">
                <a:srgbClr val="000082"/>
              </a:gs>
              <a:gs pos="72000">
                <a:srgbClr val="0047FF"/>
              </a:gs>
              <a:gs pos="87000">
                <a:srgbClr val="000082"/>
              </a:gs>
              <a:gs pos="100000">
                <a:srgbClr val="0047FF"/>
              </a:gs>
            </a:gsLst>
            <a:lin ang="5400000" scaled="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b="1" i="1" dirty="0" smtClean="0">
                <a:solidFill>
                  <a:schemeClr val="bg1"/>
                </a:solidFill>
                <a:latin typeface="Times New Roman"/>
                <a:ea typeface="Times New Roman"/>
              </a:rPr>
              <a:t>Коммунальные услуги</a:t>
            </a:r>
          </a:p>
          <a:p>
            <a:pPr algn="ctr"/>
            <a:r>
              <a:rPr lang="ru-RU" sz="1500" b="1" i="1" dirty="0" smtClean="0">
                <a:solidFill>
                  <a:schemeClr val="bg1"/>
                </a:solidFill>
                <a:latin typeface="Times New Roman"/>
                <a:ea typeface="Times New Roman"/>
              </a:rPr>
              <a:t>5</a:t>
            </a:r>
            <a:r>
              <a:rPr lang="en-US" sz="1500" b="1" i="1" dirty="0" smtClean="0">
                <a:solidFill>
                  <a:schemeClr val="bg1"/>
                </a:solidFill>
                <a:latin typeface="Times New Roman"/>
                <a:ea typeface="Times New Roman"/>
              </a:rPr>
              <a:t>,</a:t>
            </a:r>
            <a:r>
              <a:rPr lang="ru-RU" sz="1500" b="1" i="1" dirty="0" smtClean="0">
                <a:solidFill>
                  <a:schemeClr val="bg1"/>
                </a:solidFill>
                <a:latin typeface="Times New Roman"/>
                <a:ea typeface="Times New Roman"/>
              </a:rPr>
              <a:t>2</a:t>
            </a:r>
            <a:r>
              <a:rPr lang="ru-RU" sz="1500" b="1" i="1" dirty="0" smtClean="0">
                <a:solidFill>
                  <a:schemeClr val="bg1"/>
                </a:solidFill>
                <a:latin typeface="Times New Roman"/>
                <a:ea typeface="Times New Roman"/>
              </a:rPr>
              <a:t> </a:t>
            </a:r>
            <a:r>
              <a:rPr lang="ru-RU" sz="1500" b="1" i="1" dirty="0" smtClean="0">
                <a:solidFill>
                  <a:schemeClr val="bg1"/>
                </a:solidFill>
                <a:latin typeface="Times New Roman"/>
                <a:ea typeface="Times New Roman"/>
              </a:rPr>
              <a:t>млрд. рублей</a:t>
            </a:r>
          </a:p>
          <a:p>
            <a:pPr algn="ctr"/>
            <a:r>
              <a:rPr lang="ru-RU" sz="1500" b="1" i="1" dirty="0" smtClean="0">
                <a:solidFill>
                  <a:schemeClr val="bg1"/>
                </a:solidFill>
                <a:latin typeface="Times New Roman"/>
                <a:ea typeface="Times New Roman"/>
              </a:rPr>
              <a:t>(     </a:t>
            </a:r>
            <a:r>
              <a:rPr lang="ru-RU" sz="1500" b="1" i="1" dirty="0" smtClean="0">
                <a:solidFill>
                  <a:schemeClr val="bg1"/>
                </a:solidFill>
                <a:latin typeface="Times New Roman"/>
                <a:ea typeface="Times New Roman"/>
              </a:rPr>
              <a:t>0,5%)</a:t>
            </a:r>
            <a:endParaRPr lang="ru-RU" sz="1500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444208" y="3140968"/>
            <a:ext cx="2199758" cy="2664296"/>
          </a:xfrm>
          <a:prstGeom prst="rect">
            <a:avLst/>
          </a:prstGeom>
          <a:gradFill>
            <a:gsLst>
              <a:gs pos="0">
                <a:srgbClr val="000082"/>
              </a:gs>
              <a:gs pos="13000">
                <a:srgbClr val="0047FF"/>
              </a:gs>
              <a:gs pos="28000">
                <a:srgbClr val="000082"/>
              </a:gs>
              <a:gs pos="42999">
                <a:srgbClr val="0047FF"/>
              </a:gs>
              <a:gs pos="58000">
                <a:srgbClr val="000082"/>
              </a:gs>
              <a:gs pos="72000">
                <a:srgbClr val="0047FF"/>
              </a:gs>
              <a:gs pos="87000">
                <a:srgbClr val="000082"/>
              </a:gs>
              <a:gs pos="100000">
                <a:srgbClr val="0047FF"/>
              </a:gs>
            </a:gsLst>
            <a:lin ang="5400000" scaled="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11</a:t>
            </a:r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,2 тыс</a:t>
            </a:r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рублей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/>
                <a:ea typeface="Times New Roman"/>
              </a:rPr>
              <a:t>в расчёте на </a:t>
            </a:r>
            <a:r>
              <a:rPr lang="ru-RU" b="1" i="1" dirty="0" smtClean="0">
                <a:solidFill>
                  <a:schemeClr val="bg1"/>
                </a:solidFill>
                <a:latin typeface="Times New Roman"/>
                <a:ea typeface="Times New Roman"/>
              </a:rPr>
              <a:t>одного жителя</a:t>
            </a:r>
            <a:r>
              <a:rPr lang="ru-RU" dirty="0" smtClean="0">
                <a:solidFill>
                  <a:schemeClr val="bg1"/>
                </a:solidFill>
                <a:latin typeface="Times New Roman"/>
                <a:ea typeface="Times New Roman"/>
              </a:rPr>
              <a:t> республики </a:t>
            </a:r>
          </a:p>
          <a:p>
            <a:pPr algn="ctr"/>
            <a:endParaRPr lang="ru-RU" sz="15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2" descr="https://irbito.ru/files/images/items/3/3558z1e8c7818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6516216" y="1928802"/>
            <a:ext cx="1848464" cy="11605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2000232" y="260649"/>
            <a:ext cx="51435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Информация о платных услугах населению</a:t>
            </a:r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endParaRPr lang="ru-RU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 algn="ctr"/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за январь - 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март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 2021 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года</a:t>
            </a:r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по сравнению </a:t>
            </a:r>
            <a:endParaRPr lang="ru-RU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 algn="ctr"/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с 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январём – 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мартом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 2020 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года</a:t>
            </a:r>
            <a:endParaRPr lang="ru-RU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57158" y="5805264"/>
            <a:ext cx="8286808" cy="576064"/>
          </a:xfrm>
          <a:prstGeom prst="rect">
            <a:avLst/>
          </a:prstGeom>
          <a:gradFill>
            <a:gsLst>
              <a:gs pos="0">
                <a:srgbClr val="000082"/>
              </a:gs>
              <a:gs pos="13000">
                <a:srgbClr val="0047FF"/>
              </a:gs>
              <a:gs pos="28000">
                <a:srgbClr val="000082"/>
              </a:gs>
              <a:gs pos="42999">
                <a:srgbClr val="0047FF"/>
              </a:gs>
              <a:gs pos="58000">
                <a:srgbClr val="000082"/>
              </a:gs>
              <a:gs pos="72000">
                <a:srgbClr val="0047FF"/>
              </a:gs>
              <a:gs pos="87000">
                <a:srgbClr val="000082"/>
              </a:gs>
              <a:gs pos="100000">
                <a:srgbClr val="0047FF"/>
              </a:gs>
            </a:gsLst>
            <a:lin ang="5400000" scaled="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Всего оказано платных услуг  на сумму  </a:t>
            </a:r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16</a:t>
            </a:r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,7 </a:t>
            </a:r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млрд. рублей (      </a:t>
            </a:r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,7 </a:t>
            </a:r>
            <a:r>
              <a:rPr lang="en-US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%</a:t>
            </a:r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Picture 2" descr="C:\Documents and Settings\aug50\Мои документы\1-ДА (услуги)\imag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2857496"/>
            <a:ext cx="1785950" cy="1500198"/>
          </a:xfrm>
          <a:prstGeom prst="rect">
            <a:avLst/>
          </a:prstGeom>
          <a:noFill/>
        </p:spPr>
      </p:pic>
      <p:pic>
        <p:nvPicPr>
          <p:cNvPr id="6" name="Picture 3" descr="C:\Documents and Settings\aug50\Мои документы\1-ДА (услуги)\скачанные файлы (10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57422" y="2428868"/>
            <a:ext cx="2000264" cy="1685923"/>
          </a:xfrm>
          <a:prstGeom prst="rect">
            <a:avLst/>
          </a:prstGeom>
          <a:noFill/>
        </p:spPr>
      </p:pic>
      <p:pic>
        <p:nvPicPr>
          <p:cNvPr id="1028" name="Picture 4" descr="C:\Documents and Settings\aug50\Мои документы\1-ДА (услуги)\скачанные файлы (4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00562" y="2071678"/>
            <a:ext cx="1857388" cy="1514475"/>
          </a:xfrm>
          <a:prstGeom prst="rect">
            <a:avLst/>
          </a:prstGeom>
          <a:noFill/>
        </p:spPr>
      </p:pic>
      <p:sp>
        <p:nvSpPr>
          <p:cNvPr id="12" name="Стрелка вниз 11"/>
          <p:cNvSpPr/>
          <p:nvPr/>
        </p:nvSpPr>
        <p:spPr>
          <a:xfrm>
            <a:off x="7072330" y="6000768"/>
            <a:ext cx="217355" cy="232345"/>
          </a:xfrm>
          <a:prstGeom prst="downArrow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4" name="Стрелка вниз 13"/>
          <p:cNvSpPr/>
          <p:nvPr/>
        </p:nvSpPr>
        <p:spPr>
          <a:xfrm>
            <a:off x="1000101" y="5357827"/>
            <a:ext cx="71438" cy="214314"/>
          </a:xfrm>
          <a:prstGeom prst="downArrow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9" name="Стрелка вниз 18"/>
          <p:cNvSpPr/>
          <p:nvPr/>
        </p:nvSpPr>
        <p:spPr>
          <a:xfrm flipV="1">
            <a:off x="3143240" y="5214950"/>
            <a:ext cx="71438" cy="214314"/>
          </a:xfrm>
          <a:prstGeom prst="downArrow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 flipV="1">
            <a:off x="5214942" y="5000636"/>
            <a:ext cx="71438" cy="214314"/>
          </a:xfrm>
          <a:prstGeom prst="downArrow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1752</TotalTime>
  <Words>83</Words>
  <Application>Microsoft Office PowerPoint</Application>
  <PresentationFormat>Экран (4:3)</PresentationFormat>
  <Paragraphs>19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P18_GavrilovaLS</dc:creator>
  <cp:lastModifiedBy>OEM</cp:lastModifiedBy>
  <cp:revision>195</cp:revision>
  <dcterms:created xsi:type="dcterms:W3CDTF">2014-11-28T09:39:17Z</dcterms:created>
  <dcterms:modified xsi:type="dcterms:W3CDTF">2021-04-19T12:02:55Z</dcterms:modified>
</cp:coreProperties>
</file>