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0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300" r:id="rId16"/>
    <p:sldId id="301" r:id="rId17"/>
    <p:sldId id="271" r:id="rId18"/>
    <p:sldId id="272" r:id="rId19"/>
    <p:sldId id="302" r:id="rId20"/>
    <p:sldId id="290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7" r:id="rId29"/>
    <p:sldId id="282" r:id="rId30"/>
    <p:sldId id="289" r:id="rId31"/>
    <p:sldId id="283" r:id="rId32"/>
    <p:sldId id="297" r:id="rId33"/>
    <p:sldId id="303" r:id="rId34"/>
    <p:sldId id="288" r:id="rId35"/>
    <p:sldId id="284" r:id="rId36"/>
    <p:sldId id="286" r:id="rId37"/>
    <p:sldId id="291" r:id="rId38"/>
    <p:sldId id="292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D9F03E-DAA5-49EA-9336-CD492F7AECB0}">
          <p14:sldIdLst>
            <p14:sldId id="256"/>
            <p14:sldId id="257"/>
            <p14:sldId id="260"/>
            <p14:sldId id="259"/>
            <p14:sldId id="262"/>
            <p14:sldId id="263"/>
            <p14:sldId id="261"/>
            <p14:sldId id="264"/>
            <p14:sldId id="265"/>
            <p14:sldId id="266"/>
            <p14:sldId id="267"/>
            <p14:sldId id="269"/>
            <p14:sldId id="268"/>
            <p14:sldId id="270"/>
            <p14:sldId id="300"/>
            <p14:sldId id="301"/>
            <p14:sldId id="271"/>
            <p14:sldId id="272"/>
            <p14:sldId id="302"/>
            <p14:sldId id="290"/>
            <p14:sldId id="274"/>
          </p14:sldIdLst>
        </p14:section>
        <p14:section name="Раздел без заголовка" id="{76A1E99D-79C0-4BA5-9BB8-A7D028BF1785}">
          <p14:sldIdLst>
            <p14:sldId id="275"/>
            <p14:sldId id="276"/>
            <p14:sldId id="277"/>
            <p14:sldId id="279"/>
            <p14:sldId id="280"/>
            <p14:sldId id="281"/>
            <p14:sldId id="287"/>
            <p14:sldId id="282"/>
            <p14:sldId id="289"/>
            <p14:sldId id="283"/>
            <p14:sldId id="297"/>
            <p14:sldId id="303"/>
            <p14:sldId id="288"/>
            <p14:sldId id="284"/>
            <p14:sldId id="286"/>
            <p14:sldId id="291"/>
            <p14:sldId id="292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09622"/>
    <a:srgbClr val="CC6600"/>
    <a:srgbClr val="FEAA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45336687911864E-2"/>
          <c:y val="8.2900480733154217E-2"/>
          <c:w val="0.83961200104518163"/>
          <c:h val="0.810884088671160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612338968689E-2"/>
                  <c:y val="-0.112233028334318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74,8%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772-45BE-A56E-625E5A803F5A}"/>
                </c:ext>
              </c:extLst>
            </c:dLbl>
            <c:dLbl>
              <c:idx val="1"/>
              <c:layout>
                <c:manualLayout>
                  <c:x val="-4.8256686052513655E-3"/>
                  <c:y val="-0.2159183407855896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/>
                      <a:t>Налоги на совокупный доход</a:t>
                    </a:r>
                    <a:br>
                      <a:rPr lang="ru-RU" sz="1600" b="1" i="0" u="none" strike="noStrike" baseline="0" dirty="0"/>
                    </a:br>
                    <a:r>
                      <a:rPr lang="ru-RU" sz="1600" b="1" i="0" u="none" strike="noStrike" baseline="0" dirty="0"/>
                      <a:t>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772-45BE-A56E-625E5A803F5A}"/>
                </c:ext>
              </c:extLst>
            </c:dLbl>
            <c:dLbl>
              <c:idx val="2"/>
              <c:layout>
                <c:manualLayout>
                  <c:x val="7.8892413439841033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  18,1%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772-45BE-A56E-625E5A803F5A}"/>
                </c:ext>
              </c:extLst>
            </c:dLbl>
            <c:dLbl>
              <c:idx val="3"/>
              <c:layout>
                <c:manualLayout>
                  <c:x val="0.18293197745133649"/>
                  <c:y val="8.861745205845127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Налоги на имущество 4,0%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772-45BE-A56E-625E5A803F5A}"/>
                </c:ext>
              </c:extLst>
            </c:dLbl>
            <c:dLbl>
              <c:idx val="4"/>
              <c:layout>
                <c:manualLayout>
                  <c:x val="-5.8369564900746462E-2"/>
                  <c:y val="-3.59380675991270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0,5%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772-45BE-A56E-625E5A803F5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76717</c:v>
                </c:pt>
                <c:pt idx="1">
                  <c:v>4100</c:v>
                </c:pt>
                <c:pt idx="2">
                  <c:v>18611</c:v>
                </c:pt>
                <c:pt idx="3">
                  <c:v>2682</c:v>
                </c:pt>
                <c:pt idx="4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72-45BE-A56E-625E5A803F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5772-45BE-A56E-625E5A803F5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5772-45BE-A56E-625E5A803F5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7538641003214"/>
          <c:y val="0.25801999467169995"/>
          <c:w val="0.74867369009430784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29"/>
          <c:dLbls>
            <c:dLbl>
              <c:idx val="0"/>
              <c:layout>
                <c:manualLayout>
                  <c:x val="-0.35956802274715682"/>
                  <c:y val="0.12434175174637301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Доходы от использования имущества
75,7%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940-47EF-88BD-3F621424FCC7}"/>
                </c:ext>
              </c:extLst>
            </c:dLbl>
            <c:dLbl>
              <c:idx val="1"/>
              <c:layout>
                <c:manualLayout>
                  <c:x val="9.2592592592592657E-3"/>
                  <c:y val="0.2860987812642527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Платежи при пользовании природными ресурсами
3,6%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40-47EF-88BD-3F621424FCC7}"/>
                </c:ext>
              </c:extLst>
            </c:dLbl>
            <c:dLbl>
              <c:idx val="2"/>
              <c:layout>
                <c:manualLayout>
                  <c:x val="-8.6976523767862468E-2"/>
                  <c:y val="6.0611670783305297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Доходы от оказания платных услуг 13,4%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940-47EF-88BD-3F621424FCC7}"/>
                </c:ext>
              </c:extLst>
            </c:dLbl>
            <c:dLbl>
              <c:idx val="3"/>
              <c:layout>
                <c:manualLayout>
                  <c:x val="-0.125"/>
                  <c:y val="-0.1272398051106525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Прочие неналоговые доходы 0%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940-47EF-88BD-3F621424FCC7}"/>
                </c:ext>
              </c:extLst>
            </c:dLbl>
            <c:dLbl>
              <c:idx val="4"/>
              <c:layout>
                <c:manualLayout>
                  <c:x val="9.1247448235637227E-2"/>
                  <c:y val="-0.1146051865130792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0" i="0" u="none" strike="noStrike" baseline="0" dirty="0"/>
                      <a:t>Доходы от продажи 3,9%</a:t>
                    </a:r>
                    <a:endParaRPr lang="ru-RU" sz="1600" dirty="0"/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940-47EF-88BD-3F621424FCC7}"/>
                </c:ext>
              </c:extLst>
            </c:dLbl>
            <c:dLbl>
              <c:idx val="5"/>
              <c:layout>
                <c:manualLayout>
                  <c:x val="0.20651696315738333"/>
                  <c:y val="-7.8405483633539413E-2"/>
                </c:manualLayout>
              </c:layout>
              <c:tx>
                <c:rich>
                  <a:bodyPr/>
                  <a:lstStyle/>
                  <a:p>
                    <a:pPr>
                      <a:defRPr sz="1600" b="1" cap="none" spc="5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</a:defRPr>
                    </a:pPr>
                    <a:r>
                      <a:rPr lang="ru-RU" sz="1800" b="1" dirty="0"/>
                      <a:t>Штрафы
3,4%</a:t>
                    </a:r>
                  </a:p>
                </c:rich>
              </c:tx>
              <c:numFmt formatCode="0%" sourceLinked="0"/>
              <c:spPr>
                <a:solidFill>
                  <a:schemeClr val="accent6"/>
                </a:solidFill>
                <a:ln w="28575">
                  <a:solidFill>
                    <a:schemeClr val="bg1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940-47EF-88BD-3F621424FCC7}"/>
                </c:ext>
              </c:extLst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600"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</c:v>
                </c:pt>
                <c:pt idx="5">
                  <c:v>Штрафы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3347</c:v>
                </c:pt>
                <c:pt idx="1">
                  <c:v>158</c:v>
                </c:pt>
                <c:pt idx="2">
                  <c:v>594</c:v>
                </c:pt>
                <c:pt idx="3">
                  <c:v>0</c:v>
                </c:pt>
                <c:pt idx="4">
                  <c:v>170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40-47EF-88BD-3F621424FCC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</c:v>
                </c:pt>
                <c:pt idx="5">
                  <c:v>Штрафы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B940-47EF-88BD-3F621424FCC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</c:v>
                </c:pt>
                <c:pt idx="5">
                  <c:v>Штрафы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B940-47EF-88BD-3F621424FCC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41666666666671"/>
          <c:y val="8.2390748031496097E-2"/>
          <c:w val="0.63704691601049912"/>
          <c:h val="0.82073425196850414"/>
        </c:manualLayout>
      </c:layout>
      <c:pie3DChart>
        <c:varyColors val="1"/>
        <c:ser>
          <c:idx val="0"/>
          <c:order val="0"/>
          <c:tx>
            <c:strRef>
              <c:f>Лист1!$B$9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24127434685474991"/>
                  <c:y val="-0.22474966939157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0A-43FC-92F9-7C59ED684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прочие отрасли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305318.90000000002</c:v>
                </c:pt>
                <c:pt idx="1">
                  <c:v>175558.7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0A-43FC-92F9-7C59ED684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6543876862966851"/>
          <c:y val="0.79172363464991391"/>
          <c:w val="0.62922821556680764"/>
          <c:h val="0.1656899606299212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143738965126421E-2"/>
          <c:y val="0.16845198968947375"/>
          <c:w val="0.6040818307843121"/>
          <c:h val="0.795906049809635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96"/>
                  <c:y val="-8.78591496139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23-4719-A866-C2B76945ACBF}"/>
                </c:ext>
              </c:extLst>
            </c:dLbl>
            <c:dLbl>
              <c:idx val="3"/>
              <c:layout>
                <c:manualLayout>
                  <c:x val="6.9355281160676824E-2"/>
                  <c:y val="5.247256657895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23-4719-A866-C2B76945ACBF}"/>
                </c:ext>
              </c:extLst>
            </c:dLbl>
            <c:dLbl>
              <c:idx val="6"/>
              <c:layout>
                <c:manualLayout>
                  <c:x val="-6.9966742979449756E-2"/>
                  <c:y val="-0.1257444158216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23-4719-A866-C2B76945ACBF}"/>
                </c:ext>
              </c:extLst>
            </c:dLbl>
            <c:dLbl>
              <c:idx val="10"/>
              <c:layout>
                <c:manualLayout>
                  <c:x val="6.1268722596260206E-2"/>
                  <c:y val="5.490233035718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23-4719-A866-C2B76945A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Жилищно-коммунальное хозяйство</c:v>
                </c:pt>
                <c:pt idx="6">
                  <c:v>Национальная оборона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249292.3</c:v>
                </c:pt>
                <c:pt idx="1">
                  <c:v>84084.1</c:v>
                </c:pt>
                <c:pt idx="2">
                  <c:v>52266.3</c:v>
                </c:pt>
                <c:pt idx="3">
                  <c:v>59220.3</c:v>
                </c:pt>
                <c:pt idx="4">
                  <c:v>3498.3</c:v>
                </c:pt>
                <c:pt idx="5">
                  <c:v>28436.5</c:v>
                </c:pt>
                <c:pt idx="6">
                  <c:v>786</c:v>
                </c:pt>
                <c:pt idx="7">
                  <c:v>2770.8</c:v>
                </c:pt>
                <c:pt idx="8">
                  <c:v>103</c:v>
                </c:pt>
                <c:pt idx="9">
                  <c:v>262</c:v>
                </c:pt>
                <c:pt idx="1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23-4719-A866-C2B76945A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692"/>
          <c:h val="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068164072864003E-3"/>
          <c:y val="0.10958603590483161"/>
          <c:w val="0.94693088022561789"/>
          <c:h val="0.79297225993783493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2"/>
          <c:cat>
            <c:strRef>
              <c:f>Лист1!$A$2:$A$6</c:f>
              <c:strCache>
                <c:ptCount val="5"/>
                <c:pt idx="0">
                  <c:v>Развитие дошкольного образования   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43838.7</c:v>
                </c:pt>
                <c:pt idx="1">
                  <c:v>164507.20000000001</c:v>
                </c:pt>
                <c:pt idx="2">
                  <c:v>22810.9</c:v>
                </c:pt>
                <c:pt idx="3">
                  <c:v>1068.3</c:v>
                </c:pt>
                <c:pt idx="4">
                  <c:v>14232.3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0-4519-A28E-BECA5CEB3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5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9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45-4084-846A-0BA230E21F5E}"/>
              </c:ext>
            </c:extLst>
          </c:dPt>
          <c:cat>
            <c:strRef>
              <c:f>Sheet1!$B$1:$C$1</c:f>
              <c:strCache>
                <c:ptCount val="2"/>
                <c:pt idx="0">
                  <c:v>создание условий для развития физкультуры и спорта</c:v>
                </c:pt>
                <c:pt idx="1">
                  <c:v>Профилактика немедицинского потребления наркотиков и других психоактивных веществ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45-4084-846A-0BA230E21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95973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/>
            <a:t>«Предупреждение и ликвидация последствий ЧС» </a:t>
          </a:r>
        </a:p>
        <a:p>
          <a:r>
            <a:rPr lang="ru-RU" dirty="0"/>
            <a:t> 2 745,8 </a:t>
          </a:r>
          <a:r>
            <a:rPr lang="ru-RU" dirty="0" err="1"/>
            <a:t>тыс.рублей</a:t>
          </a:r>
          <a:endParaRPr lang="ru-RU" dirty="0"/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/>
            <a:t>«Профилактика правонарушений»                            25,0 тыс.рублей</a:t>
          </a:r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B66C1D06-BBA1-4E57-A84A-31CCC4E76E97}">
      <dgm:prSet phldrT="[Текст]"/>
      <dgm:spPr/>
      <dgm:t>
        <a:bodyPr/>
        <a:lstStyle/>
        <a:p>
          <a:r>
            <a:rPr lang="ru-RU" dirty="0"/>
            <a:t>«Гармонизация межэтнических отношений и участие в профилактике экстремизма»    </a:t>
          </a:r>
        </a:p>
        <a:p>
          <a:r>
            <a:rPr lang="ru-RU" dirty="0"/>
            <a:t> 5,0 тыс.рублей</a:t>
          </a:r>
        </a:p>
      </dgm:t>
    </dgm:pt>
    <dgm:pt modelId="{34B8D4BD-551B-4B31-8E06-3C61A822D3EB}" type="parTrans" cxnId="{4FFD424F-32EB-42AE-BC98-CB8730C86BCF}">
      <dgm:prSet/>
      <dgm:spPr/>
      <dgm:t>
        <a:bodyPr/>
        <a:lstStyle/>
        <a:p>
          <a:endParaRPr lang="ru-RU"/>
        </a:p>
      </dgm:t>
    </dgm:pt>
    <dgm:pt modelId="{A1BF67BE-69B6-4573-A8DC-16FC2FE2A8E5}" type="sibTrans" cxnId="{4FFD424F-32EB-42AE-BC98-CB8730C86BCF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</dgm:pt>
    <dgm:pt modelId="{CD6C5A2A-3ADF-4563-A251-BE9F1F68CBF6}" type="pres">
      <dgm:prSet presAssocID="{9EB86F3C-D0B6-4A52-9424-F3BFFAC21DC7}" presName="fgShape" presStyleLbl="fgShp" presStyleIdx="0" presStyleCnt="1" custScaleX="55403" custScaleY="131369" custLinFactNeighborX="103" custLinFactNeighborY="-5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3"/>
      <dgm:spPr/>
    </dgm:pt>
    <dgm:pt modelId="{8CE2C005-6551-42FE-830D-07899CB1346A}" type="pres">
      <dgm:prSet presAssocID="{B50F761F-3510-4A26-8ACD-B1283102076D}" presName="nodeTx" presStyleLbl="node1" presStyleIdx="0" presStyleCnt="3">
        <dgm:presLayoutVars>
          <dgm:bulletEnabled val="1"/>
        </dgm:presLayoutVars>
      </dgm:prSet>
      <dgm:spPr/>
    </dgm:pt>
    <dgm:pt modelId="{F9D39FF1-FDB9-4AA9-A323-71434844F1C7}" type="pres">
      <dgm:prSet presAssocID="{B50F761F-3510-4A26-8ACD-B1283102076D}" presName="invisiNode" presStyleLbl="node1" presStyleIdx="0" presStyleCnt="3"/>
      <dgm:spPr/>
    </dgm:pt>
    <dgm:pt modelId="{27C5CB26-7FD9-4E34-A9F0-5A5A8F9AC43A}" type="pres">
      <dgm:prSet presAssocID="{B50F761F-3510-4A26-8ACD-B1283102076D}" presName="imagNode" presStyleLbl="fgImgPlace1" presStyleIdx="0" presStyleCnt="3" custScaleX="115661" custScaleY="10678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3"/>
      <dgm:spPr/>
    </dgm:pt>
    <dgm:pt modelId="{4FF2E816-CFA8-4DEA-8D81-6EDDDFEA6577}" type="pres">
      <dgm:prSet presAssocID="{0223FF2B-02B4-403F-8D67-5611B37C6C9A}" presName="nodeTx" presStyleLbl="node1" presStyleIdx="1" presStyleCnt="3">
        <dgm:presLayoutVars>
          <dgm:bulletEnabled val="1"/>
        </dgm:presLayoutVars>
      </dgm:prSet>
      <dgm:spPr/>
    </dgm:pt>
    <dgm:pt modelId="{A1C5386A-31F7-48DB-ABAC-41926468BCDA}" type="pres">
      <dgm:prSet presAssocID="{0223FF2B-02B4-403F-8D67-5611B37C6C9A}" presName="invisiNode" presStyleLbl="node1" presStyleIdx="1" presStyleCnt="3"/>
      <dgm:spPr/>
    </dgm:pt>
    <dgm:pt modelId="{5AD1D3FE-9AA3-4228-9F40-0859FAE90C17}" type="pres">
      <dgm:prSet presAssocID="{0223FF2B-02B4-403F-8D67-5611B37C6C9A}" presName="imagNode" presStyleLbl="fgImgPlace1" presStyleIdx="1" presStyleCnt="3" custScaleX="113981" custScaleY="110922" custLinFactNeighborX="4252" custLinFactNeighborY="-2182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75B97BF-2045-40F1-B574-C5FFD8813DA3}" type="pres">
      <dgm:prSet presAssocID="{9FC5A503-F2FE-4284-84D3-225237E5284F}" presName="sibTrans" presStyleLbl="sibTrans2D1" presStyleIdx="0" presStyleCnt="0"/>
      <dgm:spPr/>
    </dgm:pt>
    <dgm:pt modelId="{8AA4F277-8C6F-4AF1-87C6-ABA5725BE2D4}" type="pres">
      <dgm:prSet presAssocID="{B66C1D06-BBA1-4E57-A84A-31CCC4E76E97}" presName="compNode" presStyleCnt="0"/>
      <dgm:spPr/>
    </dgm:pt>
    <dgm:pt modelId="{1F75606B-4EEE-47F4-BA70-923235EA74D0}" type="pres">
      <dgm:prSet presAssocID="{B66C1D06-BBA1-4E57-A84A-31CCC4E76E97}" presName="bkgdShape" presStyleLbl="node1" presStyleIdx="2" presStyleCnt="3" custLinFactNeighborX="22705"/>
      <dgm:spPr/>
    </dgm:pt>
    <dgm:pt modelId="{FAD405CA-66D0-4B37-BB63-B25734792F03}" type="pres">
      <dgm:prSet presAssocID="{B66C1D06-BBA1-4E57-A84A-31CCC4E76E97}" presName="nodeTx" presStyleLbl="node1" presStyleIdx="2" presStyleCnt="3">
        <dgm:presLayoutVars>
          <dgm:bulletEnabled val="1"/>
        </dgm:presLayoutVars>
      </dgm:prSet>
      <dgm:spPr/>
    </dgm:pt>
    <dgm:pt modelId="{B43F5D16-C35F-4E94-9C41-1ECE8AB6D85E}" type="pres">
      <dgm:prSet presAssocID="{B66C1D06-BBA1-4E57-A84A-31CCC4E76E97}" presName="invisiNode" presStyleLbl="node1" presStyleIdx="2" presStyleCnt="3"/>
      <dgm:spPr/>
    </dgm:pt>
    <dgm:pt modelId="{3FC66B52-7BCB-424D-B8A9-8CA5F1B0249C}" type="pres">
      <dgm:prSet presAssocID="{B66C1D06-BBA1-4E57-A84A-31CCC4E76E97}" presName="imagNode" presStyleLbl="fgImgPlace1" presStyleIdx="2" presStyleCnt="3" custScaleX="116540" custScaleY="115286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DE813F24-DF2F-41AD-97A5-56516F890E61}" type="presOf" srcId="{9FC5A503-F2FE-4284-84D3-225237E5284F}" destId="{175B97BF-2045-40F1-B574-C5FFD8813DA3}" srcOrd="0" destOrd="0" presId="urn:microsoft.com/office/officeart/2005/8/layout/hList7#1"/>
    <dgm:cxn modelId="{4E41BA2D-D39D-4E54-9260-07ACDD812D24}" type="presOf" srcId="{B50F761F-3510-4A26-8ACD-B1283102076D}" destId="{8CE2C005-6551-42FE-830D-07899CB1346A}" srcOrd="1" destOrd="0" presId="urn:microsoft.com/office/officeart/2005/8/layout/hList7#1"/>
    <dgm:cxn modelId="{9CB1726E-9E9A-4ECA-A583-EB6269051E77}" type="presOf" srcId="{B50F761F-3510-4A26-8ACD-B1283102076D}" destId="{5AB64BC4-5248-47A1-AD9C-141D17C8BC20}" srcOrd="0" destOrd="0" presId="urn:microsoft.com/office/officeart/2005/8/layout/hList7#1"/>
    <dgm:cxn modelId="{4FFD424F-32EB-42AE-BC98-CB8730C86BCF}" srcId="{9EB86F3C-D0B6-4A52-9424-F3BFFAC21DC7}" destId="{B66C1D06-BBA1-4E57-A84A-31CCC4E76E97}" srcOrd="2" destOrd="0" parTransId="{34B8D4BD-551B-4B31-8E06-3C61A822D3EB}" sibTransId="{A1BF67BE-69B6-4573-A8DC-16FC2FE2A8E5}"/>
    <dgm:cxn modelId="{3184DB87-7C32-48A6-B25F-AACF2A6BE528}" type="presOf" srcId="{B66C1D06-BBA1-4E57-A84A-31CCC4E76E97}" destId="{FAD405CA-66D0-4B37-BB63-B25734792F03}" srcOrd="1" destOrd="0" presId="urn:microsoft.com/office/officeart/2005/8/layout/hList7#1"/>
    <dgm:cxn modelId="{4D425E8F-5E98-4B6A-B666-00D293A75145}" type="presOf" srcId="{7831DB29-9926-48DA-BD7A-795CF89D6DC3}" destId="{7AD2C709-6680-4868-AE3A-A90439D79737}" srcOrd="0" destOrd="0" presId="urn:microsoft.com/office/officeart/2005/8/layout/hList7#1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685F7EAF-C135-4BCB-929C-21F2CD74419F}" type="presOf" srcId="{0223FF2B-02B4-403F-8D67-5611B37C6C9A}" destId="{4FF2E816-CFA8-4DEA-8D81-6EDDDFEA6577}" srcOrd="1" destOrd="0" presId="urn:microsoft.com/office/officeart/2005/8/layout/hList7#1"/>
    <dgm:cxn modelId="{67090BB2-A3EA-4A80-8F92-8C6AC1F2087E}" type="presOf" srcId="{0223FF2B-02B4-403F-8D67-5611B37C6C9A}" destId="{62A604E2-A5B1-4AA3-B182-AE29FD923189}" srcOrd="0" destOrd="0" presId="urn:microsoft.com/office/officeart/2005/8/layout/hList7#1"/>
    <dgm:cxn modelId="{C72D46C0-8202-41E0-8A94-0D7458BCEAD7}" type="presOf" srcId="{B66C1D06-BBA1-4E57-A84A-31CCC4E76E97}" destId="{1F75606B-4EEE-47F4-BA70-923235EA74D0}" srcOrd="0" destOrd="0" presId="urn:microsoft.com/office/officeart/2005/8/layout/hList7#1"/>
    <dgm:cxn modelId="{8EF233C2-CABD-4940-9B20-CCDBADB8F60D}" type="presOf" srcId="{9EB86F3C-D0B6-4A52-9424-F3BFFAC21DC7}" destId="{BBFDD918-DC40-4623-ADE4-F01786311850}" srcOrd="0" destOrd="0" presId="urn:microsoft.com/office/officeart/2005/8/layout/hList7#1"/>
    <dgm:cxn modelId="{4A37A95B-ABB1-4D8C-9FFC-1472622BA9D1}" type="presParOf" srcId="{BBFDD918-DC40-4623-ADE4-F01786311850}" destId="{CD6C5A2A-3ADF-4563-A251-BE9F1F68CBF6}" srcOrd="0" destOrd="0" presId="urn:microsoft.com/office/officeart/2005/8/layout/hList7#1"/>
    <dgm:cxn modelId="{B687DEE9-6A09-4970-81DD-98BA0ED69E25}" type="presParOf" srcId="{BBFDD918-DC40-4623-ADE4-F01786311850}" destId="{DCB327CD-DF89-4B41-B19B-B3D281056966}" srcOrd="1" destOrd="0" presId="urn:microsoft.com/office/officeart/2005/8/layout/hList7#1"/>
    <dgm:cxn modelId="{EEF93635-A575-4440-B3B8-447211AF4ADB}" type="presParOf" srcId="{DCB327CD-DF89-4B41-B19B-B3D281056966}" destId="{95E43093-3B94-492B-87DA-65DC9890F813}" srcOrd="0" destOrd="0" presId="urn:microsoft.com/office/officeart/2005/8/layout/hList7#1"/>
    <dgm:cxn modelId="{160315ED-1414-4DC4-9B48-5B95EA2D7D00}" type="presParOf" srcId="{95E43093-3B94-492B-87DA-65DC9890F813}" destId="{5AB64BC4-5248-47A1-AD9C-141D17C8BC20}" srcOrd="0" destOrd="0" presId="urn:microsoft.com/office/officeart/2005/8/layout/hList7#1"/>
    <dgm:cxn modelId="{AC2C071D-7405-44F8-B581-EE743A1E6BCD}" type="presParOf" srcId="{95E43093-3B94-492B-87DA-65DC9890F813}" destId="{8CE2C005-6551-42FE-830D-07899CB1346A}" srcOrd="1" destOrd="0" presId="urn:microsoft.com/office/officeart/2005/8/layout/hList7#1"/>
    <dgm:cxn modelId="{4F959E48-3974-43FD-8A45-98D10DCD99C2}" type="presParOf" srcId="{95E43093-3B94-492B-87DA-65DC9890F813}" destId="{F9D39FF1-FDB9-4AA9-A323-71434844F1C7}" srcOrd="2" destOrd="0" presId="urn:microsoft.com/office/officeart/2005/8/layout/hList7#1"/>
    <dgm:cxn modelId="{B2F8B2DB-BE5E-4564-8F94-3DAA91F07BA7}" type="presParOf" srcId="{95E43093-3B94-492B-87DA-65DC9890F813}" destId="{27C5CB26-7FD9-4E34-A9F0-5A5A8F9AC43A}" srcOrd="3" destOrd="0" presId="urn:microsoft.com/office/officeart/2005/8/layout/hList7#1"/>
    <dgm:cxn modelId="{7F720316-EFD1-4EAC-B4A8-3641D329C30F}" type="presParOf" srcId="{DCB327CD-DF89-4B41-B19B-B3D281056966}" destId="{7AD2C709-6680-4868-AE3A-A90439D79737}" srcOrd="1" destOrd="0" presId="urn:microsoft.com/office/officeart/2005/8/layout/hList7#1"/>
    <dgm:cxn modelId="{7CAC6AE7-BE94-491E-8738-E67EB8DD46AE}" type="presParOf" srcId="{DCB327CD-DF89-4B41-B19B-B3D281056966}" destId="{8FC21BBC-A9ED-4150-A240-19B0C7CF672E}" srcOrd="2" destOrd="0" presId="urn:microsoft.com/office/officeart/2005/8/layout/hList7#1"/>
    <dgm:cxn modelId="{A5CC911F-ED69-47F6-B928-7095E3C7162F}" type="presParOf" srcId="{8FC21BBC-A9ED-4150-A240-19B0C7CF672E}" destId="{62A604E2-A5B1-4AA3-B182-AE29FD923189}" srcOrd="0" destOrd="0" presId="urn:microsoft.com/office/officeart/2005/8/layout/hList7#1"/>
    <dgm:cxn modelId="{BAA32BDF-7191-4935-B4DA-D14DB3D0644F}" type="presParOf" srcId="{8FC21BBC-A9ED-4150-A240-19B0C7CF672E}" destId="{4FF2E816-CFA8-4DEA-8D81-6EDDDFEA6577}" srcOrd="1" destOrd="0" presId="urn:microsoft.com/office/officeart/2005/8/layout/hList7#1"/>
    <dgm:cxn modelId="{AA4DD5E4-6E68-4CCE-A741-36F47F57F129}" type="presParOf" srcId="{8FC21BBC-A9ED-4150-A240-19B0C7CF672E}" destId="{A1C5386A-31F7-48DB-ABAC-41926468BCDA}" srcOrd="2" destOrd="0" presId="urn:microsoft.com/office/officeart/2005/8/layout/hList7#1"/>
    <dgm:cxn modelId="{3CE0DB24-2654-4EAC-A6DA-A3C1756C30F0}" type="presParOf" srcId="{8FC21BBC-A9ED-4150-A240-19B0C7CF672E}" destId="{5AD1D3FE-9AA3-4228-9F40-0859FAE90C17}" srcOrd="3" destOrd="0" presId="urn:microsoft.com/office/officeart/2005/8/layout/hList7#1"/>
    <dgm:cxn modelId="{09ACD8C1-3D68-43E6-B8F3-275ABC87686E}" type="presParOf" srcId="{DCB327CD-DF89-4B41-B19B-B3D281056966}" destId="{175B97BF-2045-40F1-B574-C5FFD8813DA3}" srcOrd="3" destOrd="0" presId="urn:microsoft.com/office/officeart/2005/8/layout/hList7#1"/>
    <dgm:cxn modelId="{07F0A4C8-5668-4099-94F2-8A316230C491}" type="presParOf" srcId="{DCB327CD-DF89-4B41-B19B-B3D281056966}" destId="{8AA4F277-8C6F-4AF1-87C6-ABA5725BE2D4}" srcOrd="4" destOrd="0" presId="urn:microsoft.com/office/officeart/2005/8/layout/hList7#1"/>
    <dgm:cxn modelId="{3B9A10C4-3068-4BD4-A8AB-6D19BBCBA805}" type="presParOf" srcId="{8AA4F277-8C6F-4AF1-87C6-ABA5725BE2D4}" destId="{1F75606B-4EEE-47F4-BA70-923235EA74D0}" srcOrd="0" destOrd="0" presId="urn:microsoft.com/office/officeart/2005/8/layout/hList7#1"/>
    <dgm:cxn modelId="{8ABD9397-FEFD-4C04-A764-246614D05DB3}" type="presParOf" srcId="{8AA4F277-8C6F-4AF1-87C6-ABA5725BE2D4}" destId="{FAD405CA-66D0-4B37-BB63-B25734792F03}" srcOrd="1" destOrd="0" presId="urn:microsoft.com/office/officeart/2005/8/layout/hList7#1"/>
    <dgm:cxn modelId="{AAED7F9B-D7AC-46AB-A866-34E9277821BC}" type="presParOf" srcId="{8AA4F277-8C6F-4AF1-87C6-ABA5725BE2D4}" destId="{B43F5D16-C35F-4E94-9C41-1ECE8AB6D85E}" srcOrd="2" destOrd="0" presId="urn:microsoft.com/office/officeart/2005/8/layout/hList7#1"/>
    <dgm:cxn modelId="{669A8E6D-C620-4A31-976B-09490FD82F02}" type="presParOf" srcId="{8AA4F277-8C6F-4AF1-87C6-ABA5725BE2D4}" destId="{3FC66B52-7BCB-424D-B8A9-8CA5F1B0249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r>
            <a:rPr lang="ru-RU" sz="1600" dirty="0"/>
            <a:t>Архивное дело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horz"/>
        <a:lstStyle/>
        <a:p>
          <a:r>
            <a:rPr lang="ru-RU" sz="1600" dirty="0"/>
            <a:t>Противодействие коррупции</a:t>
          </a:r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r>
            <a:rPr lang="ru-RU" sz="1600" dirty="0"/>
            <a:t>Развитие информатизации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horz"/>
        <a:lstStyle/>
        <a:p>
          <a:r>
            <a:rPr lang="ru-RU" sz="1600" dirty="0"/>
            <a:t>Создание условий для государственной регистрации актов гражданского состояния</a:t>
          </a:r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905D266F-DCAD-4DAB-8A0F-252B77458AE2}">
      <dgm:prSet custT="1"/>
      <dgm:spPr/>
      <dgm:t>
        <a:bodyPr/>
        <a:lstStyle/>
        <a:p>
          <a:r>
            <a:rPr lang="ru-RU" sz="1600" dirty="0"/>
            <a:t>Организация муниципального управления</a:t>
          </a:r>
        </a:p>
      </dgm:t>
    </dgm:pt>
    <dgm:pt modelId="{4BA30F63-DF31-45EE-80F1-631008061BCC}" type="parTrans" cxnId="{4C6305E5-CB5C-474F-BAC0-1155CCA07C67}">
      <dgm:prSet/>
      <dgm:spPr/>
      <dgm:t>
        <a:bodyPr/>
        <a:lstStyle/>
        <a:p>
          <a:endParaRPr lang="ru-RU"/>
        </a:p>
      </dgm:t>
    </dgm:pt>
    <dgm:pt modelId="{1DBC88D1-4743-480F-89A7-9838ACF1F5B6}" type="sibTrans" cxnId="{4C6305E5-CB5C-474F-BAC0-1155CCA07C67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</dgm:pt>
    <dgm:pt modelId="{A27974C3-CFFF-43E6-BC87-911D27EE5A85}" type="pres">
      <dgm:prSet presAssocID="{DAAB2235-9DC5-4F0E-A154-FC5AA28ECFC2}" presName="bkgdShp" presStyleLbl="alignAccFollowNode1" presStyleIdx="0" presStyleCnt="1" custLinFactNeighborY="-11719"/>
      <dgm:spPr>
        <a:prstGeom prst="roundRect">
          <a:avLst/>
        </a:prstGeom>
      </dgm:spPr>
    </dgm:pt>
    <dgm:pt modelId="{56B4387C-94C3-4A03-945C-0F366AE55A89}" type="pres">
      <dgm:prSet presAssocID="{DAAB2235-9DC5-4F0E-A154-FC5AA28ECFC2}" presName="linComp" presStyleCnt="0"/>
      <dgm:spPr/>
    </dgm:pt>
    <dgm:pt modelId="{44459203-2322-463B-ABE4-8BADF82DEA1F}" type="pres">
      <dgm:prSet presAssocID="{905D266F-DCAD-4DAB-8A0F-252B77458AE2}" presName="compNode" presStyleCnt="0"/>
      <dgm:spPr/>
    </dgm:pt>
    <dgm:pt modelId="{6D4C448C-F1F8-49AE-A20E-6871637C63FC}" type="pres">
      <dgm:prSet presAssocID="{905D266F-DCAD-4DAB-8A0F-252B77458AE2}" presName="node" presStyleLbl="node1" presStyleIdx="0" presStyleCnt="5" custScaleX="122651" custScaleY="86479" custLinFactNeighborX="-851" custLinFactNeighborY="-5971">
        <dgm:presLayoutVars>
          <dgm:bulletEnabled val="1"/>
        </dgm:presLayoutVars>
      </dgm:prSet>
      <dgm:spPr/>
    </dgm:pt>
    <dgm:pt modelId="{3055E010-93F9-4B04-A340-85F838426314}" type="pres">
      <dgm:prSet presAssocID="{905D266F-DCAD-4DAB-8A0F-252B77458AE2}" presName="invisiNode" presStyleLbl="node1" presStyleIdx="0" presStyleCnt="5"/>
      <dgm:spPr/>
    </dgm:pt>
    <dgm:pt modelId="{5DE642F9-31D7-49BA-B341-FE2F89183F6A}" type="pres">
      <dgm:prSet presAssocID="{905D266F-DCAD-4DAB-8A0F-252B77458AE2}" presName="imagNode" presStyleLbl="fgImgPlace1" presStyleIdx="0" presStyleCnt="5" custScaleY="83277"/>
      <dgm:spPr/>
    </dgm:pt>
    <dgm:pt modelId="{E694F198-D70D-415F-BF60-3EDAD83C1E59}" type="pres">
      <dgm:prSet presAssocID="{1DBC88D1-4743-480F-89A7-9838ACF1F5B6}" presName="sibTrans" presStyleLbl="sibTrans2D1" presStyleIdx="0" presStyleCnt="0"/>
      <dgm:spPr/>
    </dgm:pt>
    <dgm:pt modelId="{91239CC1-70F8-4001-87ED-FB2C542FF648}" type="pres">
      <dgm:prSet presAssocID="{A6420DEC-1452-4741-BAC3-84DDC4752391}" presName="compNode" presStyleCnt="0"/>
      <dgm:spPr/>
    </dgm:pt>
    <dgm:pt modelId="{B1CE19AF-DD0B-41DE-97A6-597444BEE740}" type="pres">
      <dgm:prSet presAssocID="{A6420DEC-1452-4741-BAC3-84DDC4752391}" presName="node" presStyleLbl="node1" presStyleIdx="1" presStyleCnt="5" custScaleY="86478" custLinFactNeighborX="4409" custLinFactNeighborY="-5972">
        <dgm:presLayoutVars>
          <dgm:bulletEnabled val="1"/>
        </dgm:presLayoutVars>
      </dgm:prSet>
      <dgm:spPr/>
    </dgm:pt>
    <dgm:pt modelId="{8A8ADCC8-6514-40B1-AF83-BA7B3AAF5818}" type="pres">
      <dgm:prSet presAssocID="{A6420DEC-1452-4741-BAC3-84DDC4752391}" presName="invisiNode" presStyleLbl="node1" presStyleIdx="1" presStyleCnt="5"/>
      <dgm:spPr/>
    </dgm:pt>
    <dgm:pt modelId="{4FBC4F40-E9C6-4E79-A010-75D57B6B3C0C}" type="pres">
      <dgm:prSet presAssocID="{A6420DEC-1452-4741-BAC3-84DDC4752391}" presName="imagNode" presStyleLbl="fgImgPlace1" presStyleIdx="1" presStyleCnt="5" custScaleX="89337" custScaleY="80221" custLinFactNeighborX="8928" custLinFactNeighborY="-908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2E8E027D-EAC6-44B2-9542-5ADE7B79D44E}" type="pres">
      <dgm:prSet presAssocID="{A2BA57D7-5C42-4855-8E31-7084410EBF93}" presName="sibTrans" presStyleLbl="sibTrans2D1" presStyleIdx="0" presStyleCnt="0"/>
      <dgm:spPr/>
    </dgm:pt>
    <dgm:pt modelId="{9D37204C-343B-4650-A73C-D3896C9212CB}" type="pres">
      <dgm:prSet presAssocID="{7F78A63F-6394-4D83-8839-A49D1CC86F3E}" presName="compNode" presStyleCnt="0"/>
      <dgm:spPr/>
    </dgm:pt>
    <dgm:pt modelId="{4099D957-1913-42DF-ADFE-B56EA7480E29}" type="pres">
      <dgm:prSet presAssocID="{7F78A63F-6394-4D83-8839-A49D1CC86F3E}" presName="node" presStyleLbl="node1" presStyleIdx="2" presStyleCnt="5" custScaleX="100379" custScaleY="86478" custLinFactNeighborX="11703" custLinFactNeighborY="-5972">
        <dgm:presLayoutVars>
          <dgm:bulletEnabled val="1"/>
        </dgm:presLayoutVars>
      </dgm:prSet>
      <dgm:spPr/>
    </dgm:pt>
    <dgm:pt modelId="{32AC4D4C-E785-4A28-8B55-8704526F45B7}" type="pres">
      <dgm:prSet presAssocID="{7F78A63F-6394-4D83-8839-A49D1CC86F3E}" presName="invisiNode" presStyleLbl="node1" presStyleIdx="2" presStyleCnt="5"/>
      <dgm:spPr/>
    </dgm:pt>
    <dgm:pt modelId="{035A22DD-9163-43DD-A989-ABBD62757B10}" type="pres">
      <dgm:prSet presAssocID="{7F78A63F-6394-4D83-8839-A49D1CC86F3E}" presName="imagNode" presStyleLbl="fgImgPlace1" presStyleIdx="2" presStyleCnt="5" custScaleX="86497" custScaleY="78922" custLinFactNeighborX="15528" custLinFactNeighborY="-155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960ECB85-A2ED-4296-94D9-09C95AD0CB98}" type="pres">
      <dgm:prSet presAssocID="{AC84D8C0-9876-4662-915C-6821A9D843D2}" presName="sibTrans" presStyleLbl="sibTrans2D1" presStyleIdx="0" presStyleCnt="0"/>
      <dgm:spPr/>
    </dgm:pt>
    <dgm:pt modelId="{026CA919-FE33-45AC-9372-9E3F598BAB09}" type="pres">
      <dgm:prSet presAssocID="{92A4AA89-42AD-42C5-B8E1-C23F4B796456}" presName="compNode" presStyleCnt="0"/>
      <dgm:spPr/>
    </dgm:pt>
    <dgm:pt modelId="{9F38D732-C76E-4A65-B212-1BA875955858}" type="pres">
      <dgm:prSet presAssocID="{92A4AA89-42AD-42C5-B8E1-C23F4B796456}" presName="node" presStyleLbl="node1" presStyleIdx="3" presStyleCnt="5" custScaleY="87674" custLinFactNeighborX="15523" custLinFactNeighborY="-5075">
        <dgm:presLayoutVars>
          <dgm:bulletEnabled val="1"/>
        </dgm:presLayoutVars>
      </dgm:prSet>
      <dgm:spPr/>
    </dgm:pt>
    <dgm:pt modelId="{30C23550-9585-4FCB-967B-4D68461F3B2A}" type="pres">
      <dgm:prSet presAssocID="{92A4AA89-42AD-42C5-B8E1-C23F4B796456}" presName="invisiNode" presStyleLbl="node1" presStyleIdx="3" presStyleCnt="5"/>
      <dgm:spPr/>
    </dgm:pt>
    <dgm:pt modelId="{96BA7B23-608C-41D1-8758-95938085802A}" type="pres">
      <dgm:prSet presAssocID="{92A4AA89-42AD-42C5-B8E1-C23F4B796456}" presName="imagNode" presStyleLbl="fgImgPlace1" presStyleIdx="3" presStyleCnt="5" custScaleX="89522" custScaleY="79918" custLinFactNeighborX="15210" custLinFactNeighborY="-56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D0D00852-5058-460D-9A8B-1B80BB6DEF3D}" type="pres">
      <dgm:prSet presAssocID="{499D86C1-BB26-46B6-878D-E156D93B810F}" presName="sibTrans" presStyleLbl="sibTrans2D1" presStyleIdx="0" presStyleCnt="0"/>
      <dgm:spPr/>
    </dgm:pt>
    <dgm:pt modelId="{D39E485C-23CF-428D-B96E-3BB5D54598A9}" type="pres">
      <dgm:prSet presAssocID="{96DFFB02-8469-43A1-B1BA-B238D5E02795}" presName="compNode" presStyleCnt="0"/>
      <dgm:spPr/>
    </dgm:pt>
    <dgm:pt modelId="{09584605-7B14-4D8D-9C41-84CFA3D32AB3}" type="pres">
      <dgm:prSet presAssocID="{96DFFB02-8469-43A1-B1BA-B238D5E02795}" presName="node" presStyleLbl="node1" presStyleIdx="4" presStyleCnt="5" custScaleX="101649" custScaleY="86478" custLinFactNeighborX="15642" custLinFactNeighborY="-5972">
        <dgm:presLayoutVars>
          <dgm:bulletEnabled val="1"/>
        </dgm:presLayoutVars>
      </dgm:prSet>
      <dgm:spPr/>
    </dgm:pt>
    <dgm:pt modelId="{F0D134A1-93CD-4ECB-A5C0-3F2F01654D05}" type="pres">
      <dgm:prSet presAssocID="{96DFFB02-8469-43A1-B1BA-B238D5E02795}" presName="invisiNode" presStyleLbl="node1" presStyleIdx="4" presStyleCnt="5"/>
      <dgm:spPr/>
    </dgm:pt>
    <dgm:pt modelId="{D54C5A4B-A157-40A6-B4CA-67ABE0D86E2F}" type="pres">
      <dgm:prSet presAssocID="{96DFFB02-8469-43A1-B1BA-B238D5E02795}" presName="imagNode" presStyleLbl="fgImgPlace1" presStyleIdx="4" presStyleCnt="5" custScaleX="85336" custScaleY="78921" custLinFactNeighborX="14049" custLinFactNeighborY="-155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</dgm:ptLst>
  <dgm:cxnLst>
    <dgm:cxn modelId="{1322BF04-272C-4281-8786-9AD8449B2640}" srcId="{DAAB2235-9DC5-4F0E-A154-FC5AA28ECFC2}" destId="{A6420DEC-1452-4741-BAC3-84DDC4752391}" srcOrd="1" destOrd="0" parTransId="{A2008B3E-7DAB-4334-A8F3-31C9CF599CAE}" sibTransId="{A2BA57D7-5C42-4855-8E31-7084410EBF93}"/>
    <dgm:cxn modelId="{F6F4AE25-24FF-4513-8711-5976C8E56350}" type="presOf" srcId="{499D86C1-BB26-46B6-878D-E156D93B810F}" destId="{D0D00852-5058-460D-9A8B-1B80BB6DEF3D}" srcOrd="0" destOrd="0" presId="urn:microsoft.com/office/officeart/2005/8/layout/pList2#3"/>
    <dgm:cxn modelId="{E414ED75-3BA7-44DF-B131-B996C86B6467}" type="presOf" srcId="{7F78A63F-6394-4D83-8839-A49D1CC86F3E}" destId="{4099D957-1913-42DF-ADFE-B56EA7480E29}" srcOrd="0" destOrd="0" presId="urn:microsoft.com/office/officeart/2005/8/layout/pList2#3"/>
    <dgm:cxn modelId="{A18EB558-22D3-4B80-861B-F87DABF9C6F4}" type="presOf" srcId="{905D266F-DCAD-4DAB-8A0F-252B77458AE2}" destId="{6D4C448C-F1F8-49AE-A20E-6871637C63FC}" srcOrd="0" destOrd="0" presId="urn:microsoft.com/office/officeart/2005/8/layout/pList2#3"/>
    <dgm:cxn modelId="{B7DDBE8C-BFE6-4034-A055-B1BBDE47DF06}" type="presOf" srcId="{92A4AA89-42AD-42C5-B8E1-C23F4B796456}" destId="{9F38D732-C76E-4A65-B212-1BA875955858}" srcOrd="0" destOrd="0" presId="urn:microsoft.com/office/officeart/2005/8/layout/pList2#3"/>
    <dgm:cxn modelId="{250DB292-9168-4E13-BA19-19AB87396F16}" type="presOf" srcId="{A6420DEC-1452-4741-BAC3-84DDC4752391}" destId="{B1CE19AF-DD0B-41DE-97A6-597444BEE740}" srcOrd="0" destOrd="0" presId="urn:microsoft.com/office/officeart/2005/8/layout/pList2#3"/>
    <dgm:cxn modelId="{E76F9E9C-E829-4B69-B6BB-7825C40298BD}" srcId="{DAAB2235-9DC5-4F0E-A154-FC5AA28ECFC2}" destId="{96DFFB02-8469-43A1-B1BA-B238D5E02795}" srcOrd="4" destOrd="0" parTransId="{ED59BED7-94D1-4AFD-87EF-0C685120FF4B}" sibTransId="{EFCF9C19-70F8-4CE2-B1D6-E601EEB0C7B6}"/>
    <dgm:cxn modelId="{40ED5CAA-368E-4D13-A474-AB3331C3AB86}" type="presOf" srcId="{96DFFB02-8469-43A1-B1BA-B238D5E02795}" destId="{09584605-7B14-4D8D-9C41-84CFA3D32AB3}" srcOrd="0" destOrd="0" presId="urn:microsoft.com/office/officeart/2005/8/layout/pList2#3"/>
    <dgm:cxn modelId="{42B7A8AC-63DF-4C9C-8603-968BEE4A2C91}" type="presOf" srcId="{1DBC88D1-4743-480F-89A7-9838ACF1F5B6}" destId="{E694F198-D70D-415F-BF60-3EDAD83C1E59}" srcOrd="0" destOrd="0" presId="urn:microsoft.com/office/officeart/2005/8/layout/pList2#3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80C623BC-B5FA-4C3E-9887-D8D1738B40EA}" type="presOf" srcId="{AC84D8C0-9876-4662-915C-6821A9D843D2}" destId="{960ECB85-A2ED-4296-94D9-09C95AD0CB98}" srcOrd="0" destOrd="0" presId="urn:microsoft.com/office/officeart/2005/8/layout/pList2#3"/>
    <dgm:cxn modelId="{716385BC-BF5B-4031-A653-BC2328134E19}" type="presOf" srcId="{A2BA57D7-5C42-4855-8E31-7084410EBF93}" destId="{2E8E027D-EAC6-44B2-9542-5ADE7B79D44E}" srcOrd="0" destOrd="0" presId="urn:microsoft.com/office/officeart/2005/8/layout/pList2#3"/>
    <dgm:cxn modelId="{BE65EBC1-B9A3-4DB0-A850-BDB393D6883D}" srcId="{DAAB2235-9DC5-4F0E-A154-FC5AA28ECFC2}" destId="{7F78A63F-6394-4D83-8839-A49D1CC86F3E}" srcOrd="2" destOrd="0" parTransId="{8FCE9957-F9AF-4AB8-9E69-B38536C255DB}" sibTransId="{AC84D8C0-9876-4662-915C-6821A9D843D2}"/>
    <dgm:cxn modelId="{A4B9FBE4-1E24-4DFA-9A68-C42911EF825E}" type="presOf" srcId="{DAAB2235-9DC5-4F0E-A154-FC5AA28ECFC2}" destId="{814CC6D3-7CE6-46AE-94F3-11A16B424888}" srcOrd="0" destOrd="0" presId="urn:microsoft.com/office/officeart/2005/8/layout/pList2#3"/>
    <dgm:cxn modelId="{4C6305E5-CB5C-474F-BAC0-1155CCA07C67}" srcId="{DAAB2235-9DC5-4F0E-A154-FC5AA28ECFC2}" destId="{905D266F-DCAD-4DAB-8A0F-252B77458AE2}" srcOrd="0" destOrd="0" parTransId="{4BA30F63-DF31-45EE-80F1-631008061BCC}" sibTransId="{1DBC88D1-4743-480F-89A7-9838ACF1F5B6}"/>
    <dgm:cxn modelId="{13CCDA3D-2A10-4AD2-B128-EC1FDCC4E4E5}" type="presParOf" srcId="{814CC6D3-7CE6-46AE-94F3-11A16B424888}" destId="{A27974C3-CFFF-43E6-BC87-911D27EE5A85}" srcOrd="0" destOrd="0" presId="urn:microsoft.com/office/officeart/2005/8/layout/pList2#3"/>
    <dgm:cxn modelId="{B53921F8-66BF-457D-BD8B-A6E344F309B9}" type="presParOf" srcId="{814CC6D3-7CE6-46AE-94F3-11A16B424888}" destId="{56B4387C-94C3-4A03-945C-0F366AE55A89}" srcOrd="1" destOrd="0" presId="urn:microsoft.com/office/officeart/2005/8/layout/pList2#3"/>
    <dgm:cxn modelId="{14018781-EE54-4522-83BA-3F051D104C54}" type="presParOf" srcId="{56B4387C-94C3-4A03-945C-0F366AE55A89}" destId="{44459203-2322-463B-ABE4-8BADF82DEA1F}" srcOrd="0" destOrd="0" presId="urn:microsoft.com/office/officeart/2005/8/layout/pList2#3"/>
    <dgm:cxn modelId="{5047E30F-C689-47F4-B32B-C199257A0BD8}" type="presParOf" srcId="{44459203-2322-463B-ABE4-8BADF82DEA1F}" destId="{6D4C448C-F1F8-49AE-A20E-6871637C63FC}" srcOrd="0" destOrd="0" presId="urn:microsoft.com/office/officeart/2005/8/layout/pList2#3"/>
    <dgm:cxn modelId="{50A66180-E075-4DB3-9A95-20F5CF701984}" type="presParOf" srcId="{44459203-2322-463B-ABE4-8BADF82DEA1F}" destId="{3055E010-93F9-4B04-A340-85F838426314}" srcOrd="1" destOrd="0" presId="urn:microsoft.com/office/officeart/2005/8/layout/pList2#3"/>
    <dgm:cxn modelId="{78C5BD2F-355A-4BD1-A8C4-DE638AE6F545}" type="presParOf" srcId="{44459203-2322-463B-ABE4-8BADF82DEA1F}" destId="{5DE642F9-31D7-49BA-B341-FE2F89183F6A}" srcOrd="2" destOrd="0" presId="urn:microsoft.com/office/officeart/2005/8/layout/pList2#3"/>
    <dgm:cxn modelId="{E285E46B-1F9F-4C16-B3F8-4FED012BB3D8}" type="presParOf" srcId="{56B4387C-94C3-4A03-945C-0F366AE55A89}" destId="{E694F198-D70D-415F-BF60-3EDAD83C1E59}" srcOrd="1" destOrd="0" presId="urn:microsoft.com/office/officeart/2005/8/layout/pList2#3"/>
    <dgm:cxn modelId="{7807019E-13A9-4CD0-A191-8179B877310D}" type="presParOf" srcId="{56B4387C-94C3-4A03-945C-0F366AE55A89}" destId="{91239CC1-70F8-4001-87ED-FB2C542FF648}" srcOrd="2" destOrd="0" presId="urn:microsoft.com/office/officeart/2005/8/layout/pList2#3"/>
    <dgm:cxn modelId="{42BE8ABA-7DC3-4E01-B13E-AFEA415E3786}" type="presParOf" srcId="{91239CC1-70F8-4001-87ED-FB2C542FF648}" destId="{B1CE19AF-DD0B-41DE-97A6-597444BEE740}" srcOrd="0" destOrd="0" presId="urn:microsoft.com/office/officeart/2005/8/layout/pList2#3"/>
    <dgm:cxn modelId="{A2EAB621-463C-48C2-9240-946CC876E8D7}" type="presParOf" srcId="{91239CC1-70F8-4001-87ED-FB2C542FF648}" destId="{8A8ADCC8-6514-40B1-AF83-BA7B3AAF5818}" srcOrd="1" destOrd="0" presId="urn:microsoft.com/office/officeart/2005/8/layout/pList2#3"/>
    <dgm:cxn modelId="{DF437E82-BA3B-4432-B90E-E3B8E8882086}" type="presParOf" srcId="{91239CC1-70F8-4001-87ED-FB2C542FF648}" destId="{4FBC4F40-E9C6-4E79-A010-75D57B6B3C0C}" srcOrd="2" destOrd="0" presId="urn:microsoft.com/office/officeart/2005/8/layout/pList2#3"/>
    <dgm:cxn modelId="{1566DC78-57B1-40FD-B73E-E003A047F69A}" type="presParOf" srcId="{56B4387C-94C3-4A03-945C-0F366AE55A89}" destId="{2E8E027D-EAC6-44B2-9542-5ADE7B79D44E}" srcOrd="3" destOrd="0" presId="urn:microsoft.com/office/officeart/2005/8/layout/pList2#3"/>
    <dgm:cxn modelId="{AC3D2F17-B00C-45CE-A4FE-E3352FB8C907}" type="presParOf" srcId="{56B4387C-94C3-4A03-945C-0F366AE55A89}" destId="{9D37204C-343B-4650-A73C-D3896C9212CB}" srcOrd="4" destOrd="0" presId="urn:microsoft.com/office/officeart/2005/8/layout/pList2#3"/>
    <dgm:cxn modelId="{A80FD377-4176-4D13-B251-6518DE4C81B9}" type="presParOf" srcId="{9D37204C-343B-4650-A73C-D3896C9212CB}" destId="{4099D957-1913-42DF-ADFE-B56EA7480E29}" srcOrd="0" destOrd="0" presId="urn:microsoft.com/office/officeart/2005/8/layout/pList2#3"/>
    <dgm:cxn modelId="{81B2D2C8-A926-4D7F-B5D1-C0965E7D6027}" type="presParOf" srcId="{9D37204C-343B-4650-A73C-D3896C9212CB}" destId="{32AC4D4C-E785-4A28-8B55-8704526F45B7}" srcOrd="1" destOrd="0" presId="urn:microsoft.com/office/officeart/2005/8/layout/pList2#3"/>
    <dgm:cxn modelId="{5CD90779-8A67-4D2A-9FC2-5C38791DB461}" type="presParOf" srcId="{9D37204C-343B-4650-A73C-D3896C9212CB}" destId="{035A22DD-9163-43DD-A989-ABBD62757B10}" srcOrd="2" destOrd="0" presId="urn:microsoft.com/office/officeart/2005/8/layout/pList2#3"/>
    <dgm:cxn modelId="{B5AEF47F-E658-4C83-BABA-BE2FDFEBE4BA}" type="presParOf" srcId="{56B4387C-94C3-4A03-945C-0F366AE55A89}" destId="{960ECB85-A2ED-4296-94D9-09C95AD0CB98}" srcOrd="5" destOrd="0" presId="urn:microsoft.com/office/officeart/2005/8/layout/pList2#3"/>
    <dgm:cxn modelId="{41212D16-9ED6-4DB0-871E-0207C5479AB9}" type="presParOf" srcId="{56B4387C-94C3-4A03-945C-0F366AE55A89}" destId="{026CA919-FE33-45AC-9372-9E3F598BAB09}" srcOrd="6" destOrd="0" presId="urn:microsoft.com/office/officeart/2005/8/layout/pList2#3"/>
    <dgm:cxn modelId="{77069F5D-27E4-49B5-9185-D6163D6C16F4}" type="presParOf" srcId="{026CA919-FE33-45AC-9372-9E3F598BAB09}" destId="{9F38D732-C76E-4A65-B212-1BA875955858}" srcOrd="0" destOrd="0" presId="urn:microsoft.com/office/officeart/2005/8/layout/pList2#3"/>
    <dgm:cxn modelId="{A371BF1C-15EF-47BA-A9EE-88C513139752}" type="presParOf" srcId="{026CA919-FE33-45AC-9372-9E3F598BAB09}" destId="{30C23550-9585-4FCB-967B-4D68461F3B2A}" srcOrd="1" destOrd="0" presId="urn:microsoft.com/office/officeart/2005/8/layout/pList2#3"/>
    <dgm:cxn modelId="{257810B1-3335-4C3D-9388-FD73F557A744}" type="presParOf" srcId="{026CA919-FE33-45AC-9372-9E3F598BAB09}" destId="{96BA7B23-608C-41D1-8758-95938085802A}" srcOrd="2" destOrd="0" presId="urn:microsoft.com/office/officeart/2005/8/layout/pList2#3"/>
    <dgm:cxn modelId="{0B2A1E35-3CFB-4E24-9890-171A16DBDF63}" type="presParOf" srcId="{56B4387C-94C3-4A03-945C-0F366AE55A89}" destId="{D0D00852-5058-460D-9A8B-1B80BB6DEF3D}" srcOrd="7" destOrd="0" presId="urn:microsoft.com/office/officeart/2005/8/layout/pList2#3"/>
    <dgm:cxn modelId="{DD8E7D83-675C-4B06-9924-C15E3987E92E}" type="presParOf" srcId="{56B4387C-94C3-4A03-945C-0F366AE55A89}" destId="{D39E485C-23CF-428D-B96E-3BB5D54598A9}" srcOrd="8" destOrd="0" presId="urn:microsoft.com/office/officeart/2005/8/layout/pList2#3"/>
    <dgm:cxn modelId="{203A1547-195B-42C8-9EBF-CD6E8C4CE57E}" type="presParOf" srcId="{D39E485C-23CF-428D-B96E-3BB5D54598A9}" destId="{09584605-7B14-4D8D-9C41-84CFA3D32AB3}" srcOrd="0" destOrd="0" presId="urn:microsoft.com/office/officeart/2005/8/layout/pList2#3"/>
    <dgm:cxn modelId="{6D69DA53-02D6-48ED-91AB-73D526CB8B6C}" type="presParOf" srcId="{D39E485C-23CF-428D-B96E-3BB5D54598A9}" destId="{F0D134A1-93CD-4ECB-A5C0-3F2F01654D05}" srcOrd="1" destOrd="0" presId="urn:microsoft.com/office/officeart/2005/8/layout/pList2#3"/>
    <dgm:cxn modelId="{224CBE8A-C966-4C77-9DF9-66CE04D42DEE}" type="presParOf" srcId="{D39E485C-23CF-428D-B96E-3BB5D54598A9}" destId="{D54C5A4B-A157-40A6-B4CA-67ABE0D86E2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Управление бюджетным процессом                                              5 507,3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Повышение эффективности бюджетных  расходов                                                                                                            5,0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2" custScaleX="196476" custLinFactNeighborX="13301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1" presStyleCnt="2" custScaleX="195936" custLinFactNeighborX="11203" custLinFactNeighborY="-346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28596B66-1A29-4D1C-8AC3-27536AEE3921}" type="presOf" srcId="{A6420DEC-1452-4741-BAC3-84DDC4752391}" destId="{0BE48573-F0B6-42F9-B87B-43A2CE6883CC}" srcOrd="0" destOrd="0" presId="urn:microsoft.com/office/officeart/2005/8/layout/vList5"/>
    <dgm:cxn modelId="{315D8690-BB8A-4C67-A70D-E81D074EB500}" type="presOf" srcId="{DAAB2235-9DC5-4F0E-A154-FC5AA28ECFC2}" destId="{B9DBF82B-DA90-43CF-8F2F-B726959DFEC9}" srcOrd="0" destOrd="0" presId="urn:microsoft.com/office/officeart/2005/8/layout/vList5"/>
    <dgm:cxn modelId="{489B70B4-650D-4A43-9CBD-C31FF2600B64}" srcId="{DAAB2235-9DC5-4F0E-A154-FC5AA28ECFC2}" destId="{92A4AA89-42AD-42C5-B8E1-C23F4B796456}" srcOrd="1" destOrd="0" parTransId="{FEB2AB50-D86B-410A-B63E-59EFF180E93A}" sibTransId="{499D86C1-BB26-46B6-878D-E156D93B810F}"/>
    <dgm:cxn modelId="{36D7C1E9-BB79-4E07-A5DB-45288DF0AD39}" type="presOf" srcId="{92A4AA89-42AD-42C5-B8E1-C23F4B796456}" destId="{CEC11AFB-19F6-41EF-9712-9C304855F528}" srcOrd="0" destOrd="0" presId="urn:microsoft.com/office/officeart/2005/8/layout/vList5"/>
    <dgm:cxn modelId="{2E1C387A-6137-4916-A796-B3FD51416978}" type="presParOf" srcId="{B9DBF82B-DA90-43CF-8F2F-B726959DFEC9}" destId="{2D5C11C6-588F-40BB-B4A8-0C323B4E6193}" srcOrd="0" destOrd="0" presId="urn:microsoft.com/office/officeart/2005/8/layout/vList5"/>
    <dgm:cxn modelId="{03EF4D62-CE0D-4381-9C54-8D8A30641D5D}" type="presParOf" srcId="{2D5C11C6-588F-40BB-B4A8-0C323B4E6193}" destId="{0BE48573-F0B6-42F9-B87B-43A2CE6883CC}" srcOrd="0" destOrd="0" presId="urn:microsoft.com/office/officeart/2005/8/layout/vList5"/>
    <dgm:cxn modelId="{1F109A58-4A12-4FDC-B421-2174596FD0B3}" type="presParOf" srcId="{B9DBF82B-DA90-43CF-8F2F-B726959DFEC9}" destId="{21B92CA5-D76E-4FAE-B399-63CD3DA0A449}" srcOrd="1" destOrd="0" presId="urn:microsoft.com/office/officeart/2005/8/layout/vList5"/>
    <dgm:cxn modelId="{71AF0E39-ED02-4CA8-AC1B-55F04D067F66}" type="presParOf" srcId="{B9DBF82B-DA90-43CF-8F2F-B726959DFEC9}" destId="{D8EE6640-A5C7-45F6-B2E4-A73460F7A19D}" srcOrd="2" destOrd="0" presId="urn:microsoft.com/office/officeart/2005/8/layout/vList5"/>
    <dgm:cxn modelId="{5D77223A-7C6F-4CE9-A07C-69FE2D1E91C6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 custT="1"/>
      <dgm:spPr/>
      <dgm:t>
        <a:bodyPr/>
        <a:lstStyle/>
        <a:p>
          <a:r>
            <a:rPr lang="ru-RU" sz="2000" dirty="0"/>
            <a:t>Субвенции 45,5%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 custT="1"/>
      <dgm:spPr/>
      <dgm:t>
        <a:bodyPr/>
        <a:lstStyle/>
        <a:p>
          <a:r>
            <a:rPr lang="ru-RU" sz="2000" dirty="0"/>
            <a:t>Дотации 29,7 %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 custT="1"/>
      <dgm:spPr/>
      <dgm:t>
        <a:bodyPr/>
        <a:lstStyle/>
        <a:p>
          <a:r>
            <a:rPr lang="ru-RU" sz="2000" dirty="0"/>
            <a:t>Субсидии 19,9%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648A3DD-18B7-474A-9867-18610A3B29A7}">
      <dgm:prSet phldrT="[Текст]" custT="1"/>
      <dgm:spPr/>
      <dgm:t>
        <a:bodyPr/>
        <a:lstStyle/>
        <a:p>
          <a:r>
            <a:rPr lang="ru-RU" sz="1800" dirty="0"/>
            <a:t>Иные межбюджетные трансферты </a:t>
          </a:r>
          <a:r>
            <a:rPr lang="ru-RU" sz="2000" dirty="0"/>
            <a:t>4,9</a:t>
          </a:r>
          <a:r>
            <a:rPr lang="ru-RU" sz="1800" dirty="0"/>
            <a:t>%</a:t>
          </a:r>
        </a:p>
      </dgm:t>
    </dgm:pt>
    <dgm:pt modelId="{DC755116-926D-4E56-A0FF-3CE35A769263}" type="parTrans" cxnId="{7F2C8879-5F7F-4749-B218-57026C304779}">
      <dgm:prSet/>
      <dgm:spPr/>
      <dgm:t>
        <a:bodyPr/>
        <a:lstStyle/>
        <a:p>
          <a:endParaRPr lang="ru-RU"/>
        </a:p>
      </dgm:t>
    </dgm:pt>
    <dgm:pt modelId="{B862B870-BC23-4CDD-B07B-87BDEBB76366}" type="sibTrans" cxnId="{7F2C8879-5F7F-4749-B218-57026C304779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 custLinFactNeighborX="6241" custLinFactNeighborY="178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4" custLinFactY="-21612" custLinFactNeighborX="-236" custLinFactNeighborY="-100000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4" custScaleX="93860" custScaleY="101546" custLinFactY="-32399" custLinFactNeighborX="-607" custLinFactNeighborY="-100000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4" custScaleY="92692" custLinFactY="-37258" custLinFactNeighborX="-236" custLinFactNeighborY="-100000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  <dgm:pt modelId="{01E3AF8F-DC38-47A4-A447-38347964A6F9}" type="pres">
      <dgm:prSet presAssocID="{F648A3DD-18B7-474A-9867-18610A3B29A7}" presName="aNode" presStyleLbl="fgAcc1" presStyleIdx="3" presStyleCnt="4" custScaleY="92692" custLinFactY="-37258" custLinFactNeighborX="-236" custLinFactNeighborY="-100000">
        <dgm:presLayoutVars>
          <dgm:bulletEnabled val="1"/>
        </dgm:presLayoutVars>
      </dgm:prSet>
      <dgm:spPr/>
    </dgm:pt>
    <dgm:pt modelId="{D44C79F7-79E6-47DF-92C7-FF4370DE105B}" type="pres">
      <dgm:prSet presAssocID="{F648A3DD-18B7-474A-9867-18610A3B29A7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7F2C8879-5F7F-4749-B218-57026C304779}" srcId="{8E487D8F-98DC-4AB7-9B2F-3E6748B8D5D5}" destId="{F648A3DD-18B7-474A-9867-18610A3B29A7}" srcOrd="3" destOrd="0" parTransId="{DC755116-926D-4E56-A0FF-3CE35A769263}" sibTransId="{B862B870-BC23-4CDD-B07B-87BDEBB76366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340637D9-6EDE-4A48-A134-DCC34699F7EE}" type="presOf" srcId="{F648A3DD-18B7-474A-9867-18610A3B29A7}" destId="{01E3AF8F-DC38-47A4-A447-38347964A6F9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871ABEAA-4B3F-4AF1-83EC-B40632569D87}" type="presParOf" srcId="{B18F6C36-A4B9-42E5-870C-6AC599D1580C}" destId="{01E3AF8F-DC38-47A4-A447-38347964A6F9}" srcOrd="6" destOrd="0" presId="urn:microsoft.com/office/officeart/2005/8/layout/pyramid2"/>
    <dgm:cxn modelId="{5F6CDF02-5013-4C34-A914-7F340359450F}" type="presParOf" srcId="{B18F6C36-A4B9-42E5-870C-6AC599D1580C}" destId="{D44C79F7-79E6-47DF-92C7-FF4370DE105B}" srcOrd="7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</dgm:pt>
    <dgm:pt modelId="{F08DA47C-E2E6-4D5D-A0F0-9D52823538D9}">
      <dgm:prSet phldrT="[Текст]" custT="1"/>
      <dgm:spPr/>
      <dgm:t>
        <a:bodyPr/>
        <a:lstStyle/>
        <a:p>
          <a:pPr rtl="0"/>
          <a:r>
            <a:rPr lang="ru-RU" sz="1800" dirty="0"/>
            <a:t>Организация досуга, предоставление услуг организации культуры – 39 116,6</a:t>
          </a:r>
          <a:r>
            <a:rPr lang="en-US" sz="1800" dirty="0"/>
            <a:t> </a:t>
          </a:r>
          <a:r>
            <a:rPr lang="ru-RU" sz="1800" dirty="0"/>
            <a:t>тыс.руб.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/>
      <dgm:spPr/>
      <dgm:t>
        <a:bodyPr/>
        <a:lstStyle/>
        <a:p>
          <a:pPr rtl="0"/>
          <a:r>
            <a:rPr lang="ru-RU" dirty="0"/>
            <a:t>Организация библиотечного обслуживания – 10 800,9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/>
      <dgm:spPr/>
      <dgm:t>
        <a:bodyPr/>
        <a:lstStyle/>
        <a:p>
          <a:pPr rtl="0"/>
          <a:r>
            <a:rPr lang="ru-RU" dirty="0"/>
            <a:t>создание условий для реализации муниципальной программы – </a:t>
          </a:r>
          <a:r>
            <a:rPr lang="en-US" dirty="0"/>
            <a:t>    </a:t>
          </a:r>
          <a:r>
            <a:rPr lang="ru-RU" dirty="0"/>
            <a:t>2 348,8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3" custScaleX="105328" custScaleY="99491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3"/>
      <dgm:spPr/>
    </dgm:pt>
    <dgm:pt modelId="{BFE3F803-7537-4EE3-AA8B-2ECFAF62D4E1}" type="pres">
      <dgm:prSet presAssocID="{F08DA47C-E2E6-4D5D-A0F0-9D52823538D9}" presName="imagNode" presStyleLbl="fgImgPlace1" presStyleIdx="0" presStyleCnt="3" custScaleX="100359" custScaleY="11391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3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3"/>
      <dgm:spPr/>
    </dgm:pt>
    <dgm:pt modelId="{9CD74EDC-6C6D-4AB5-BFBE-43E626F0B7EC}" type="pres">
      <dgm:prSet presAssocID="{5957C34C-AEC9-4AC4-8606-66A378B1C411}" presName="imagNode" presStyleLbl="fgImgPlace1" presStyleIdx="1" presStyleCnt="3" custScaleY="114718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3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3"/>
      <dgm:spPr/>
    </dgm:pt>
    <dgm:pt modelId="{D21D7E4F-726E-4263-BA14-CED1A01BC02A}" type="pres">
      <dgm:prSet presAssocID="{02A112F2-BEC6-447E-A8A3-3D8F2B5D9E4D}" presName="imagNode" presStyleLbl="fgImgPlace1" presStyleIdx="2" presStyleCnt="3" custScaleY="109889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#1"/>
    <dgm:cxn modelId="{B907D211-733C-439F-8372-2109284E4D81}" type="presOf" srcId="{5957C34C-AEC9-4AC4-8606-66A378B1C411}" destId="{11015A28-8188-4E47-AC75-4AD56287FD2B}" srcOrd="0" destOrd="0" presId="urn:microsoft.com/office/officeart/2005/8/layout/pList2#1"/>
    <dgm:cxn modelId="{DC6DFD19-56F0-4F5E-9CC0-9E3F574B4AC3}" type="presOf" srcId="{4A6444F0-92F6-472B-80A9-E35CBE2CAABD}" destId="{647AE471-54AA-483A-890F-CD3D20FE3750}" srcOrd="0" destOrd="0" presId="urn:microsoft.com/office/officeart/2005/8/layout/pList2#1"/>
    <dgm:cxn modelId="{D8A48D34-A43C-4498-B4F1-7283B986EC87}" type="presOf" srcId="{F08DA47C-E2E6-4D5D-A0F0-9D52823538D9}" destId="{02C475CD-03BA-47E1-B62F-05333E83AF7A}" srcOrd="0" destOrd="0" presId="urn:microsoft.com/office/officeart/2005/8/layout/pList2#1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#1"/>
    <dgm:cxn modelId="{BB26BBAF-5B11-4585-B459-449EA6340697}" type="presOf" srcId="{7E2B6683-9E1F-4196-918E-38B4720A8A4A}" destId="{C1A02806-6B71-4187-86BB-3BE890700C01}" srcOrd="0" destOrd="0" presId="urn:microsoft.com/office/officeart/2005/8/layout/pList2#1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5E2E148C-85E3-49BF-9B95-7D06A2CFBA98}" type="presParOf" srcId="{F17E5137-6E3D-4665-821B-373C6C4ABF77}" destId="{3511CC35-3EB8-4E4C-AF1A-D6446BA0487E}" srcOrd="0" destOrd="0" presId="urn:microsoft.com/office/officeart/2005/8/layout/pList2#1"/>
    <dgm:cxn modelId="{D3D79ECC-C067-4F9A-9172-D3A963392C2C}" type="presParOf" srcId="{F17E5137-6E3D-4665-821B-373C6C4ABF77}" destId="{43F04E03-C2E8-4838-BE22-83F99D80EA7F}" srcOrd="1" destOrd="0" presId="urn:microsoft.com/office/officeart/2005/8/layout/pList2#1"/>
    <dgm:cxn modelId="{99D3396C-0472-4D1D-A69D-3BA821B97D6B}" type="presParOf" srcId="{43F04E03-C2E8-4838-BE22-83F99D80EA7F}" destId="{657D0670-8477-4725-9871-79EF3E8D9F2E}" srcOrd="0" destOrd="0" presId="urn:microsoft.com/office/officeart/2005/8/layout/pList2#1"/>
    <dgm:cxn modelId="{0932F2B4-886D-422A-AAAA-94C6AE1CC2A0}" type="presParOf" srcId="{657D0670-8477-4725-9871-79EF3E8D9F2E}" destId="{02C475CD-03BA-47E1-B62F-05333E83AF7A}" srcOrd="0" destOrd="0" presId="urn:microsoft.com/office/officeart/2005/8/layout/pList2#1"/>
    <dgm:cxn modelId="{210DE600-6B98-4C9E-A235-168E4CCC01E9}" type="presParOf" srcId="{657D0670-8477-4725-9871-79EF3E8D9F2E}" destId="{034BF059-517F-4F76-8756-EE96E5559E61}" srcOrd="1" destOrd="0" presId="urn:microsoft.com/office/officeart/2005/8/layout/pList2#1"/>
    <dgm:cxn modelId="{93DA1649-E04A-4CE8-912A-DFD8208E6411}" type="presParOf" srcId="{657D0670-8477-4725-9871-79EF3E8D9F2E}" destId="{BFE3F803-7537-4EE3-AA8B-2ECFAF62D4E1}" srcOrd="2" destOrd="0" presId="urn:microsoft.com/office/officeart/2005/8/layout/pList2#1"/>
    <dgm:cxn modelId="{FDD70DF2-1737-4656-8322-717417C43B0E}" type="presParOf" srcId="{43F04E03-C2E8-4838-BE22-83F99D80EA7F}" destId="{C1A02806-6B71-4187-86BB-3BE890700C01}" srcOrd="1" destOrd="0" presId="urn:microsoft.com/office/officeart/2005/8/layout/pList2#1"/>
    <dgm:cxn modelId="{D83E22F5-A998-4AEA-8A41-3CADF1BF1D47}" type="presParOf" srcId="{43F04E03-C2E8-4838-BE22-83F99D80EA7F}" destId="{F666E9F7-CB50-4ECB-912B-451DD134FB84}" srcOrd="2" destOrd="0" presId="urn:microsoft.com/office/officeart/2005/8/layout/pList2#1"/>
    <dgm:cxn modelId="{16256920-7576-48AF-BC18-B76B99A108A0}" type="presParOf" srcId="{F666E9F7-CB50-4ECB-912B-451DD134FB84}" destId="{11015A28-8188-4E47-AC75-4AD56287FD2B}" srcOrd="0" destOrd="0" presId="urn:microsoft.com/office/officeart/2005/8/layout/pList2#1"/>
    <dgm:cxn modelId="{79FC3FA8-CB79-4C0A-BFED-BAE288162757}" type="presParOf" srcId="{F666E9F7-CB50-4ECB-912B-451DD134FB84}" destId="{5886ED23-E78A-425A-916B-E8FBC8A20C08}" srcOrd="1" destOrd="0" presId="urn:microsoft.com/office/officeart/2005/8/layout/pList2#1"/>
    <dgm:cxn modelId="{7FDBC430-6B07-4B97-8BA8-BA5223F0A557}" type="presParOf" srcId="{F666E9F7-CB50-4ECB-912B-451DD134FB84}" destId="{9CD74EDC-6C6D-4AB5-BFBE-43E626F0B7EC}" srcOrd="2" destOrd="0" presId="urn:microsoft.com/office/officeart/2005/8/layout/pList2#1"/>
    <dgm:cxn modelId="{08B3ED9A-8CB4-41FB-AA00-3C2970223DFE}" type="presParOf" srcId="{43F04E03-C2E8-4838-BE22-83F99D80EA7F}" destId="{647AE471-54AA-483A-890F-CD3D20FE3750}" srcOrd="3" destOrd="0" presId="urn:microsoft.com/office/officeart/2005/8/layout/pList2#1"/>
    <dgm:cxn modelId="{5E70E101-5F79-487B-82C0-3402F86BF95E}" type="presParOf" srcId="{43F04E03-C2E8-4838-BE22-83F99D80EA7F}" destId="{82CE5D9C-F31E-49FC-B605-ACBBBD4E6721}" srcOrd="4" destOrd="0" presId="urn:microsoft.com/office/officeart/2005/8/layout/pList2#1"/>
    <dgm:cxn modelId="{E1C802C1-4B5B-4A31-BDA9-F8E3745073D0}" type="presParOf" srcId="{82CE5D9C-F31E-49FC-B605-ACBBBD4E6721}" destId="{ADDF07E1-951D-4B14-B2AD-BB9A2113CD45}" srcOrd="0" destOrd="0" presId="urn:microsoft.com/office/officeart/2005/8/layout/pList2#1"/>
    <dgm:cxn modelId="{4449C9D9-6C94-4FC3-ACC4-2986C2587579}" type="presParOf" srcId="{82CE5D9C-F31E-49FC-B605-ACBBBD4E6721}" destId="{7D7A6D97-974C-4F78-BECE-4E3C70650823}" srcOrd="1" destOrd="0" presId="urn:microsoft.com/office/officeart/2005/8/layout/pList2#1"/>
    <dgm:cxn modelId="{7FC042AA-7580-45A5-8D1C-111E9B91B863}" type="presParOf" srcId="{82CE5D9C-F31E-49FC-B605-ACBBBD4E6721}" destId="{D21D7E4F-726E-4263-BA14-CED1A01BC02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 1 981,0 тыс.руб.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4101" custLinFactNeighborY="-21948"/>
      <dgm:spPr/>
    </dgm:pt>
    <dgm:pt modelId="{BE736186-4A9E-4C58-9618-1299EDE779C0}" type="pres">
      <dgm:prSet presAssocID="{C194F3B2-9981-4CAF-BB1F-2772EFD75BE1}" presName="img" presStyleLbl="fgImgPlace1" presStyleIdx="0" presStyleCnt="1" custScaleX="205276" custScaleY="111845" custLinFactNeighborX="30147" custLinFactNeighborY="-194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#1"/>
    <dgm:cxn modelId="{2DAE039F-BAA9-49E9-9B40-33D7860F85C0}" type="presOf" srcId="{64DBA897-F89B-42E0-BE04-FA76142A9AD5}" destId="{806BDEE7-4921-48C5-B8DA-586EBA40BBBB}" srcOrd="0" destOrd="0" presId="urn:microsoft.com/office/officeart/2005/8/layout/vList4#1"/>
    <dgm:cxn modelId="{EDB37CA5-EE61-490B-8EA2-CED39ED46D71}" type="presOf" srcId="{C194F3B2-9981-4CAF-BB1F-2772EFD75BE1}" destId="{4DF65E1B-B306-4430-9BDB-831653EB63F3}" srcOrd="1" destOrd="0" presId="urn:microsoft.com/office/officeart/2005/8/layout/vList4#1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#1"/>
    <dgm:cxn modelId="{D869A7B5-D680-48FC-ACD0-7ECDFB084A53}" type="presParOf" srcId="{8AD9E806-EFD6-45FF-A5A0-06CD64BC2B80}" destId="{290581CA-55E1-4DBA-B19F-E9260E7892EA}" srcOrd="0" destOrd="0" presId="urn:microsoft.com/office/officeart/2005/8/layout/vList4#1"/>
    <dgm:cxn modelId="{14B7D04E-6048-4869-806C-60323D6428B7}" type="presParOf" srcId="{8AD9E806-EFD6-45FF-A5A0-06CD64BC2B80}" destId="{BE736186-4A9E-4C58-9618-1299EDE779C0}" srcOrd="1" destOrd="0" presId="urn:microsoft.com/office/officeart/2005/8/layout/vList4#1"/>
    <dgm:cxn modelId="{98973D1B-5455-40EA-8DDF-63B9B1E51D1F}" type="presParOf" srcId="{8AD9E806-EFD6-45FF-A5A0-06CD64BC2B80}" destId="{4DF65E1B-B306-4430-9BDB-831653EB63F3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1 014,0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   тыс.руб.</a:t>
          </a:r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X="-9249" custLinFactNeighborX="-10000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#2"/>
    <dgm:cxn modelId="{8C028091-28CB-4153-B618-C04E1C0938AD}" type="presOf" srcId="{EA5852E8-015D-4660-9F0E-E2ADAF6AE480}" destId="{CBA03A1B-7CAF-4AD5-B4BF-8DC0F1A6E9EA}" srcOrd="0" destOrd="0" presId="urn:microsoft.com/office/officeart/2005/8/layout/vList4#2"/>
    <dgm:cxn modelId="{1742E39E-379D-49F7-B080-9B7BF375DBCF}" type="presOf" srcId="{EA5852E8-015D-4660-9F0E-E2ADAF6AE480}" destId="{DDB09795-84B9-4807-9011-62E972782204}" srcOrd="1" destOrd="0" presId="urn:microsoft.com/office/officeart/2005/8/layout/vList4#2"/>
    <dgm:cxn modelId="{A9F5B7A5-D882-47B2-A352-A8307CF91860}" type="presParOf" srcId="{1F881114-A643-4093-90E6-F0E0D848672B}" destId="{7EB8DE30-D7B4-4B15-9438-1FC9AA19ED72}" srcOrd="0" destOrd="0" presId="urn:microsoft.com/office/officeart/2005/8/layout/vList4#2"/>
    <dgm:cxn modelId="{46832824-4551-4B42-808E-1C3DC0498E32}" type="presParOf" srcId="{7EB8DE30-D7B4-4B15-9438-1FC9AA19ED72}" destId="{CBA03A1B-7CAF-4AD5-B4BF-8DC0F1A6E9EA}" srcOrd="0" destOrd="0" presId="urn:microsoft.com/office/officeart/2005/8/layout/vList4#2"/>
    <dgm:cxn modelId="{01C67562-9986-4CA7-9CC0-F81FBBBF94EF}" type="presParOf" srcId="{7EB8DE30-D7B4-4B15-9438-1FC9AA19ED72}" destId="{5CE12C04-6CE5-4FDF-97B2-6CB1948C95FF}" srcOrd="1" destOrd="0" presId="urn:microsoft.com/office/officeart/2005/8/layout/vList4#2"/>
    <dgm:cxn modelId="{9BE9679C-4419-4F65-9B58-BDDA185BB9F7}" type="presParOf" srcId="{7EB8DE30-D7B4-4B15-9438-1FC9AA19ED72}" destId="{DDB09795-84B9-4807-9011-62E972782204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/>
      <dgm:spPr/>
      <dgm:t>
        <a:bodyPr/>
        <a:lstStyle/>
        <a:p>
          <a:pPr rtl="0"/>
          <a:r>
            <a:rPr lang="ru-RU" sz="1200" b="1" dirty="0"/>
            <a:t>Развитие сельского хозяйства и расширение рынка сельскохозяйственной продукции
</a:t>
          </a:r>
          <a:r>
            <a:rPr lang="ru-RU" sz="1200" b="1" baseline="0" dirty="0"/>
            <a:t> 719,9 тыс.руб</a:t>
          </a:r>
          <a:r>
            <a:rPr lang="ru-RU" sz="1000" baseline="0" dirty="0"/>
            <a:t>.</a:t>
          </a:r>
          <a:endParaRPr lang="ru-RU" sz="1000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/>
      <dgm:spPr/>
      <dgm:t>
        <a:bodyPr/>
        <a:lstStyle/>
        <a:p>
          <a:pPr rtl="0"/>
          <a:r>
            <a:rPr lang="ru-RU" sz="1200" b="1" dirty="0"/>
            <a:t>Создание благоприятных условий для развития малого и среднего предпринимательства
</a:t>
          </a:r>
          <a:r>
            <a:rPr lang="ru-RU" sz="1200" b="1" baseline="0" dirty="0"/>
            <a:t> 1,0 тыс.руб.</a:t>
          </a:r>
          <a:endParaRPr lang="ru-RU" sz="1200" b="1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/>
      <dgm:spPr/>
      <dgm:t>
        <a:bodyPr/>
        <a:lstStyle/>
        <a:p>
          <a:r>
            <a:rPr lang="ru-RU" sz="1200" b="1" dirty="0"/>
            <a:t>Улучшение условий и охраны труда
</a:t>
          </a:r>
          <a:r>
            <a:rPr lang="ru-RU" sz="1200" b="1" baseline="0" dirty="0"/>
            <a:t> 1,0 тыс.руб.</a:t>
          </a:r>
          <a:endParaRPr lang="ru-RU" sz="1200" b="1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9CC28E26-9D91-4AA8-BECE-B3684F25D367}">
      <dgm:prSet custT="1"/>
      <dgm:spPr/>
      <dgm:t>
        <a:bodyPr/>
        <a:lstStyle/>
        <a:p>
          <a:r>
            <a:rPr lang="ru-RU" sz="1200" b="1" dirty="0"/>
            <a:t>Поддержка социально ориентированных некоммерческих организаций </a:t>
          </a:r>
        </a:p>
        <a:p>
          <a:r>
            <a:rPr lang="ru-RU" sz="1200" b="1" dirty="0"/>
            <a:t>1,0 </a:t>
          </a:r>
          <a:r>
            <a:rPr lang="ru-RU" sz="1200" b="1" dirty="0" err="1"/>
            <a:t>тыс.рублей</a:t>
          </a:r>
          <a:endParaRPr lang="ru-RU" sz="1200" b="1" dirty="0"/>
        </a:p>
      </dgm:t>
    </dgm:pt>
    <dgm:pt modelId="{55084880-48B2-47CF-9018-2B3314BAA9BC}" type="parTrans" cxnId="{22CED589-2D73-4DDC-AB52-CB3081AE6770}">
      <dgm:prSet/>
      <dgm:spPr/>
      <dgm:t>
        <a:bodyPr/>
        <a:lstStyle/>
        <a:p>
          <a:endParaRPr lang="ru-RU"/>
        </a:p>
      </dgm:t>
    </dgm:pt>
    <dgm:pt modelId="{4EA6590D-5365-4006-9B46-4F0512F53B92}" type="sibTrans" cxnId="{22CED589-2D73-4DDC-AB52-CB3081AE6770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96396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93453" custScaleY="90888" custLinFactNeighborX="-5802" custLinFactNeighborY="-125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313" custScaleY="116162" custLinFactX="112129" custLinFactNeighborX="200000" custLinFactNeighborY="-128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ScaleX="87139" custScaleY="90888" custLinFactNeighborX="-6133" custLinFactNeighborY="324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84431" custScaleY="111431" custLinFactNeighborX="-8201" custLinFactNeighborY="-2794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4582" custScaleY="89234" custLinFactX="301" custLinFactNeighborX="100000" custLinFactNeighborY="-24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96330" custScaleY="111655" custLinFactX="-100000" custLinFactNeighborX="-114303" custLinFactNeighborY="-373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5BA0B29-5030-4EC6-9059-BD665CF124E4}" type="pres">
      <dgm:prSet presAssocID="{56088713-45EC-4057-BEEA-59EBEBA0E8D1}" presName="sibTrans" presStyleLbl="sibTrans2D1" presStyleIdx="0" presStyleCnt="0"/>
      <dgm:spPr/>
    </dgm:pt>
    <dgm:pt modelId="{9537586D-3E1F-4CE5-ABC2-EA97815B1395}" type="pres">
      <dgm:prSet presAssocID="{9CC28E26-9D91-4AA8-BECE-B3684F25D367}" presName="compNode" presStyleCnt="0"/>
      <dgm:spPr/>
    </dgm:pt>
    <dgm:pt modelId="{30155C00-CEB6-4D70-A5A4-D009D760DE83}" type="pres">
      <dgm:prSet presAssocID="{9CC28E26-9D91-4AA8-BECE-B3684F25D367}" presName="node" presStyleLbl="node1" presStyleIdx="3" presStyleCnt="4" custScaleX="83352" custScaleY="89668" custLinFactX="-10896" custLinFactNeighborX="-100000" custLinFactNeighborY="-125">
        <dgm:presLayoutVars>
          <dgm:bulletEnabled val="1"/>
        </dgm:presLayoutVars>
      </dgm:prSet>
      <dgm:spPr/>
    </dgm:pt>
    <dgm:pt modelId="{D80F4E96-03B4-4290-BA9F-8BCBDA0A91D4}" type="pres">
      <dgm:prSet presAssocID="{9CC28E26-9D91-4AA8-BECE-B3684F25D367}" presName="invisiNode" presStyleLbl="node1" presStyleIdx="3" presStyleCnt="4"/>
      <dgm:spPr/>
    </dgm:pt>
    <dgm:pt modelId="{5A1CFF8D-8B3E-4665-B7A0-517D499F8073}" type="pres">
      <dgm:prSet presAssocID="{9CC28E26-9D91-4AA8-BECE-B3684F25D367}" presName="imagNode" presStyleLbl="fgImgPlace1" presStyleIdx="3" presStyleCnt="4" custScaleX="89401" custScaleY="113185" custLinFactX="-9833" custLinFactNeighborX="-100000" custLinFactNeighborY="-3671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26119338-58D8-431B-84AB-8F124932F42F}" type="presOf" srcId="{9CC28E26-9D91-4AA8-BECE-B3684F25D367}" destId="{30155C00-CEB6-4D70-A5A4-D009D760DE83}" srcOrd="0" destOrd="0" presId="urn:microsoft.com/office/officeart/2005/8/layout/pList2#2"/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#2"/>
    <dgm:cxn modelId="{E493BB6E-6CE4-401B-B09D-5C9EB98095F8}" type="presOf" srcId="{56088713-45EC-4057-BEEA-59EBEBA0E8D1}" destId="{75BA0B29-5030-4EC6-9059-BD665CF124E4}" srcOrd="0" destOrd="0" presId="urn:microsoft.com/office/officeart/2005/8/layout/pList2#2"/>
    <dgm:cxn modelId="{22CED589-2D73-4DDC-AB52-CB3081AE6770}" srcId="{B17CABDE-F4D9-4FD1-BBB4-3468C35B26A6}" destId="{9CC28E26-9D91-4AA8-BECE-B3684F25D367}" srcOrd="3" destOrd="0" parTransId="{55084880-48B2-47CF-9018-2B3314BAA9BC}" sibTransId="{4EA6590D-5365-4006-9B46-4F0512F53B92}"/>
    <dgm:cxn modelId="{D7580AA4-FC15-4F29-880D-6DB8000E3604}" type="presOf" srcId="{92C6202C-05CA-4BD4-A3FF-D81F3E21A4A3}" destId="{3CB32B6B-C454-41EA-AED8-7493E68110B2}" srcOrd="0" destOrd="0" presId="urn:microsoft.com/office/officeart/2005/8/layout/pList2#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#2"/>
    <dgm:cxn modelId="{E95ED9DF-CBCD-4BDF-A725-FA37E75BE1C1}" type="presOf" srcId="{BD0761FE-0441-47FA-B6A4-0F94AD214C86}" destId="{3E2AD502-EE1A-421C-B269-976F0C16FDE1}" srcOrd="0" destOrd="0" presId="urn:microsoft.com/office/officeart/2005/8/layout/pList2#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#2"/>
    <dgm:cxn modelId="{ECA8E9F9-4078-4F76-A8F1-AC52A7337486}" type="presOf" srcId="{C3BA9AA1-8D81-4AE0-A64C-ED1BDAFD9E1E}" destId="{07017BAF-3268-499F-BE8D-137664246723}" srcOrd="0" destOrd="0" presId="urn:microsoft.com/office/officeart/2005/8/layout/pList2#2"/>
    <dgm:cxn modelId="{3C512A9C-801F-43CA-B30F-C216CC0D00D4}" type="presParOf" srcId="{40710088-C1D9-487D-9451-ECC5D05510E4}" destId="{DC4DCFBA-19B2-4F00-8FB3-C81E9ACAED51}" srcOrd="0" destOrd="0" presId="urn:microsoft.com/office/officeart/2005/8/layout/pList2#2"/>
    <dgm:cxn modelId="{282AB4D7-1213-4525-AFA3-7DBF71B44500}" type="presParOf" srcId="{40710088-C1D9-487D-9451-ECC5D05510E4}" destId="{DDB5D0E9-229A-4744-9416-4C2BEC5DFFB1}" srcOrd="1" destOrd="0" presId="urn:microsoft.com/office/officeart/2005/8/layout/pList2#2"/>
    <dgm:cxn modelId="{2D2B652A-0516-4451-BCDC-46664E2D703E}" type="presParOf" srcId="{DDB5D0E9-229A-4744-9416-4C2BEC5DFFB1}" destId="{C3FB7189-B4AB-41B1-95AE-9141FAF05338}" srcOrd="0" destOrd="0" presId="urn:microsoft.com/office/officeart/2005/8/layout/pList2#2"/>
    <dgm:cxn modelId="{0F0E6AE3-1A69-4008-912E-1ADE6A34BA4A}" type="presParOf" srcId="{C3FB7189-B4AB-41B1-95AE-9141FAF05338}" destId="{506731C5-1797-4E87-BD04-7417B1F36AFA}" srcOrd="0" destOrd="0" presId="urn:microsoft.com/office/officeart/2005/8/layout/pList2#2"/>
    <dgm:cxn modelId="{2E0119AF-7E55-4D4C-9150-CC240B9358B4}" type="presParOf" srcId="{C3FB7189-B4AB-41B1-95AE-9141FAF05338}" destId="{01EBE649-710F-44B0-A5EE-D09CB46E36AA}" srcOrd="1" destOrd="0" presId="urn:microsoft.com/office/officeart/2005/8/layout/pList2#2"/>
    <dgm:cxn modelId="{E6D22000-2FE3-4E8D-BAD0-41E782770C8D}" type="presParOf" srcId="{C3FB7189-B4AB-41B1-95AE-9141FAF05338}" destId="{214B66EF-0C8F-4B70-9479-92404FFBD751}" srcOrd="2" destOrd="0" presId="urn:microsoft.com/office/officeart/2005/8/layout/pList2#2"/>
    <dgm:cxn modelId="{E6365CD7-19BA-4581-9416-789E4926F00B}" type="presParOf" srcId="{DDB5D0E9-229A-4744-9416-4C2BEC5DFFB1}" destId="{3E2AD502-EE1A-421C-B269-976F0C16FDE1}" srcOrd="1" destOrd="0" presId="urn:microsoft.com/office/officeart/2005/8/layout/pList2#2"/>
    <dgm:cxn modelId="{0A0FCAE3-2A4D-4AEC-A824-52B2E23F3087}" type="presParOf" srcId="{DDB5D0E9-229A-4744-9416-4C2BEC5DFFB1}" destId="{CD6A7087-EE5F-4AB7-835D-A543EB4308AA}" srcOrd="2" destOrd="0" presId="urn:microsoft.com/office/officeart/2005/8/layout/pList2#2"/>
    <dgm:cxn modelId="{2A9762A5-C272-4CD9-BD5A-FC38DC83D066}" type="presParOf" srcId="{CD6A7087-EE5F-4AB7-835D-A543EB4308AA}" destId="{DDDF226B-D050-4934-9DE6-8B88FDD59211}" srcOrd="0" destOrd="0" presId="urn:microsoft.com/office/officeart/2005/8/layout/pList2#2"/>
    <dgm:cxn modelId="{8DF4944C-7B32-49DA-ABB4-233E8309CE24}" type="presParOf" srcId="{CD6A7087-EE5F-4AB7-835D-A543EB4308AA}" destId="{67D2BAA3-2BBB-4486-AA95-41E144EF3593}" srcOrd="1" destOrd="0" presId="urn:microsoft.com/office/officeart/2005/8/layout/pList2#2"/>
    <dgm:cxn modelId="{32FBFCC6-24B6-48D8-A1F5-ECB54A05F360}" type="presParOf" srcId="{CD6A7087-EE5F-4AB7-835D-A543EB4308AA}" destId="{314D7995-19D2-4850-BC41-07480920937E}" srcOrd="2" destOrd="0" presId="urn:microsoft.com/office/officeart/2005/8/layout/pList2#2"/>
    <dgm:cxn modelId="{81387109-EA7D-41DA-8163-CF8C81DA83D2}" type="presParOf" srcId="{DDB5D0E9-229A-4744-9416-4C2BEC5DFFB1}" destId="{07017BAF-3268-499F-BE8D-137664246723}" srcOrd="3" destOrd="0" presId="urn:microsoft.com/office/officeart/2005/8/layout/pList2#2"/>
    <dgm:cxn modelId="{82F08566-734C-4685-9F14-785E56F35906}" type="presParOf" srcId="{DDB5D0E9-229A-4744-9416-4C2BEC5DFFB1}" destId="{4B4779CF-655B-4DC8-84D7-51E22516A294}" srcOrd="4" destOrd="0" presId="urn:microsoft.com/office/officeart/2005/8/layout/pList2#2"/>
    <dgm:cxn modelId="{06343BD8-E9A9-48E4-845C-B6DD6C05B167}" type="presParOf" srcId="{4B4779CF-655B-4DC8-84D7-51E22516A294}" destId="{3CB32B6B-C454-41EA-AED8-7493E68110B2}" srcOrd="0" destOrd="0" presId="urn:microsoft.com/office/officeart/2005/8/layout/pList2#2"/>
    <dgm:cxn modelId="{5B6E8D53-D358-475F-87AD-202BD9AEC9B3}" type="presParOf" srcId="{4B4779CF-655B-4DC8-84D7-51E22516A294}" destId="{B540DB5A-B918-4DCA-8D98-1A2DAFFAEBDE}" srcOrd="1" destOrd="0" presId="urn:microsoft.com/office/officeart/2005/8/layout/pList2#2"/>
    <dgm:cxn modelId="{793A9BD2-E5EB-430A-B15F-06B3775284D2}" type="presParOf" srcId="{4B4779CF-655B-4DC8-84D7-51E22516A294}" destId="{68F8CDFF-BD0E-41DD-9906-BD33079A7464}" srcOrd="2" destOrd="0" presId="urn:microsoft.com/office/officeart/2005/8/layout/pList2#2"/>
    <dgm:cxn modelId="{1C0BE5F8-0439-4EF3-A5A1-93D5B8045B6C}" type="presParOf" srcId="{DDB5D0E9-229A-4744-9416-4C2BEC5DFFB1}" destId="{75BA0B29-5030-4EC6-9059-BD665CF124E4}" srcOrd="5" destOrd="0" presId="urn:microsoft.com/office/officeart/2005/8/layout/pList2#2"/>
    <dgm:cxn modelId="{CED40FF7-DEAE-4F1D-B1DC-0DE11D4EB3AC}" type="presParOf" srcId="{DDB5D0E9-229A-4744-9416-4C2BEC5DFFB1}" destId="{9537586D-3E1F-4CE5-ABC2-EA97815B1395}" srcOrd="6" destOrd="0" presId="urn:microsoft.com/office/officeart/2005/8/layout/pList2#2"/>
    <dgm:cxn modelId="{AAA0C846-9EB1-4DB5-8376-6E25CD055E16}" type="presParOf" srcId="{9537586D-3E1F-4CE5-ABC2-EA97815B1395}" destId="{30155C00-CEB6-4D70-A5A4-D009D760DE83}" srcOrd="0" destOrd="0" presId="urn:microsoft.com/office/officeart/2005/8/layout/pList2#2"/>
    <dgm:cxn modelId="{2685A57D-37F2-4235-B603-B51E2B013D48}" type="presParOf" srcId="{9537586D-3E1F-4CE5-ABC2-EA97815B1395}" destId="{D80F4E96-03B4-4290-BA9F-8BCBDA0A91D4}" srcOrd="1" destOrd="0" presId="urn:microsoft.com/office/officeart/2005/8/layout/pList2#2"/>
    <dgm:cxn modelId="{E9D3E1F1-5DD5-43CD-911D-A24FDAAC8746}" type="presParOf" srcId="{9537586D-3E1F-4CE5-ABC2-EA97815B1395}" destId="{5A1CFF8D-8B3E-4665-B7A0-517D499F8073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830085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801887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64BC4-5248-47A1-AD9C-141D17C8BC20}">
      <dsp:nvSpPr>
        <dsp:cNvPr id="0" name=""/>
        <dsp:cNvSpPr/>
      </dsp:nvSpPr>
      <dsp:spPr>
        <a:xfrm>
          <a:off x="1384" y="0"/>
          <a:ext cx="2154671" cy="4865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«Предупреждение и ликвидация последствий ЧС»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2 745,8 </a:t>
          </a:r>
          <a:r>
            <a:rPr lang="ru-RU" sz="1600" kern="1200" dirty="0" err="1"/>
            <a:t>тыс.рублей</a:t>
          </a:r>
          <a:endParaRPr lang="ru-RU" sz="1600" kern="1200" dirty="0"/>
        </a:p>
      </dsp:txBody>
      <dsp:txXfrm>
        <a:off x="1384" y="1946083"/>
        <a:ext cx="2154671" cy="1946083"/>
      </dsp:txXfrm>
    </dsp:sp>
    <dsp:sp modelId="{27C5CB26-7FD9-4E34-A9F0-5A5A8F9AC43A}">
      <dsp:nvSpPr>
        <dsp:cNvPr id="0" name=""/>
        <dsp:cNvSpPr/>
      </dsp:nvSpPr>
      <dsp:spPr>
        <a:xfrm>
          <a:off x="141800" y="236933"/>
          <a:ext cx="1873840" cy="173007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A604E2-A5B1-4AA3-B182-AE29FD923189}">
      <dsp:nvSpPr>
        <dsp:cNvPr id="0" name=""/>
        <dsp:cNvSpPr/>
      </dsp:nvSpPr>
      <dsp:spPr>
        <a:xfrm>
          <a:off x="2220697" y="0"/>
          <a:ext cx="2154671" cy="4865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«Профилактика правонарушений»                            25,0 тыс.рублей</a:t>
          </a:r>
        </a:p>
      </dsp:txBody>
      <dsp:txXfrm>
        <a:off x="2220697" y="1946083"/>
        <a:ext cx="2154671" cy="1946083"/>
      </dsp:txXfrm>
    </dsp:sp>
    <dsp:sp modelId="{5AD1D3FE-9AA3-4228-9F40-0859FAE90C17}">
      <dsp:nvSpPr>
        <dsp:cNvPr id="0" name=""/>
        <dsp:cNvSpPr/>
      </dsp:nvSpPr>
      <dsp:spPr>
        <a:xfrm>
          <a:off x="2443609" y="168087"/>
          <a:ext cx="1846622" cy="1797063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75606B-4EEE-47F4-BA70-923235EA74D0}">
      <dsp:nvSpPr>
        <dsp:cNvPr id="0" name=""/>
        <dsp:cNvSpPr/>
      </dsp:nvSpPr>
      <dsp:spPr>
        <a:xfrm>
          <a:off x="4441394" y="0"/>
          <a:ext cx="2154671" cy="4865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«Гармонизация межэтнических отношений и участие в профилактике экстремизма»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5,0 тыс.рублей</a:t>
          </a:r>
        </a:p>
      </dsp:txBody>
      <dsp:txXfrm>
        <a:off x="4441394" y="1946083"/>
        <a:ext cx="2154671" cy="1946083"/>
      </dsp:txXfrm>
    </dsp:sp>
    <dsp:sp modelId="{3FC66B52-7BCB-424D-B8A9-8CA5F1B0249C}">
      <dsp:nvSpPr>
        <dsp:cNvPr id="0" name=""/>
        <dsp:cNvSpPr/>
      </dsp:nvSpPr>
      <dsp:spPr>
        <a:xfrm>
          <a:off x="4573304" y="168087"/>
          <a:ext cx="1888081" cy="1867764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6C5A2A-3ADF-4563-A251-BE9F1F68CBF6}">
      <dsp:nvSpPr>
        <dsp:cNvPr id="0" name=""/>
        <dsp:cNvSpPr/>
      </dsp:nvSpPr>
      <dsp:spPr>
        <a:xfrm>
          <a:off x="1623250" y="3773938"/>
          <a:ext cx="3362064" cy="958706"/>
        </a:xfrm>
        <a:prstGeom prst="leftRightArrow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74C3-CFFF-43E6-BC87-911D27EE5A85}">
      <dsp:nvSpPr>
        <dsp:cNvPr id="0" name=""/>
        <dsp:cNvSpPr/>
      </dsp:nvSpPr>
      <dsp:spPr>
        <a:xfrm>
          <a:off x="0" y="0"/>
          <a:ext cx="8786874" cy="222123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642F9-31D7-49BA-B341-FE2F89183F6A}">
      <dsp:nvSpPr>
        <dsp:cNvPr id="0" name=""/>
        <dsp:cNvSpPr/>
      </dsp:nvSpPr>
      <dsp:spPr>
        <a:xfrm>
          <a:off x="431276" y="565962"/>
          <a:ext cx="1461976" cy="135650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4C448C-F1F8-49AE-A20E-6871637C63FC}">
      <dsp:nvSpPr>
        <dsp:cNvPr id="0" name=""/>
        <dsp:cNvSpPr/>
      </dsp:nvSpPr>
      <dsp:spPr>
        <a:xfrm rot="10800000">
          <a:off x="253259" y="2376265"/>
          <a:ext cx="1793128" cy="23477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муниципального управления</a:t>
          </a:r>
        </a:p>
      </dsp:txBody>
      <dsp:txXfrm rot="10800000">
        <a:off x="308404" y="2376265"/>
        <a:ext cx="1682838" cy="2292623"/>
      </dsp:txXfrm>
    </dsp:sp>
    <dsp:sp modelId="{4FBC4F40-E9C6-4E79-A010-75D57B6B3C0C}">
      <dsp:nvSpPr>
        <dsp:cNvPr id="0" name=""/>
        <dsp:cNvSpPr/>
      </dsp:nvSpPr>
      <dsp:spPr>
        <a:xfrm>
          <a:off x="2413497" y="576068"/>
          <a:ext cx="1306085" cy="1306723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E19AF-DD0B-41DE-97A6-597444BEE740}">
      <dsp:nvSpPr>
        <dsp:cNvPr id="0" name=""/>
        <dsp:cNvSpPr/>
      </dsp:nvSpPr>
      <dsp:spPr>
        <a:xfrm rot="10800000">
          <a:off x="2269485" y="2376258"/>
          <a:ext cx="1461976" cy="2347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Архивное дело</a:t>
          </a:r>
        </a:p>
      </dsp:txBody>
      <dsp:txXfrm rot="10800000">
        <a:off x="2314446" y="2376258"/>
        <a:ext cx="1372054" cy="2302779"/>
      </dsp:txXfrm>
    </dsp:sp>
    <dsp:sp modelId="{035A22DD-9163-43DD-A989-ABBD62757B10}">
      <dsp:nvSpPr>
        <dsp:cNvPr id="0" name=""/>
        <dsp:cNvSpPr/>
      </dsp:nvSpPr>
      <dsp:spPr>
        <a:xfrm>
          <a:off x="4141692" y="576060"/>
          <a:ext cx="1264565" cy="1285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99D957-1913-42DF-ADFE-B56EA7480E29}">
      <dsp:nvSpPr>
        <dsp:cNvPr id="0" name=""/>
        <dsp:cNvSpPr/>
      </dsp:nvSpPr>
      <dsp:spPr>
        <a:xfrm rot="10800000">
          <a:off x="3984295" y="2376258"/>
          <a:ext cx="1467517" cy="2347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условий для государственной регистрации актов гражданского состояния</a:t>
          </a:r>
        </a:p>
      </dsp:txBody>
      <dsp:txXfrm rot="10800000">
        <a:off x="4029426" y="2376258"/>
        <a:ext cx="1377255" cy="2302609"/>
      </dsp:txXfrm>
    </dsp:sp>
    <dsp:sp modelId="{96BA7B23-608C-41D1-8758-95938085802A}">
      <dsp:nvSpPr>
        <dsp:cNvPr id="0" name=""/>
        <dsp:cNvSpPr/>
      </dsp:nvSpPr>
      <dsp:spPr>
        <a:xfrm>
          <a:off x="5725874" y="576071"/>
          <a:ext cx="1308790" cy="1301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38D732-C76E-4A65-B212-1BA875955858}">
      <dsp:nvSpPr>
        <dsp:cNvPr id="0" name=""/>
        <dsp:cNvSpPr/>
      </dsp:nvSpPr>
      <dsp:spPr>
        <a:xfrm rot="10800000">
          <a:off x="5653857" y="2376258"/>
          <a:ext cx="1461976" cy="23802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информатизации </a:t>
          </a:r>
        </a:p>
      </dsp:txBody>
      <dsp:txXfrm rot="10800000">
        <a:off x="5698818" y="2376258"/>
        <a:ext cx="1372054" cy="2335249"/>
      </dsp:txXfrm>
    </dsp:sp>
    <dsp:sp modelId="{D54C5A4B-A157-40A6-B4CA-67ABE0D86E2F}">
      <dsp:nvSpPr>
        <dsp:cNvPr id="0" name=""/>
        <dsp:cNvSpPr/>
      </dsp:nvSpPr>
      <dsp:spPr>
        <a:xfrm>
          <a:off x="7359728" y="576068"/>
          <a:ext cx="1247592" cy="1285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84605-7B14-4D8D-9C41-84CFA3D32AB3}">
      <dsp:nvSpPr>
        <dsp:cNvPr id="0" name=""/>
        <dsp:cNvSpPr/>
      </dsp:nvSpPr>
      <dsp:spPr>
        <a:xfrm rot="10800000">
          <a:off x="7263771" y="2376258"/>
          <a:ext cx="1486084" cy="2347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Противодействие коррупции</a:t>
          </a:r>
        </a:p>
      </dsp:txBody>
      <dsp:txXfrm rot="10800000">
        <a:off x="7309473" y="2376258"/>
        <a:ext cx="1394680" cy="23020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040638" y="46"/>
          <a:ext cx="3789680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Управление бюджетным процессом                                              5 507,3 тыс.рублей      </a:t>
          </a:r>
        </a:p>
      </dsp:txBody>
      <dsp:txXfrm>
        <a:off x="1130606" y="90014"/>
        <a:ext cx="3609744" cy="1663066"/>
      </dsp:txXfrm>
    </dsp:sp>
    <dsp:sp modelId="{CEC11AFB-19F6-41EF-9712-9C304855F528}">
      <dsp:nvSpPr>
        <dsp:cNvPr id="0" name=""/>
        <dsp:cNvSpPr/>
      </dsp:nvSpPr>
      <dsp:spPr>
        <a:xfrm>
          <a:off x="1000171" y="1928822"/>
          <a:ext cx="3779264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Повышение эффективности бюджетных  расходов                                                                                                            5,0 тыс. рублей                                                        </a:t>
          </a:r>
        </a:p>
      </dsp:txBody>
      <dsp:txXfrm>
        <a:off x="1090139" y="2018790"/>
        <a:ext cx="3599328" cy="1663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1414739" y="0"/>
          <a:ext cx="6011720" cy="4729728"/>
        </a:xfrm>
        <a:prstGeom prst="triangl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118162" y="178615"/>
          <a:ext cx="3074323" cy="8655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Субвенции 45,5%</a:t>
          </a:r>
        </a:p>
      </dsp:txBody>
      <dsp:txXfrm>
        <a:off x="4160416" y="220869"/>
        <a:ext cx="2989815" cy="781069"/>
      </dsp:txXfrm>
    </dsp:sp>
    <dsp:sp modelId="{FAC18A7C-A816-4ADF-9C52-9B9270D2EB3F}">
      <dsp:nvSpPr>
        <dsp:cNvPr id="0" name=""/>
        <dsp:cNvSpPr/>
      </dsp:nvSpPr>
      <dsp:spPr>
        <a:xfrm>
          <a:off x="4201138" y="1059019"/>
          <a:ext cx="2885559" cy="8789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Дотации 29,7 %</a:t>
          </a:r>
        </a:p>
      </dsp:txBody>
      <dsp:txXfrm>
        <a:off x="4244045" y="1101926"/>
        <a:ext cx="2799745" cy="793144"/>
      </dsp:txXfrm>
    </dsp:sp>
    <dsp:sp modelId="{ABCB9C82-DAAE-49E5-BC74-ED3DFF4B883C}">
      <dsp:nvSpPr>
        <dsp:cNvPr id="0" name=""/>
        <dsp:cNvSpPr/>
      </dsp:nvSpPr>
      <dsp:spPr>
        <a:xfrm>
          <a:off x="4118162" y="2004117"/>
          <a:ext cx="3074323" cy="8023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Субсидии 19,9%</a:t>
          </a:r>
        </a:p>
      </dsp:txBody>
      <dsp:txXfrm>
        <a:off x="4157328" y="2043283"/>
        <a:ext cx="2995991" cy="723988"/>
      </dsp:txXfrm>
    </dsp:sp>
    <dsp:sp modelId="{01E3AF8F-DC38-47A4-A447-38347964A6F9}">
      <dsp:nvSpPr>
        <dsp:cNvPr id="0" name=""/>
        <dsp:cNvSpPr/>
      </dsp:nvSpPr>
      <dsp:spPr>
        <a:xfrm>
          <a:off x="4118162" y="2914635"/>
          <a:ext cx="3074323" cy="8023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Иные межбюджетные трансферты </a:t>
          </a:r>
          <a:r>
            <a:rPr lang="ru-RU" sz="2000" kern="1200" dirty="0"/>
            <a:t>4,9</a:t>
          </a:r>
          <a:r>
            <a:rPr lang="ru-RU" sz="1800" kern="1200" dirty="0"/>
            <a:t>%</a:t>
          </a:r>
        </a:p>
      </dsp:txBody>
      <dsp:txXfrm>
        <a:off x="4157328" y="2953801"/>
        <a:ext cx="2995991" cy="723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0"/>
          <a:ext cx="8143932" cy="2225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305885" y="186615"/>
          <a:ext cx="2359603" cy="18590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247470" y="2235714"/>
          <a:ext cx="2476432" cy="27060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досуга, предоставление услуг организации культуры – 39 116,6</a:t>
          </a:r>
          <a:r>
            <a:rPr lang="en-US" sz="1800" kern="1200" dirty="0"/>
            <a:t> </a:t>
          </a:r>
          <a:r>
            <a:rPr lang="ru-RU" sz="1800" kern="1200" dirty="0"/>
            <a:t>тыс.руб.</a:t>
          </a:r>
        </a:p>
      </dsp:txBody>
      <dsp:txXfrm rot="10800000">
        <a:off x="323629" y="2235714"/>
        <a:ext cx="2324114" cy="2629847"/>
      </dsp:txXfrm>
    </dsp:sp>
    <dsp:sp modelId="{9CD74EDC-6C6D-4AB5-BFBE-43E626F0B7EC}">
      <dsp:nvSpPr>
        <dsp:cNvPr id="0" name=""/>
        <dsp:cNvSpPr/>
      </dsp:nvSpPr>
      <dsp:spPr>
        <a:xfrm>
          <a:off x="2959019" y="176618"/>
          <a:ext cx="2351162" cy="18720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2959019" y="2225331"/>
          <a:ext cx="2351162" cy="27198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Организация библиотечного обслуживания – 10 800,9 </a:t>
          </a:r>
          <a:r>
            <a:rPr lang="ru-RU" sz="2100" kern="1200" dirty="0" err="1"/>
            <a:t>тыс.руб</a:t>
          </a:r>
          <a:r>
            <a:rPr lang="ru-RU" sz="2100" kern="1200" dirty="0"/>
            <a:t>.</a:t>
          </a:r>
        </a:p>
      </dsp:txBody>
      <dsp:txXfrm rot="10800000">
        <a:off x="3031325" y="2225331"/>
        <a:ext cx="2206550" cy="2647544"/>
      </dsp:txXfrm>
    </dsp:sp>
    <dsp:sp modelId="{D21D7E4F-726E-4263-BA14-CED1A01BC02A}">
      <dsp:nvSpPr>
        <dsp:cNvPr id="0" name=""/>
        <dsp:cNvSpPr/>
      </dsp:nvSpPr>
      <dsp:spPr>
        <a:xfrm>
          <a:off x="5545298" y="216021"/>
          <a:ext cx="2351162" cy="17932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5545298" y="2225331"/>
          <a:ext cx="2351162" cy="27198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создание условий для реализации муниципальной программы – </a:t>
          </a:r>
          <a:r>
            <a:rPr lang="en-US" sz="2100" kern="1200" dirty="0"/>
            <a:t>    </a:t>
          </a:r>
          <a:r>
            <a:rPr lang="ru-RU" sz="2100" kern="1200" dirty="0"/>
            <a:t>2 348,8 </a:t>
          </a:r>
          <a:r>
            <a:rPr lang="ru-RU" sz="2100" kern="1200" dirty="0" err="1"/>
            <a:t>тыс.руб</a:t>
          </a:r>
          <a:r>
            <a:rPr lang="ru-RU" sz="2100" kern="1200" dirty="0"/>
            <a:t>.</a:t>
          </a:r>
        </a:p>
      </dsp:txBody>
      <dsp:txXfrm rot="10800000">
        <a:off x="5617604" y="2225331"/>
        <a:ext cx="2206550" cy="2647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0" y="0"/>
          <a:ext cx="6167038" cy="20861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 1 981,0 тыс.руб.</a:t>
          </a:r>
        </a:p>
      </dsp:txBody>
      <dsp:txXfrm>
        <a:off x="1442026" y="0"/>
        <a:ext cx="4725011" cy="2086192"/>
      </dsp:txXfrm>
    </dsp:sp>
    <dsp:sp modelId="{BE736186-4A9E-4C58-9618-1299EDE779C0}">
      <dsp:nvSpPr>
        <dsp:cNvPr id="0" name=""/>
        <dsp:cNvSpPr/>
      </dsp:nvSpPr>
      <dsp:spPr>
        <a:xfrm>
          <a:off x="151524" y="77347"/>
          <a:ext cx="2531889" cy="18666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6215106" cy="2071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1 014,0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   тыс.руб.</a:t>
          </a:r>
        </a:p>
      </dsp:txBody>
      <dsp:txXfrm>
        <a:off x="1450159" y="0"/>
        <a:ext cx="4764946" cy="2071387"/>
      </dsp:txXfrm>
    </dsp:sp>
    <dsp:sp modelId="{5CE12C04-6CE5-4FDF-97B2-6CB1948C95FF}">
      <dsp:nvSpPr>
        <dsp:cNvPr id="0" name=""/>
        <dsp:cNvSpPr/>
      </dsp:nvSpPr>
      <dsp:spPr>
        <a:xfrm>
          <a:off x="153672" y="239236"/>
          <a:ext cx="2729239" cy="1657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154412" y="29216"/>
          <a:ext cx="8260126" cy="20987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52728" y="223333"/>
          <a:ext cx="1526170" cy="17878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209336" y="2300065"/>
          <a:ext cx="1821220" cy="23314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Развитие сельского хозяйства и расширение рынка сельскохозяйственной продукции
</a:t>
          </a:r>
          <a:r>
            <a:rPr lang="ru-RU" sz="1200" b="1" kern="1200" baseline="0" dirty="0"/>
            <a:t> 719,9 тыс.руб</a:t>
          </a:r>
          <a:r>
            <a:rPr lang="ru-RU" sz="1000" kern="1200" baseline="0" dirty="0"/>
            <a:t>.</a:t>
          </a:r>
          <a:endParaRPr lang="ru-RU" sz="1000" kern="1200" dirty="0"/>
        </a:p>
      </dsp:txBody>
      <dsp:txXfrm rot="10800000">
        <a:off x="265345" y="2300065"/>
        <a:ext cx="1709202" cy="2275397"/>
      </dsp:txXfrm>
    </dsp:sp>
    <dsp:sp modelId="{314D7995-19D2-4850-BC41-07480920937E}">
      <dsp:nvSpPr>
        <dsp:cNvPr id="0" name=""/>
        <dsp:cNvSpPr/>
      </dsp:nvSpPr>
      <dsp:spPr>
        <a:xfrm>
          <a:off x="2330390" y="236516"/>
          <a:ext cx="1645398" cy="1715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344305" y="2311583"/>
          <a:ext cx="1698172" cy="23314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Создание благоприятных условий для развития малого и среднего предпринимательства
</a:t>
          </a:r>
          <a:r>
            <a:rPr lang="ru-RU" sz="1200" b="1" kern="1200" baseline="0" dirty="0"/>
            <a:t> 1,0 тыс.руб.</a:t>
          </a:r>
          <a:endParaRPr lang="ru-RU" sz="1200" b="1" kern="1200" dirty="0"/>
        </a:p>
      </dsp:txBody>
      <dsp:txXfrm rot="10800000">
        <a:off x="2396530" y="2311583"/>
        <a:ext cx="1593722" cy="2279181"/>
      </dsp:txXfrm>
    </dsp:sp>
    <dsp:sp modelId="{68F8CDFF-BD0E-41DD-9906-BD33079A7464}">
      <dsp:nvSpPr>
        <dsp:cNvPr id="0" name=""/>
        <dsp:cNvSpPr/>
      </dsp:nvSpPr>
      <dsp:spPr>
        <a:xfrm>
          <a:off x="216283" y="230978"/>
          <a:ext cx="1877287" cy="17184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6364347" y="2334476"/>
          <a:ext cx="1843222" cy="22889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Улучшение условий и охраны труда
</a:t>
          </a:r>
          <a:r>
            <a:rPr lang="ru-RU" sz="1200" b="1" kern="1200" baseline="0" dirty="0"/>
            <a:t> 1,0 тыс.руб.</a:t>
          </a:r>
          <a:endParaRPr lang="ru-RU" sz="1200" b="1" kern="1200" dirty="0"/>
        </a:p>
      </dsp:txBody>
      <dsp:txXfrm rot="10800000">
        <a:off x="6421032" y="2334476"/>
        <a:ext cx="1729852" cy="2232294"/>
      </dsp:txXfrm>
    </dsp:sp>
    <dsp:sp modelId="{5A1CFF8D-8B3E-4665-B7A0-517D499F8073}">
      <dsp:nvSpPr>
        <dsp:cNvPr id="0" name=""/>
        <dsp:cNvSpPr/>
      </dsp:nvSpPr>
      <dsp:spPr>
        <a:xfrm>
          <a:off x="4427650" y="217344"/>
          <a:ext cx="1742254" cy="17420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155C00-CEB6-4D70-A5A4-D009D760DE83}">
      <dsp:nvSpPr>
        <dsp:cNvPr id="0" name=""/>
        <dsp:cNvSpPr/>
      </dsp:nvSpPr>
      <dsp:spPr>
        <a:xfrm rot="10800000">
          <a:off x="4465876" y="2323536"/>
          <a:ext cx="1624371" cy="230011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Поддержка социально ориентированных некоммерческих организаций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1,0 </a:t>
          </a:r>
          <a:r>
            <a:rPr lang="ru-RU" sz="1200" b="1" kern="1200" dirty="0" err="1"/>
            <a:t>тыс.рублей</a:t>
          </a:r>
          <a:endParaRPr lang="ru-RU" sz="1200" b="1" kern="1200" dirty="0"/>
        </a:p>
      </dsp:txBody>
      <dsp:txXfrm rot="10800000">
        <a:off x="4515831" y="2323536"/>
        <a:ext cx="1524461" cy="225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0.48515</cdr:x>
      <cdr:y>0.46774</cdr:y>
    </cdr:from>
    <cdr:to>
      <cdr:x>0.65347</cdr:x>
      <cdr:y>0.54839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rgbClr val="FFFF00"/>
              </a:solidFill>
            </a:rPr>
            <a:t>67,9 %</a:t>
          </a:r>
        </a:p>
      </cdr:txBody>
    </cdr:sp>
  </cdr:relSizeAnchor>
  <cdr:relSizeAnchor xmlns:cdr="http://schemas.openxmlformats.org/drawingml/2006/chartDrawing">
    <cdr:from>
      <cdr:x>0.21782</cdr:x>
      <cdr:y>0.33871</cdr:y>
    </cdr:from>
    <cdr:to>
      <cdr:x>0.34653</cdr:x>
      <cdr:y>0.41935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1512168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rgbClr val="FFFF00"/>
              </a:solidFill>
            </a:rPr>
            <a:t>32,1 %</a:t>
          </a:r>
        </a:p>
      </cdr:txBody>
    </cdr:sp>
  </cdr:relSizeAnchor>
  <cdr:relSizeAnchor xmlns:cdr="http://schemas.openxmlformats.org/drawingml/2006/chartDrawing">
    <cdr:from>
      <cdr:x>0.32673</cdr:x>
      <cdr:y>0.03333</cdr:y>
    </cdr:from>
    <cdr:to>
      <cdr:x>0.54455</cdr:x>
      <cdr:y>0.13333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76264" y="144016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rgbClr val="FFFF00"/>
              </a:solidFill>
            </a:rPr>
            <a:t>2024 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EC5E6-F32C-4879-8E85-67DB61C2F1E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7ABEE-B3BC-4496-83CF-4BAB0B5A9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8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ABEE-B3BC-4496-83CF-4BAB0B5A9E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ABEE-B3BC-4496-83CF-4BAB0B5A9E1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500570"/>
            <a:ext cx="5760640" cy="150019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 бюджет муниципального образования «Муниципальный округ Юкаменский район Удмуртской Республики»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Утвержден Решением Совета депутатов муниципального образования «Муниципальный округ Юкаменский район Удмуртской Республики» от 21 декабря 2023 года № 251</a:t>
            </a:r>
            <a:endParaRPr lang="ru-RU" sz="2100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214290"/>
            <a:ext cx="785818" cy="147049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500042"/>
            <a:ext cx="7358114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500570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на 2024 год и на плановый период 2025 и 2026 годов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91" y="116632"/>
            <a:ext cx="8601789" cy="936104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Прогноз основных показателей социально-экономического развития </a:t>
            </a:r>
            <a:r>
              <a:rPr lang="ru-RU" sz="2400" b="1" dirty="0">
                <a:solidFill>
                  <a:srgbClr val="FFFF00"/>
                </a:solidFill>
              </a:rPr>
              <a:t>Юкаменского района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414443"/>
              </p:ext>
            </p:extLst>
          </p:nvPr>
        </p:nvGraphicFramePr>
        <p:xfrm>
          <a:off x="357158" y="1412776"/>
          <a:ext cx="8429684" cy="486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2022 год факт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 год оценка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 год прогноз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 год прогноз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2026 год прогноз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валовой продукции сельского хозяйства, млн.руб.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1612,4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1624,7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1640,9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1668,8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Темп роста, 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101,7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розничной торговли (по крупным и средним предприятиям), млн.руб.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298,4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367,6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407,6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Темп роста,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 оплаты труда по организациям, не относящимся к субъектам малого предпринимательства, млн.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464,5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582,3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Номинальная начисленная среднемесячная заработная плата по организациям, не относящимся к субъектам малого предпринимательства,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32 470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35 385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38 464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41 426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44 325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1285860"/>
            <a:ext cx="8858312" cy="78581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Основные характеристики проекта бюджета муниципального образования «Муниципальный округ </a:t>
            </a:r>
            <a:r>
              <a:rPr lang="ru-RU" sz="2400" dirty="0" err="1">
                <a:solidFill>
                  <a:srgbClr val="FFFF00"/>
                </a:solidFill>
              </a:rPr>
              <a:t>Юкаменский</a:t>
            </a:r>
            <a:r>
              <a:rPr lang="ru-RU" sz="2400" dirty="0">
                <a:solidFill>
                  <a:srgbClr val="FFFF00"/>
                </a:solidFill>
              </a:rPr>
              <a:t> район Удмуртской Республики»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006963"/>
              </p:ext>
            </p:extLst>
          </p:nvPr>
        </p:nvGraphicFramePr>
        <p:xfrm>
          <a:off x="500034" y="2336021"/>
          <a:ext cx="8229600" cy="40905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470 267,6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445 658,1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452 780,0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480 877,6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454 558,1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461 980,0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-10 610,0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-8 900,0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-9 200,0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591" y="3614672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60657" y="5770822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470 267,6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на 2024 год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77%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22%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2024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2071678"/>
            <a:ext cx="8072495" cy="4429157"/>
            <a:chOff x="500034" y="2071678"/>
            <a:chExt cx="8072495" cy="4429157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8072495" cy="442915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61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3134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145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Оценка, 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2023 год,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Прогноз,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2024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2022 год, 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94 267,0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102 581,0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109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6 419,0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4 419,0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69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373 489,5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363 267,6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97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474 175,5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470 267,6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99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910" y="2143116"/>
              <a:ext cx="2286016" cy="1386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29479"/>
            <a:ext cx="8606792" cy="1095265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муниципального образования </a:t>
            </a:r>
            <a:r>
              <a:rPr lang="ru-RU" sz="2400" b="1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2024 год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74886"/>
              </p:ext>
            </p:extLst>
          </p:nvPr>
        </p:nvGraphicFramePr>
        <p:xfrm>
          <a:off x="624360" y="1484784"/>
          <a:ext cx="7895279" cy="487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772816"/>
            <a:ext cx="2181518" cy="1197924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96752"/>
            <a:ext cx="3646800" cy="784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Земельный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налог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8255633" cy="83099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Налоги, которые уплачивают в бюджет жители Юкаменского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1196752"/>
            <a:ext cx="3647121" cy="7831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Налог на имущество физических лиц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815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</a:rPr>
              <a:t>Решение Совета депутатов муниципального образования «Муниципальный округ Юкаменский район Удмуртской Республики» от 12.11.2021 г. № 51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97994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</a:rPr>
              <a:t>Решение Совета депутатов муниципального образования «Муниципальный округ Юкаменский район Удмуртской Республики» от 12.11.2021 г. № 50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02975"/>
              </p:ext>
            </p:extLst>
          </p:nvPr>
        </p:nvGraphicFramePr>
        <p:xfrm>
          <a:off x="254978" y="3054879"/>
          <a:ext cx="4317022" cy="3688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9866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отнесенных к землям сельскохозяйственного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  <a:p>
                      <a:endParaRPr lang="ru-RU" sz="1400" b="0" dirty="0"/>
                    </a:p>
                    <a:p>
                      <a:pPr algn="ctr"/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45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 жилищным фондом и объектами инженерной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инфраструктуры </a:t>
                      </a:r>
                      <a:r>
                        <a:rPr lang="ru-RU" sz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коммунального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43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используемых в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2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прочих земельных 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80145"/>
              </p:ext>
            </p:extLst>
          </p:nvPr>
        </p:nvGraphicFramePr>
        <p:xfrm>
          <a:off x="4730427" y="3043994"/>
          <a:ext cx="4284000" cy="37152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0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04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жилых домов, частей жилых домов, квартир, частей квартир, комнат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незавершенного строительства в случае, если проектируемым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назначением таких объектов является жилой дом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4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единых недвижимых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комплексов, в состав которых входит хотя бы один жилой дом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9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гаражей и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мест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311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хозяйственных строений или сооружений,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площадь каждого из которых не превышает 50 квадратных метров и которые расположены на участках для ведения личного подсобного хозяйства, огородничества, садоводства и индивидуального жилищного строительства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65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объектов налогообложения включенных в перечень определяемый в соответствии с п. 7 ст.378.2 НК, а также в отношении объектов налогообложения, кадастровая стоимость 20 млн.рублей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46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прочих объектов налогообложения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2627883"/>
            <a:ext cx="3358768" cy="374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Налоговые ставки,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3027" y="2627883"/>
            <a:ext cx="3358800" cy="374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Налоговые ставки, %</a:t>
            </a:r>
          </a:p>
        </p:txBody>
      </p:sp>
    </p:spTree>
    <p:extLst>
      <p:ext uri="{BB962C8B-B14F-4D97-AF65-F5344CB8AC3E}">
        <p14:creationId xmlns:p14="http://schemas.microsoft.com/office/powerpoint/2010/main" val="290091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  <a:solidFill>
            <a:schemeClr val="accent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Налоговые льготы, установленные на местном уровне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8856984" cy="30963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34" y="1969660"/>
            <a:ext cx="2160361" cy="2107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487" y="3748266"/>
            <a:ext cx="158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Light Condensed" panose="020B0502040204020203" pitchFamily="34" charset="0"/>
              </a:rPr>
              <a:t>НАЛОГ НА ИМУЩЕСТВО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784" y="1405065"/>
            <a:ext cx="61758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Налоговые льготы по налогу на имущество физических лиц устанавливаются для следующих категорий налогоплательщиков:</a:t>
            </a:r>
          </a:p>
          <a:p>
            <a:endParaRPr lang="ru-RU" sz="800" b="1" dirty="0"/>
          </a:p>
          <a:p>
            <a:pPr marL="171450" indent="-171450">
              <a:buFontTx/>
              <a:buChar char="-"/>
            </a:pPr>
            <a:r>
              <a:rPr lang="ru-RU" sz="1200" b="1" dirty="0"/>
              <a:t>членов многодетных малообеспеченных семей, имеющих трех и более детей, не достигших возраста 18 лет, а также детей, обучающихся в организациях, осуществляющих образовательную деятельность, по очной форме обучения, до окончания обучения, но не дольше чем до достижения ими возраста 23 лет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детей, не достигших возраста 18 лет, а также детей, обучающихся в организациях, осуществляющих образовательную деятельность, по очной форме обучения, до окончания обучения, но не дольше чем до достижения ими возраста 23 лет, находящиеся на иждивении родителей – инвалидов </a:t>
            </a:r>
            <a:r>
              <a:rPr lang="en-US" sz="1200" b="1" dirty="0"/>
              <a:t>I </a:t>
            </a:r>
            <a:r>
              <a:rPr lang="ru-RU" sz="1200" b="1" dirty="0"/>
              <a:t>и</a:t>
            </a:r>
            <a:r>
              <a:rPr lang="en-US" sz="1200" b="1" dirty="0"/>
              <a:t> II</a:t>
            </a:r>
            <a:r>
              <a:rPr lang="ru-RU" sz="1200" b="1" dirty="0"/>
              <a:t> групп инвалидности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детей – сирот и детей оставшихся без попечения родителей; лиц из числа детей – сирот и детей, оставшихся без попечения родителей, не достигших возраста 18 лет, а также обучающихся в организациях, осуществляющих  образовательную деятельность, по очной форме обучения, до окончания обучения, но не дольше чем до достижения ими возраста 23 лет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581128"/>
            <a:ext cx="8712968" cy="20372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26" y="4797152"/>
            <a:ext cx="1981976" cy="1584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078" y="4636005"/>
            <a:ext cx="617585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Налоговые льготы по земельному налогу на величину кадастровой стоимости земельного участка, не превышающей 1500 кв. метров для следующих категорий налогоплательщиков:</a:t>
            </a:r>
          </a:p>
          <a:p>
            <a:endParaRPr lang="ru-RU" sz="800" b="1" dirty="0"/>
          </a:p>
          <a:p>
            <a:pPr marL="171450" indent="-171450">
              <a:buFontTx/>
              <a:buChar char="-"/>
            </a:pPr>
            <a:r>
              <a:rPr lang="ru-RU" sz="1200" b="1" dirty="0"/>
              <a:t>члены народной дружины муниципального образования «Муниципальный округ Юкаменский район Удмуртской Республики»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Добровольные пожарные добровольной пожарной охраны муниципального образования «Муниципальный округ Юкаменский район Удмуртской Республики»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старосты сельских населенных пунктов муниципального образования «Муниципальный округ Юкаменский район Удмуртской Республики»</a:t>
            </a:r>
          </a:p>
        </p:txBody>
      </p:sp>
    </p:spTree>
    <p:extLst>
      <p:ext uri="{BB962C8B-B14F-4D97-AF65-F5344CB8AC3E}">
        <p14:creationId xmlns:p14="http://schemas.microsoft.com/office/powerpoint/2010/main" val="271624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4" y="116632"/>
            <a:ext cx="8606792" cy="1008112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Неналоговые доходы бюджета муниципального образования </a:t>
            </a:r>
            <a:r>
              <a:rPr lang="ru-RU" sz="2400" b="1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2024 год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77573"/>
              </p:ext>
            </p:extLst>
          </p:nvPr>
        </p:nvGraphicFramePr>
        <p:xfrm>
          <a:off x="500034" y="1556792"/>
          <a:ext cx="8229600" cy="480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928802"/>
            <a:ext cx="2431446" cy="1619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0" y="44624"/>
            <a:ext cx="8551552" cy="1060170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бюджета муниципального образования </a:t>
            </a:r>
            <a:r>
              <a:rPr lang="ru-RU" sz="2400" b="1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2024 год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31391578"/>
              </p:ext>
            </p:extLst>
          </p:nvPr>
        </p:nvGraphicFramePr>
        <p:xfrm>
          <a:off x="357158" y="1556792"/>
          <a:ext cx="8319298" cy="472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Расходы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Расходы бюджета </a:t>
            </a:r>
            <a:r>
              <a:rPr lang="ru-RU" sz="2000" b="1" dirty="0">
                <a:solidFill>
                  <a:srgbClr val="FFFF00"/>
                </a:solidFill>
              </a:rPr>
              <a:t>– </a:t>
            </a:r>
            <a:r>
              <a:rPr lang="ru-RU" sz="2000" dirty="0">
                <a:solidFill>
                  <a:srgbClr val="FFFF00"/>
                </a:solidFill>
              </a:rPr>
              <a:t>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8397828"/>
              </p:ext>
            </p:extLst>
          </p:nvPr>
        </p:nvGraphicFramePr>
        <p:xfrm>
          <a:off x="971600" y="2348880"/>
          <a:ext cx="72728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27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700808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944" cy="1080120"/>
          </a:xfrm>
          <a:solidFill>
            <a:schemeClr val="bg2">
              <a:lumMod val="25000"/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sz="2400" b="1" dirty="0">
                <a:solidFill>
                  <a:srgbClr val="FFFF00"/>
                </a:solidFill>
              </a:rPr>
              <a:t>«Муниципальный округ Юкаменский район Удмуртской Республики»  на 2024 год</a:t>
            </a:r>
            <a:endParaRPr lang="ru-RU" sz="2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742154"/>
              </p:ext>
            </p:extLst>
          </p:nvPr>
        </p:nvGraphicFramePr>
        <p:xfrm>
          <a:off x="179512" y="1412776"/>
          <a:ext cx="885828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1008112"/>
          </a:xfrm>
          <a:solidFill>
            <a:schemeClr val="bg2">
              <a:lumMod val="25000"/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2400" b="1" dirty="0">
                <a:solidFill>
                  <a:srgbClr val="FFFF00"/>
                </a:solidFill>
              </a:rPr>
              <a:t>«Муниципальный округ Юкаменский район            Удмуртской Республики»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807850"/>
            <a:ext cx="9144000" cy="53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92816"/>
              </p:ext>
            </p:extLst>
          </p:nvPr>
        </p:nvGraphicFramePr>
        <p:xfrm>
          <a:off x="357158" y="1428736"/>
          <a:ext cx="8501124" cy="516861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3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Оценка 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на 2024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2023г.,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313 143,7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305 318,9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94 297,9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84 084,1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786,0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3 602,8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2 770,1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33 224,4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59 220,3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75 150,1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28 436,5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1 525,4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521 677,0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480 877,6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571612"/>
            <a:ext cx="1643074" cy="8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бюджета муниципального образования </a:t>
            </a:r>
            <a:r>
              <a:rPr lang="ru-RU" sz="2400" b="1" dirty="0">
                <a:solidFill>
                  <a:srgbClr val="FFFF00"/>
                </a:solidFill>
              </a:rPr>
              <a:t>«Муниципальный округ Юкаменский район Удмуртской Республики»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50854"/>
            <a:ext cx="9144000" cy="107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52476"/>
              </p:ext>
            </p:extLst>
          </p:nvPr>
        </p:nvGraphicFramePr>
        <p:xfrm>
          <a:off x="428596" y="1340768"/>
          <a:ext cx="8229600" cy="5184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9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Оценка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2023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Бюджет,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 2024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2023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258 872,8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249 292,3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48 498,2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52 266,3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4 225,7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3 498,3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1 547,0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313 143,7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305 318,9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412776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2537856" y="1606013"/>
            <a:ext cx="1936806" cy="1037169"/>
          </a:xfrm>
          <a:prstGeom prst="wedgeRoundRectCallout">
            <a:avLst>
              <a:gd name="adj1" fmla="val 35344"/>
              <a:gd name="adj2" fmla="val 85934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643438" y="1268760"/>
            <a:ext cx="2736874" cy="1071570"/>
          </a:xfrm>
          <a:prstGeom prst="wedgeRoundRectCallout">
            <a:avLst>
              <a:gd name="adj1" fmla="val -38594"/>
              <a:gd name="adj2" fmla="val 93881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98189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> «Развитие образования и воспитания»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>бюджет на 2024 год – 249 292,3 тыс.рублей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99852"/>
            <a:ext cx="8229600" cy="39188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55576" y="5353765"/>
            <a:ext cx="2357454" cy="1214446"/>
          </a:xfrm>
          <a:prstGeom prst="wedgeRoundRectCallout">
            <a:avLst>
              <a:gd name="adj1" fmla="val 78929"/>
              <a:gd name="adj2" fmla="val -40320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14282" y="2500306"/>
            <a:ext cx="1857388" cy="1285884"/>
          </a:xfrm>
          <a:prstGeom prst="wedgeRoundRectCallout">
            <a:avLst>
              <a:gd name="adj1" fmla="val 112732"/>
              <a:gd name="adj2" fmla="val 27812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43438" y="1253549"/>
            <a:ext cx="273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муниципальной программы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232,3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7930" y="1585988"/>
            <a:ext cx="176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1068,3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483767" y="2538849"/>
            <a:ext cx="6579980" cy="3519025"/>
            <a:chOff x="2286015" y="2214578"/>
            <a:chExt cx="6636658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766005" y="3420620"/>
              <a:ext cx="2156668" cy="1214446"/>
            </a:xfrm>
            <a:prstGeom prst="wedgeRoundRectCallout">
              <a:avLst>
                <a:gd name="adj1" fmla="val -65863"/>
                <a:gd name="adj2" fmla="val -57015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1536971629"/>
                </p:ext>
              </p:extLst>
            </p:nvPr>
          </p:nvGraphicFramePr>
          <p:xfrm>
            <a:off x="2286015" y="2214578"/>
            <a:ext cx="5322131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894073" y="3489233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43 838,7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тыс.руб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4282" y="2643182"/>
            <a:ext cx="178595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22 810,9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1328" y="5500702"/>
            <a:ext cx="178595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164 507,2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4" name="Овал 33"/>
          <p:cNvSpPr/>
          <p:nvPr/>
        </p:nvSpPr>
        <p:spPr>
          <a:xfrm>
            <a:off x="7250314" y="2099757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784" y="4963476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964" y="3850007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«Охрана здоровья и формирование здорового образа жизни населения» бюджет на 2024 год – 267,0 тыс.рублей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условий для развития физкультуры и спорта – 262,0 тыс.рублей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2643174" y="1214422"/>
            <a:ext cx="2500330" cy="1571636"/>
          </a:xfrm>
          <a:prstGeom prst="wedgeRoundRectCallout">
            <a:avLst>
              <a:gd name="adj1" fmla="val 18186"/>
              <a:gd name="adj2" fmla="val 82648"/>
              <a:gd name="adj3" fmla="val 16667"/>
            </a:avLst>
          </a:prstGeom>
          <a:solidFill>
            <a:schemeClr val="accent2">
              <a:alpha val="69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643174" y="1214422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немедицинского потребления наркотиков и других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веществ – 5,0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0913" y="116632"/>
            <a:ext cx="8462174" cy="100013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бюджет на 2024 год  - 52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266,3 тыс.рублей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527596563"/>
              </p:ext>
            </p:extLst>
          </p:nvPr>
        </p:nvGraphicFramePr>
        <p:xfrm>
          <a:off x="428596" y="1412776"/>
          <a:ext cx="8143932" cy="494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бюджет на 2024 год – 2 995,0 тыс.рублей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2011022"/>
              </p:ext>
            </p:extLst>
          </p:nvPr>
        </p:nvGraphicFramePr>
        <p:xfrm>
          <a:off x="1357290" y="4149080"/>
          <a:ext cx="616703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60891248"/>
              </p:ext>
            </p:extLst>
          </p:nvPr>
        </p:nvGraphicFramePr>
        <p:xfrm>
          <a:off x="1331640" y="1628800"/>
          <a:ext cx="6215106" cy="207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6046" y="31981"/>
            <a:ext cx="8320409" cy="1092763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 бюджет на  2024 год – 722,9 тыс.рублей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26868590"/>
              </p:ext>
            </p:extLst>
          </p:nvPr>
        </p:nvGraphicFramePr>
        <p:xfrm>
          <a:off x="251520" y="1765500"/>
          <a:ext cx="8568952" cy="466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28992" y="1196752"/>
            <a:ext cx="20837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Подпрограммы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   «Безопасность»                                             </a:t>
            </a:r>
            <a:r>
              <a:rPr lang="ru-RU" sz="2400" dirty="0">
                <a:solidFill>
                  <a:srgbClr val="FFFF00"/>
                </a:solidFill>
              </a:rPr>
              <a:t>бюджет на 2024 год – 2 775,8 </a:t>
            </a:r>
            <a:r>
              <a:rPr lang="ru-RU" sz="2400" dirty="0" err="1">
                <a:solidFill>
                  <a:srgbClr val="FFFF00"/>
                </a:solidFill>
              </a:rPr>
              <a:t>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0636171"/>
              </p:ext>
            </p:extLst>
          </p:nvPr>
        </p:nvGraphicFramePr>
        <p:xfrm>
          <a:off x="1142976" y="1484784"/>
          <a:ext cx="6596066" cy="486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750855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0811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хозяйство» бюджет на 2024 год – 118 975,2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28992" y="1357298"/>
            <a:ext cx="5607504" cy="52864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Территориальное развитие – </a:t>
            </a:r>
            <a:r>
              <a:rPr lang="ru-RU" sz="2000" b="1" dirty="0">
                <a:solidFill>
                  <a:srgbClr val="FF0000"/>
                </a:solidFill>
              </a:rPr>
              <a:t>20,0 тыс. рублей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     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58 035,4 тыс. 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Содержание и развитие жилищного хозяйства – </a:t>
            </a:r>
            <a:r>
              <a:rPr lang="ru-RU" sz="2000" b="1" dirty="0">
                <a:solidFill>
                  <a:srgbClr val="FF0000"/>
                </a:solidFill>
              </a:rPr>
              <a:t>6 039,0 тыс. 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2000" b="1" dirty="0">
                <a:solidFill>
                  <a:srgbClr val="FF0000"/>
                </a:solidFill>
              </a:rPr>
              <a:t>20 179,0 тыс.рублей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Благоустройство и охрана окружающей среды – </a:t>
            </a:r>
            <a:r>
              <a:rPr lang="ru-RU" sz="2000" b="1" dirty="0">
                <a:solidFill>
                  <a:srgbClr val="FF0000"/>
                </a:solidFill>
              </a:rPr>
              <a:t>807,6 тыс.рублей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	</a:t>
            </a:r>
            <a:r>
              <a:rPr lang="ru-RU" sz="2000" b="1" dirty="0">
                <a:solidFill>
                  <a:srgbClr val="FF0000"/>
                </a:solidFill>
              </a:rPr>
              <a:t>33 715,7  тыс.рублей</a:t>
            </a: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Управление муниципальным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      имуществом – </a:t>
            </a:r>
            <a:r>
              <a:rPr lang="ru-RU" sz="2000" b="1" dirty="0">
                <a:solidFill>
                  <a:srgbClr val="FF0000"/>
                </a:solidFill>
              </a:rPr>
              <a:t>178,5 тыс.рублей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2285992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71462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14818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79" y="44624"/>
            <a:ext cx="8258204" cy="108012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«Энергосбережение и повышение энергетической эффективности» бюджет на 2024 год – 3 761,1 тыс.рублей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User\Desktop\1283421425_Risunok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255" y="1700808"/>
            <a:ext cx="750099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31981"/>
            <a:ext cx="8352928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управление» бюджет на 2024 год – 43 479,5  тыс.рублей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87130521"/>
              </p:ext>
            </p:extLst>
          </p:nvPr>
        </p:nvGraphicFramePr>
        <p:xfrm>
          <a:off x="214282" y="1556792"/>
          <a:ext cx="8786874" cy="493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9236" y="2402577"/>
            <a:ext cx="10715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>
                <a:solidFill>
                  <a:srgbClr val="7030A0"/>
                </a:solidFill>
              </a:rPr>
              <a:t>41 108,4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2387188"/>
            <a:ext cx="10715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1 519,5                                          тыс.  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4168" y="2376328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5,0 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8344" y="2394883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1,0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тыс.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2394882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845,7 тыс. руб</a:t>
            </a:r>
            <a:r>
              <a:rPr lang="ru-RU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71414"/>
            <a:ext cx="8352928" cy="105333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«Управление муниципальными финансами» бюджет                на 2024 год – 7 081,2 тыс.рублей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98945863"/>
              </p:ext>
            </p:extLst>
          </p:nvPr>
        </p:nvGraphicFramePr>
        <p:xfrm>
          <a:off x="3786150" y="1785926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r>
              <a:rPr lang="ru-RU" sz="2400" dirty="0">
                <a:solidFill>
                  <a:srgbClr val="FFFF00"/>
                </a:solidFill>
              </a:rPr>
              <a:t>«Формирование современной городской среды» бюджет на 2024 год – 1 568,8 тыс. рублей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4395787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076056" y="2190815"/>
            <a:ext cx="3789680" cy="3092776"/>
            <a:chOff x="1143039" y="0"/>
            <a:chExt cx="3789680" cy="37782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43039" y="0"/>
              <a:ext cx="3789680" cy="377824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327478" y="184439"/>
              <a:ext cx="3420802" cy="34093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Формирование современной городской среды                                            1 568,8  тыс.рублей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570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7" y="116632"/>
            <a:ext cx="8358246" cy="928694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Показатели расходов бюджета на 2024 год, тыс.рублей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681529"/>
              </p:ext>
            </p:extLst>
          </p:nvPr>
        </p:nvGraphicFramePr>
        <p:xfrm>
          <a:off x="428596" y="1412776"/>
          <a:ext cx="8301039" cy="494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2024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480 877,6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478 781,4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2 096,2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7" y="1412776"/>
            <a:ext cx="2772685" cy="122413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804426"/>
            <a:ext cx="9144000" cy="53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1438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Муниципальный дорожный фонд бюджет на 2024 год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29999"/>
              </p:ext>
            </p:extLst>
          </p:nvPr>
        </p:nvGraphicFramePr>
        <p:xfrm>
          <a:off x="357158" y="1208498"/>
          <a:ext cx="8429684" cy="553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2024 год (бюджет)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5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1 января 2020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5 997,5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590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инжекторных</a:t>
                      </a:r>
                      <a:r>
                        <a:rPr lang="ru-RU" sz="1400" b="0" dirty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18 105,0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18 611,00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590">
                <a:tc>
                  <a:txBody>
                    <a:bodyPr/>
                    <a:lstStyle/>
                    <a:p>
                      <a:r>
                        <a:rPr lang="ru-RU" sz="1400" b="0" dirty="0"/>
                        <a:t>Субсидии на содержание автомобильных дорог местного значения и искусственных сооружений на них, по которым проходят маршруты школьных автобусов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6 752,7</a:t>
                      </a:r>
                      <a:endParaRPr lang="en-US" sz="1400" b="0" dirty="0"/>
                    </a:p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5 718,2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r>
                        <a:rPr lang="ru-RU" sz="1400" b="0" dirty="0"/>
                        <a:t>Субсидии  на капремонт и  ремонт автомобильных дорог местного значения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33 706,2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30 855,2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58 035,4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5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14 893,1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18 101,2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643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4 831,5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5 778,0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Развитие сети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11 130,6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34 156,2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8590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30 855,2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58 035,4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040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Муниципальный долг</a:t>
            </a: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8361200"/>
              </p:ext>
            </p:extLst>
          </p:nvPr>
        </p:nvGraphicFramePr>
        <p:xfrm>
          <a:off x="428596" y="1772816"/>
          <a:ext cx="8247858" cy="475252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2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578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2024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2025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2026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697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13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Привлечение</a:t>
                      </a:r>
                      <a:r>
                        <a:rPr lang="ru-RU" sz="1400" b="0" baseline="0" dirty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6 467,8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4 800,0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16 289,1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23 778,3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71">
                <a:tc>
                  <a:txBody>
                    <a:bodyPr/>
                    <a:lstStyle/>
                    <a:p>
                      <a:r>
                        <a:rPr lang="ru-RU" sz="1400" b="0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-1 667,8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-4 800,0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-16 289,1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-23 778,3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024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59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Расходы</a:t>
                      </a:r>
                      <a:r>
                        <a:rPr lang="ru-RU" sz="1400" b="0" baseline="0" dirty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35,0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802,0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802,0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802,0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394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Верхний предел  муниципального долга на 1 января</a:t>
                      </a:r>
                      <a:r>
                        <a:rPr lang="ru-RU" sz="1400" b="0" baseline="0" dirty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29642" cy="936104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Меры социальной поддержки отдельным категориям граждан на  2024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163474"/>
              </p:ext>
            </p:extLst>
          </p:nvPr>
        </p:nvGraphicFramePr>
        <p:xfrm>
          <a:off x="285721" y="1412776"/>
          <a:ext cx="8643997" cy="520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2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934">
                <a:tc>
                  <a:txBody>
                    <a:bodyPr/>
                    <a:lstStyle/>
                    <a:p>
                      <a:r>
                        <a:rPr lang="ru-RU" sz="1400" dirty="0"/>
                        <a:t>- Компенсация</a:t>
                      </a:r>
                      <a:r>
                        <a:rPr lang="ru-RU" dirty="0"/>
                        <a:t>  </a:t>
                      </a:r>
                      <a:r>
                        <a:rPr lang="ru-RU" sz="1400" dirty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Возмещение расходов по факту:</a:t>
                      </a:r>
                    </a:p>
                    <a:p>
                      <a:r>
                        <a:rPr lang="ru-RU" sz="1400" dirty="0"/>
                        <a:t>20% - на</a:t>
                      </a:r>
                      <a:r>
                        <a:rPr lang="ru-RU" sz="1400" baseline="0" dirty="0"/>
                        <a:t> первого ребенка,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50% - на второго ребенка,</a:t>
                      </a:r>
                    </a:p>
                    <a:p>
                      <a:r>
                        <a:rPr lang="ru-RU" sz="1400" baseline="0" dirty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64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293,3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909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/>
                        <a:t> организациях, реализующих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3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566844"/>
              </p:ext>
            </p:extLst>
          </p:nvPr>
        </p:nvGraphicFramePr>
        <p:xfrm>
          <a:off x="214282" y="1428736"/>
          <a:ext cx="8786875" cy="511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7447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100 %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2 чел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5,9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/>
                        <a:t>Обеспечение учащихся общеобразовательных</a:t>
                      </a:r>
                      <a:r>
                        <a:rPr lang="ru-RU" sz="1200" baseline="0" dirty="0"/>
                        <a:t> учреждений качественным сбалансированным питанием      </a:t>
                      </a:r>
                      <a:endParaRPr lang="ru-RU" sz="1200" dirty="0"/>
                    </a:p>
                    <a:p>
                      <a:pPr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питание детей из малообеспеченных семей  - 60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 завтрак</a:t>
                      </a:r>
                      <a:r>
                        <a:rPr lang="ru-RU" sz="1200" baseline="0" dirty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горячие обеды обучающихся 1-4 классов – 60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- дети с ограниченными возможностями – 75 руб.92 коп.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304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298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 чел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 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498,3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595,0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96,2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612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(60 руб. в день на 1 ребенка)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175  чел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882,7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58204" cy="864096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149134"/>
              </p:ext>
            </p:extLst>
          </p:nvPr>
        </p:nvGraphicFramePr>
        <p:xfrm>
          <a:off x="357158" y="1500174"/>
          <a:ext cx="8643999" cy="502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3198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3000 руб.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98">
                <a:tc>
                  <a:txBody>
                    <a:bodyPr/>
                    <a:lstStyle/>
                    <a:p>
                      <a:r>
                        <a:rPr lang="ru-RU" sz="1200" dirty="0"/>
                        <a:t>-Доплаты к пенсиям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 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1 000,0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74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Расчет</a:t>
                      </a:r>
                      <a:r>
                        <a:rPr lang="ru-RU" sz="1200" baseline="0" dirty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400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6 602,0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327">
                <a:tc>
                  <a:txBody>
                    <a:bodyPr/>
                    <a:lstStyle/>
                    <a:p>
                      <a:r>
                        <a:rPr lang="ru-RU" sz="1200" dirty="0"/>
                        <a:t>-Реализация льгот гражданам, имеющим звание «Почетный гражданин </a:t>
                      </a:r>
                      <a:r>
                        <a:rPr lang="ru-RU" sz="1200" baseline="0" dirty="0"/>
                        <a:t>Юкаменского района»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Единовременная выплата 1000 рублей (на праздник «День народного единства»)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928662" y="198604"/>
            <a:ext cx="7286676" cy="857256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  <a:solidFill>
            <a:schemeClr val="accent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428736"/>
            <a:ext cx="8572560" cy="514353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Решение «О бюджете муниципального образования «Муниципальный округ Юкаменский район Удмуртской Республики» на 2024 год и плановый период 2025 и 2026 годов» сформировано в соответствии с требованиями Бюджетного Кодекса Российской Федерации, с учетом:</a:t>
            </a:r>
            <a:endParaRPr lang="ru-RU" sz="1600" dirty="0">
              <a:solidFill>
                <a:prstClr val="black"/>
              </a:solidFill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положений Федерального закона от 6 октября 2003 года № 131-ФЗ «Об общих принципах организации местного самоуправления в Российской Федерации»;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указаний о порядке применения бюджетной классификации Российской Федерации, утвержденных приказом Министерства финансов Российской Федерации;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проекта Закона Удмуртской Республики «О бюджете Удмуртской Республики на 2024 год и на плановый период  2025 и 2026 годов»;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прогнозов социально-экономического развития Удмуртской Республики и  Юкаменского  района на 2024-2026 годы;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основных направлений бюджетной и налоговой политики Удмуртской Республики на 2024 год и на плановый период 2025 и 2026 годов, утвержденных Указом Главы Удмуртской Республики </a:t>
            </a:r>
            <a:r>
              <a:rPr lang="ru-RU" sz="1600" dirty="0">
                <a:latin typeface="Palatino Linotype"/>
              </a:rPr>
              <a:t>от 26 сентября 2023 года № 229 </a:t>
            </a:r>
            <a:r>
              <a:rPr lang="ru-RU" sz="1600" dirty="0">
                <a:solidFill>
                  <a:prstClr val="black"/>
                </a:solidFill>
                <a:latin typeface="Palatino Linotype"/>
              </a:rPr>
              <a:t>и постановлением Главы муниципального образования «Муниципальный округ Юкаменский район Удмуртской Республики» </a:t>
            </a:r>
            <a:r>
              <a:rPr lang="ru-RU" sz="1600" dirty="0">
                <a:latin typeface="Palatino Linotype"/>
              </a:rPr>
              <a:t>от 13 октября 2023 года № 38;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прогнозных показателей поступлений в бюджет Юкаменского района, представленных главными администраторами доходов бюджета района, в том числе налоговой службой и отделом строительства муниципального хозяйства, имущественных и земельных отношений Администрации района.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бюджетной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2024 год и на плановый период 2025  и 2026 годов 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</a:rPr>
              <a:t>(утв. пост. Главы  Юкаменского  района от  13 октября 2023 года  № 38)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769" y="135729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Palatino Linotype" panose="02040502050505030304" pitchFamily="18" charset="0"/>
              </a:rPr>
              <a:t>Обеспечение сбалансированности и повышение устойчивости бюджета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2643182"/>
            <a:ext cx="8715436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alatino Linotype" panose="02040502050505030304" pitchFamily="18" charset="0"/>
                <a:ea typeface="Times New Roman"/>
                <a:cs typeface="Times New Roman"/>
              </a:rPr>
              <a:t>Проведение мероприятий, направленных на снижение объема муниципального долга  и  расходов по обслуживанию муниципального долга; соблюдение ограничений, установленных бюджетным законодательством</a:t>
            </a:r>
            <a:endParaRPr lang="ru-RU" sz="1400" dirty="0"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588" y="3500438"/>
            <a:ext cx="8731568" cy="310854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Palatino Linotype" panose="02040502050505030304" pitchFamily="18" charset="0"/>
              </a:rPr>
              <a:t>Формирование основных характеристик бюджета, с учетом: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Palatino Linotype" panose="02040502050505030304" pitchFamily="18" charset="0"/>
              </a:rPr>
              <a:t>достижения национальных целей и приоритетов социально-экономического развития Юкаменского района;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Palatino Linotype" panose="02040502050505030304" pitchFamily="18" charset="0"/>
              </a:rPr>
              <a:t>ожидаемого исполнения бюджета за 2023 год и прогноза показателей СЭР района на 2024 год и на плановый период 2025 и 2026 годов;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Palatino Linotype" panose="02040502050505030304" pitchFamily="18" charset="0"/>
              </a:rPr>
              <a:t>сохранения достигнутого соотношения средней заработной платы отдельных категорий работников бюджетной сферы к среднемесячному доходу от трудовой деятельности;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Palatino Linotype" panose="02040502050505030304" pitchFamily="18" charset="0"/>
              </a:rPr>
              <a:t>ежегодного повышения минимального размера оплаты труда, устанавливаемого федеральным законом;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Palatino Linotype" panose="02040502050505030304" pitchFamily="18" charset="0"/>
              </a:rPr>
              <a:t>предоставления социальных выплат и льгот отдельным категориям граждан;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Palatino Linotype" panose="02040502050505030304" pitchFamily="18" charset="0"/>
              </a:rPr>
              <a:t>обеспечения необходимого уровня </a:t>
            </a:r>
            <a:r>
              <a:rPr lang="ru-RU" sz="1400" dirty="0" err="1">
                <a:latin typeface="Palatino Linotype" panose="02040502050505030304" pitchFamily="18" charset="0"/>
              </a:rPr>
              <a:t>софинансирования</a:t>
            </a:r>
            <a:r>
              <a:rPr lang="ru-RU" sz="1400" dirty="0">
                <a:latin typeface="Palatino Linotype" panose="02040502050505030304" pitchFamily="18" charset="0"/>
              </a:rPr>
              <a:t> мероприятий, реализуемых в рамках национальных проектов;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Palatino Linotype" panose="02040502050505030304" pitchFamily="18" charset="0"/>
              </a:rPr>
              <a:t>объема целевых межбюджетных трансфертов, предоставляемых из бюджета Удмуртской Республики.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769" y="1714488"/>
            <a:ext cx="8732387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Palatino Linotype" panose="02040502050505030304" pitchFamily="18" charset="0"/>
              </a:rPr>
              <a:t>Стратегическая </a:t>
            </a:r>
            <a:r>
              <a:rPr lang="ru-RU" sz="1400" dirty="0" err="1">
                <a:latin typeface="Palatino Linotype" panose="02040502050505030304" pitchFamily="18" charset="0"/>
              </a:rPr>
              <a:t>приоритизация</a:t>
            </a:r>
            <a:r>
              <a:rPr lang="ru-RU" sz="1400" dirty="0">
                <a:latin typeface="Palatino Linotype" panose="02040502050505030304" pitchFamily="18" charset="0"/>
              </a:rPr>
              <a:t> расходов, гарантированное исполнение социальных обязательств, повышение уровня жизни граждан, проживающих на территории Юкаменского района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769" y="2285992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Palatino Linotype" panose="02040502050505030304" pitchFamily="18" charset="0"/>
              </a:rPr>
              <a:t>Недопущение необоснованного роста муниципального долга и неисполнения долговых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бюджетной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2023 год и на плановый период 2024 и 2025 годов </a:t>
            </a:r>
          </a:p>
          <a:p>
            <a:pPr algn="r"/>
            <a:r>
              <a:rPr lang="ru-RU" sz="1600" b="1" dirty="0">
                <a:solidFill>
                  <a:srgbClr val="FFFF00"/>
                </a:solidFill>
              </a:rPr>
              <a:t>(продолжение)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769" y="135729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Повышение эффективности управления бюджетными ресурсами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2928934"/>
            <a:ext cx="8715436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Реализация мероприятий Плана по росту доходов, оптимизации расходов и сокращению муниципального долга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3571876"/>
            <a:ext cx="8715436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Palatino Linotype" panose="02040502050505030304" pitchFamily="18" charset="0"/>
              </a:rPr>
              <a:t>Обеспечение  открытости и прозрачности бюджетного процесса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769" y="1785926"/>
            <a:ext cx="8732387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Расширение практики вовлечения граждан в решение вопросов местного самоуправления и управление муниципальными финансами, развитие механизмов инициативного </a:t>
            </a:r>
            <a:r>
              <a:rPr lang="ru-RU" sz="14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бюджетирования</a:t>
            </a:r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 и самообложения граждан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20" y="2571744"/>
            <a:ext cx="8715436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Снижение рисков возникновения просроченной кредиторской задолженности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20" y="4000504"/>
            <a:ext cx="8715436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Реализация </a:t>
            </a:r>
            <a:r>
              <a:rPr lang="ru-RU" sz="14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проактивного</a:t>
            </a:r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 подхода  по выявлению и минимизации рисков финансовых нарушений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20" y="4429132"/>
            <a:ext cx="8715436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Формирование и продвижение положительного инвестиционного имиджа, работа с инвесторами, содействие и организация финансирования инвестиционных и инфраструктурных  проектов, повышение их социальной и бюджетной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налоговой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2023 год и на плановый период 2024 и 2025 годов 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</a:rPr>
              <a:t>(утв. пост. Главы  Юкаменского  района от  13 октября 2023 года № 38)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1785926"/>
            <a:ext cx="8715436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Укрепление доходной базы  бюджета Юкаменского района, повышение уровня собираемости налогов, снижение доли теневого сектора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3" y="1428736"/>
            <a:ext cx="8715436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Palatino Linotype" panose="02040502050505030304" pitchFamily="18" charset="0"/>
              </a:rPr>
              <a:t>Обеспечение устойчивого развития экономики и социальной стабильности в Юкаменском районе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5517232"/>
            <a:ext cx="8715740" cy="95410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alatino Linotype" panose="02040502050505030304" pitchFamily="18" charset="0"/>
              </a:rPr>
              <a:t>Создание благоприятного инвестиционного климата путем сохранения стабильных условий для деятельности инвесторов  и развития механизмов привлечения инвестиций  в Юкаменский район в целях реализации инвестиционных проектов, способных обеспечить рост доходов в бюджет Юкаменского района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3" y="2357430"/>
            <a:ext cx="8715436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Повышение качества администрирования доходов  бюджета на основе межведомственного взаимодействия исполнительных органов государственной власти УР, органов местного самоуправления и Управления Федеральной налоговой службы по Удмуртской Республике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283" y="3143248"/>
            <a:ext cx="8715436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Расширение налоговой базы на основе повышения инвестиционной  и туристической привлекательности,  Юкаменского района, обеспечение роста налоговых доходов  бюджета Юкаменского района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3" y="4918556"/>
            <a:ext cx="8715740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Palatino Linotype" panose="02040502050505030304" pitchFamily="18" charset="0"/>
              </a:rPr>
  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866" y="3969137"/>
            <a:ext cx="8715740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Совершенствование законодательства в части оптимизации налоговых льгот и иных преференций на основе постоянной оценки их </a:t>
            </a:r>
            <a:r>
              <a:rPr lang="ru-RU" sz="14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востребованности</a:t>
            </a:r>
            <a:r>
              <a:rPr lang="ru-RU" sz="1400" dirty="0">
                <a:solidFill>
                  <a:prstClr val="black"/>
                </a:solidFill>
                <a:latin typeface="Palatino Linotype" panose="02040502050505030304" pitchFamily="18" charset="0"/>
              </a:rPr>
              <a:t> и экономического эффекта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82" y="4571033"/>
            <a:ext cx="8715741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Palatino Linotype" panose="02040502050505030304" pitchFamily="18" charset="0"/>
              </a:rPr>
              <a:t>Эффективное использование и управление имущественным комплексом и земельными ресурсами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58621336"/>
              </p:ext>
            </p:extLst>
          </p:nvPr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3886</Words>
  <Application>Microsoft Office PowerPoint</Application>
  <PresentationFormat>Экран (4:3)</PresentationFormat>
  <Paragraphs>648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Bahnschrift Light Condensed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Азбука бюджета</vt:lpstr>
      <vt:lpstr>Презентация PowerPoint</vt:lpstr>
      <vt:lpstr>Бюджетный процесс</vt:lpstr>
      <vt:lpstr>Общие положения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основных показателей социально-экономического развития Юкаменского района</vt:lpstr>
      <vt:lpstr>Основные характеристики проекта бюджета муниципального образования «Муниципальный округ Юкаменский район Удмуртской Республики»</vt:lpstr>
      <vt:lpstr>Презентация PowerPoint</vt:lpstr>
      <vt:lpstr> Доходы бюджета муниципального образования «Муниципальный округ Юкаменский район Удмуртской Республики» на 2024 год</vt:lpstr>
      <vt:lpstr>Налоговые доходы бюджета муниципального образования «Муниципальный округ Юкаменский район Удмуртской Республики» на 2024 год</vt:lpstr>
      <vt:lpstr>Презентация PowerPoint</vt:lpstr>
      <vt:lpstr>Налоговые льготы, установленные на местном уровне</vt:lpstr>
      <vt:lpstr>Неналоговые доходы бюджета муниципального образования «Муниципальный округ Юкаменский район Удмуртской Республики» на 2024 год</vt:lpstr>
      <vt:lpstr>Безвозмездные поступления бюджета муниципального образования «Муниципальный округ Юкаменский район Удмуртской Республики» на 2024 год</vt:lpstr>
      <vt:lpstr>Расходы бюджета</vt:lpstr>
      <vt:lpstr>Структура расходов бюджета муниципального образования «Муниципальный округ Юкаменский район Удмуртской Республики»  на 2024 год</vt:lpstr>
      <vt:lpstr>Расходы бюджета муниципального образования «Муниципальный округ Юкаменский район            Удмуртской Республики»</vt:lpstr>
      <vt:lpstr>Социально-значимые расходы бюджета муниципального образования «Муниципальный округ Юкаменский район Удмуртской Республики»</vt:lpstr>
      <vt:lpstr>Муниципальная программа  «Развитие образования и воспитания» бюджет на 2024 год – 249 292,3 тыс.рублей</vt:lpstr>
      <vt:lpstr>Муниципальная программа  «Охрана здоровья и формирование здорового образа жизни населения» бюджет на 2024 год – 267,0 тыс.рублей</vt:lpstr>
      <vt:lpstr>Муниципальная программа  «Развитие культуры» бюджет на 2024 год  - 52 266,3 тыс.рублей</vt:lpstr>
      <vt:lpstr>Муниципальная программа  «Социальная поддержка населения»                                                                                            бюджет на 2024 год – 2 995,0 тыс.рублей</vt:lpstr>
      <vt:lpstr>Муниципальная программа  «Создание условий для устойчивого экономического развития»          бюджет на  2024 год – 722,9 тыс.рублей</vt:lpstr>
      <vt:lpstr>Муниципальная программа    «Безопасность»                                             бюджет на 2024 год – 2 775,8 тыс.рублей</vt:lpstr>
      <vt:lpstr>Муниципальная программа  «Муниципальное хозяйство» бюджет на 2024 год – 118 975,2  тыс.рублей</vt:lpstr>
      <vt:lpstr>Муниципальная программа  «Энергосбережение и повышение энергетической эффективности» бюджет на 2024 год – 3 761,1 тыс.рублей</vt:lpstr>
      <vt:lpstr>Муниципальная программа  «Муниципальное управление» бюджет на 2024 год – 43 479,5  тыс.рублей</vt:lpstr>
      <vt:lpstr>Муниципальная программа  «Управление муниципальными финансами» бюджет                на 2024 год – 7 081,2 тыс.рублей</vt:lpstr>
      <vt:lpstr>Муниципальная программа «Формирование современной городской среды» бюджет на 2024 год – 1 568,8 тыс. рублей</vt:lpstr>
      <vt:lpstr>Показатели расходов бюджета на 2024 год, тыс.рублей</vt:lpstr>
      <vt:lpstr>Муниципальный дорожный фонд бюджет на 2024 год </vt:lpstr>
      <vt:lpstr>Муниципальный долг</vt:lpstr>
      <vt:lpstr>Меры социальной поддержки отдельным категориям граждан на  2024 год</vt:lpstr>
      <vt:lpstr>Презентация PowerPoint</vt:lpstr>
      <vt:lpstr>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363</cp:revision>
  <dcterms:created xsi:type="dcterms:W3CDTF">2013-08-21T19:17:07Z</dcterms:created>
  <dcterms:modified xsi:type="dcterms:W3CDTF">2024-01-10T10:55:02Z</dcterms:modified>
</cp:coreProperties>
</file>