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97" r:id="rId10"/>
    <p:sldId id="296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8" r:id="rId25"/>
    <p:sldId id="299" r:id="rId26"/>
    <p:sldId id="301" r:id="rId27"/>
    <p:sldId id="288" r:id="rId28"/>
    <p:sldId id="300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BA5"/>
    <a:srgbClr val="CC6600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1304" autoAdjust="0"/>
  </p:normalViewPr>
  <p:slideViewPr>
    <p:cSldViewPr>
      <p:cViewPr varScale="1">
        <p:scale>
          <a:sx n="111" d="100"/>
          <a:sy n="111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38-42CF-9DEA-2216F6481627}"/>
                </c:ext>
              </c:extLst>
            </c:dLbl>
            <c:dLbl>
              <c:idx val="1"/>
              <c:layout>
                <c:manualLayout>
                  <c:x val="0"/>
                  <c:y val="9.6615963190152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38-42CF-9DEA-2216F6481627}"/>
                </c:ext>
              </c:extLst>
            </c:dLbl>
            <c:dLbl>
              <c:idx val="2"/>
              <c:layout>
                <c:manualLayout>
                  <c:x val="7.8892413439842074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38-42CF-9DEA-2216F6481627}"/>
                </c:ext>
              </c:extLst>
            </c:dLbl>
            <c:dLbl>
              <c:idx val="3"/>
              <c:layout>
                <c:manualLayout>
                  <c:x val="-0.10982521244999739"/>
                  <c:y val="0.1214950196885708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38-42CF-9DEA-2216F6481627}"/>
                </c:ext>
              </c:extLst>
            </c:dLbl>
            <c:dLbl>
              <c:idx val="4"/>
              <c:layout>
                <c:manualLayout>
                  <c:x val="-0.24313831275456646"/>
                  <c:y val="-3.255409791272695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Налоги на имущество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A38-42CF-9DEA-2216F648162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54045.5</c:v>
                </c:pt>
                <c:pt idx="1">
                  <c:v>14470.5</c:v>
                </c:pt>
                <c:pt idx="2">
                  <c:v>3146.7</c:v>
                </c:pt>
                <c:pt idx="3">
                  <c:v>671.8</c:v>
                </c:pt>
                <c:pt idx="4">
                  <c:v>2500.4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38-42CF-9DEA-2216F648162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DA38-42CF-9DEA-2216F648162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DA38-42CF-9DEA-2216F648162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428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0.11728395061728412"/>
                  <c:y val="-0.1664621719208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использования имущества
47%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AA-47EE-9C18-4D1808F1B99E}"/>
                </c:ext>
              </c:extLst>
            </c:dLbl>
            <c:dLbl>
              <c:idx val="1"/>
              <c:layout>
                <c:manualLayout>
                  <c:x val="-1.5433313891318021E-3"/>
                  <c:y val="-3.692874859359144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2%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AA-47EE-9C18-4D1808F1B99E}"/>
                </c:ext>
              </c:extLst>
            </c:dLbl>
            <c:dLbl>
              <c:idx val="2"/>
              <c:layout>
                <c:manualLayout>
                  <c:x val="-0.14407528919996207"/>
                  <c:y val="7.890758419888581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оказания платных услуг
12%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AA-47EE-9C18-4D1808F1B99E}"/>
                </c:ext>
              </c:extLst>
            </c:dLbl>
            <c:dLbl>
              <c:idx val="3"/>
              <c:layout>
                <c:manualLayout>
                  <c:x val="5.9899144551375523E-2"/>
                  <c:y val="1.857960546309336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земельных участков и имущества
27%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AA-47EE-9C18-4D1808F1B99E}"/>
                </c:ext>
              </c:extLst>
            </c:dLbl>
            <c:dLbl>
              <c:idx val="4"/>
              <c:layout>
                <c:manualLayout>
                  <c:x val="1.7173374161563153E-2"/>
                  <c:y val="-5.706580064764789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Штрафы
5%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AAA-47EE-9C18-4D1808F1B99E}"/>
                </c:ext>
              </c:extLst>
            </c:dLbl>
            <c:dLbl>
              <c:idx val="5"/>
              <c:layout>
                <c:manualLayout>
                  <c:x val="0.19204031787693204"/>
                  <c:y val="-5.357295735513636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Прочие неналоговые доходы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AA-47EE-9C18-4D1808F1B99E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1986</c:v>
                </c:pt>
                <c:pt idx="1">
                  <c:v>94.3</c:v>
                </c:pt>
                <c:pt idx="2">
                  <c:v>510.5</c:v>
                </c:pt>
                <c:pt idx="3">
                  <c:v>1125.4000000000001</c:v>
                </c:pt>
                <c:pt idx="4">
                  <c:v>202.7</c:v>
                </c:pt>
                <c:pt idx="5">
                  <c:v>271.60000000000002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AA-47EE-9C18-4D1808F1B9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8AAA-47EE-9C18-4D1808F1B9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8AAA-47EE-9C18-4D1808F1B99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505E-2"/>
          <c:y val="0.16845195395060483"/>
          <c:w val="0.60408183078431121"/>
          <c:h val="0.79590604980963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57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95-47A8-A5A7-AA22CF162BE4}"/>
                </c:ext>
              </c:extLst>
            </c:dLbl>
            <c:dLbl>
              <c:idx val="7"/>
              <c:layout>
                <c:manualLayout>
                  <c:x val="2.1085188095205841E-2"/>
                  <c:y val="-0.17678816267450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95-47A8-A5A7-AA22CF162BE4}"/>
                </c:ext>
              </c:extLst>
            </c:dLbl>
            <c:dLbl>
              <c:idx val="8"/>
              <c:layout>
                <c:manualLayout>
                  <c:x val="0.11611870475984051"/>
                  <c:y val="-0.130092849967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95-47A8-A5A7-AA22CF162BE4}"/>
                </c:ext>
              </c:extLst>
            </c:dLbl>
            <c:dLbl>
              <c:idx val="9"/>
              <c:layout>
                <c:manualLayout>
                  <c:x val="0.24793097531349229"/>
                  <c:y val="-0.15744317725264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95-47A8-A5A7-AA22CF162BE4}"/>
                </c:ext>
              </c:extLst>
            </c:dLbl>
            <c:dLbl>
              <c:idx val="10"/>
              <c:layout>
                <c:manualLayout>
                  <c:x val="0.18417514461046636"/>
                  <c:y val="-5.181575006244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95-47A8-A5A7-AA22CF162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Обслуживание гос. Долга</c:v>
                </c:pt>
                <c:pt idx="9">
                  <c:v>Физическая культура и спорт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207311.2</c:v>
                </c:pt>
                <c:pt idx="1">
                  <c:v>76868.7</c:v>
                </c:pt>
                <c:pt idx="2">
                  <c:v>38306.800000000003</c:v>
                </c:pt>
                <c:pt idx="3">
                  <c:v>27787.599999999999</c:v>
                </c:pt>
                <c:pt idx="4">
                  <c:v>2923</c:v>
                </c:pt>
                <c:pt idx="5">
                  <c:v>603.9</c:v>
                </c:pt>
                <c:pt idx="6">
                  <c:v>28849.200000000001</c:v>
                </c:pt>
                <c:pt idx="7">
                  <c:v>3302.9</c:v>
                </c:pt>
                <c:pt idx="8">
                  <c:v>0.2</c:v>
                </c:pt>
                <c:pt idx="9">
                  <c:v>1031.7</c:v>
                </c:pt>
                <c:pt idx="10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5-47A8-A5A7-AA22CF162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576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575"/>
          <c:h val="0.78704365725457814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A12F-43E9-8377-4B118E85F81C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34979.599999999999</c:v>
                </c:pt>
                <c:pt idx="1">
                  <c:v>104801.60000000002</c:v>
                </c:pt>
                <c:pt idx="2">
                  <c:v>12470.2</c:v>
                </c:pt>
                <c:pt idx="3">
                  <c:v>1423.8</c:v>
                </c:pt>
                <c:pt idx="4">
                  <c:v>3647.8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2F-43E9-8377-4B118E85F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Организация муниципального управления                                           36 711,1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pPr algn="ctr"/>
          <a:endParaRPr lang="ru-RU" sz="1800" dirty="0"/>
        </a:p>
        <a:p>
          <a:pPr algn="ctr"/>
          <a:r>
            <a:rPr lang="ru-RU" sz="1800" dirty="0"/>
            <a:t>Архивное дело                                                                                                                 1 670,8  тыс.рублей                 </a:t>
          </a:r>
        </a:p>
        <a:p>
          <a:pPr algn="l"/>
          <a:r>
            <a:rPr lang="ru-RU" sz="1000" dirty="0"/>
            <a:t>            </a:t>
          </a:r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Развитие информатизации                                                                                                            5,0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2EFBA4D2-8E2B-427A-95A7-42F565A01F3C}">
      <dgm:prSet custT="1"/>
      <dgm:spPr/>
      <dgm:t>
        <a:bodyPr/>
        <a:lstStyle/>
        <a:p>
          <a:pPr algn="ctr"/>
          <a:r>
            <a:rPr lang="ru-RU" sz="1800" dirty="0"/>
            <a:t>    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937,5 тыс.рублей     </a:t>
          </a:r>
        </a:p>
      </dgm:t>
    </dgm:pt>
    <dgm:pt modelId="{A21A98D7-8C5A-487D-A7B2-248A45A47D1E}" type="parTrans" cxnId="{4C48912D-A443-48A2-9F34-59EFA4AE7499}">
      <dgm:prSet/>
      <dgm:spPr/>
      <dgm:t>
        <a:bodyPr/>
        <a:lstStyle/>
        <a:p>
          <a:endParaRPr lang="ru-RU"/>
        </a:p>
      </dgm:t>
    </dgm:pt>
    <dgm:pt modelId="{73DA6D83-0627-482F-A06D-9D2CB130A0D7}" type="sibTrans" cxnId="{4C48912D-A443-48A2-9F34-59EFA4AE7499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4" custScaleX="191437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97B288AF-A879-4104-9EE5-CC247FC42B16}" type="pres">
      <dgm:prSet presAssocID="{7F78A63F-6394-4D83-8839-A49D1CC86F3E}" presName="linNode" presStyleCnt="0"/>
      <dgm:spPr/>
    </dgm:pt>
    <dgm:pt modelId="{5C74C587-FBE8-4F56-9217-0440222C4100}" type="pres">
      <dgm:prSet presAssocID="{7F78A63F-6394-4D83-8839-A49D1CC86F3E}" presName="parentText" presStyleLbl="node1" presStyleIdx="1" presStyleCnt="4" custScaleX="191882" custScaleY="101164" custLinFactNeighborX="12879" custLinFactNeighborY="1591">
        <dgm:presLayoutVars>
          <dgm:chMax val="1"/>
          <dgm:bulletEnabled val="1"/>
        </dgm:presLayoutVars>
      </dgm:prSet>
      <dgm:spPr/>
    </dgm:pt>
    <dgm:pt modelId="{78D9B3D7-B4D9-4759-A698-CF1945369CB3}" type="pres">
      <dgm:prSet presAssocID="{AC84D8C0-9876-4662-915C-6821A9D843D2}" presName="sp" presStyleCnt="0"/>
      <dgm:spPr/>
    </dgm:pt>
    <dgm:pt modelId="{F35AC6BA-1712-4F03-B857-5FABF2E79819}" type="pres">
      <dgm:prSet presAssocID="{2EFBA4D2-8E2B-427A-95A7-42F565A01F3C}" presName="linNode" presStyleCnt="0"/>
      <dgm:spPr/>
    </dgm:pt>
    <dgm:pt modelId="{C8950925-9705-4A64-A91B-0DC8CA61AD14}" type="pres">
      <dgm:prSet presAssocID="{2EFBA4D2-8E2B-427A-95A7-42F565A01F3C}" presName="parentText" presStyleLbl="node1" presStyleIdx="2" presStyleCnt="4" custScaleX="192304" custLinFactNeighborX="12354" custLinFactNeighborY="700">
        <dgm:presLayoutVars>
          <dgm:chMax val="1"/>
          <dgm:bulletEnabled val="1"/>
        </dgm:presLayoutVars>
      </dgm:prSet>
      <dgm:spPr/>
    </dgm:pt>
    <dgm:pt modelId="{178565A3-9121-4D1D-944E-B2BA5BA91D38}" type="pres">
      <dgm:prSet presAssocID="{73DA6D83-0627-482F-A06D-9D2CB130A0D7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3" presStyleCnt="4" custScaleX="192304" custLinFactNeighborX="12866" custLinFactNeighborY="552">
        <dgm:presLayoutVars>
          <dgm:chMax val="1"/>
          <dgm:bulletEnabled val="1"/>
        </dgm:presLayoutVars>
      </dgm:prSet>
      <dgm:spPr/>
    </dgm:pt>
  </dgm:ptLst>
  <dgm:cxnLst>
    <dgm:cxn modelId="{9CACAA03-4CC8-417E-87BE-E20763B6E227}" type="presOf" srcId="{7F78A63F-6394-4D83-8839-A49D1CC86F3E}" destId="{5C74C587-FBE8-4F56-9217-0440222C4100}" srcOrd="0" destOrd="0" presId="urn:microsoft.com/office/officeart/2005/8/layout/vList5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4C48912D-A443-48A2-9F34-59EFA4AE7499}" srcId="{DAAB2235-9DC5-4F0E-A154-FC5AA28ECFC2}" destId="{2EFBA4D2-8E2B-427A-95A7-42F565A01F3C}" srcOrd="2" destOrd="0" parTransId="{A21A98D7-8C5A-487D-A7B2-248A45A47D1E}" sibTransId="{73DA6D83-0627-482F-A06D-9D2CB130A0D7}"/>
    <dgm:cxn modelId="{F8B50F33-BEC9-4CF8-AD27-811D8E97129B}" type="presOf" srcId="{2EFBA4D2-8E2B-427A-95A7-42F565A01F3C}" destId="{C8950925-9705-4A64-A91B-0DC8CA61AD14}" srcOrd="0" destOrd="0" presId="urn:microsoft.com/office/officeart/2005/8/layout/vList5"/>
    <dgm:cxn modelId="{F44F7A93-7C56-4FAC-A3F3-60C733E604C0}" type="presOf" srcId="{A6420DEC-1452-4741-BAC3-84DDC4752391}" destId="{0BE48573-F0B6-42F9-B87B-43A2CE6883CC}" srcOrd="0" destOrd="0" presId="urn:microsoft.com/office/officeart/2005/8/layout/vList5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0F1E1FBD-1A4E-497C-A865-8CAB5B7B2450}" type="presOf" srcId="{92A4AA89-42AD-42C5-B8E1-C23F4B796456}" destId="{CEC11AFB-19F6-41EF-9712-9C304855F528}" srcOrd="0" destOrd="0" presId="urn:microsoft.com/office/officeart/2005/8/layout/vList5"/>
    <dgm:cxn modelId="{76D80EBF-9479-42EA-9527-68CE5CB92A93}" type="presOf" srcId="{DAAB2235-9DC5-4F0E-A154-FC5AA28ECFC2}" destId="{B9DBF82B-DA90-43CF-8F2F-B726959DFEC9}" srcOrd="0" destOrd="0" presId="urn:microsoft.com/office/officeart/2005/8/layout/vList5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B40512B7-5F97-4090-A373-4D229C3E06D0}" type="presParOf" srcId="{B9DBF82B-DA90-43CF-8F2F-B726959DFEC9}" destId="{2D5C11C6-588F-40BB-B4A8-0C323B4E6193}" srcOrd="0" destOrd="0" presId="urn:microsoft.com/office/officeart/2005/8/layout/vList5"/>
    <dgm:cxn modelId="{C15F5685-8A55-4335-9379-7F4201CEABA7}" type="presParOf" srcId="{2D5C11C6-588F-40BB-B4A8-0C323B4E6193}" destId="{0BE48573-F0B6-42F9-B87B-43A2CE6883CC}" srcOrd="0" destOrd="0" presId="urn:microsoft.com/office/officeart/2005/8/layout/vList5"/>
    <dgm:cxn modelId="{D1ED9335-35C8-4233-A40F-FF708ACAB999}" type="presParOf" srcId="{B9DBF82B-DA90-43CF-8F2F-B726959DFEC9}" destId="{21B92CA5-D76E-4FAE-B399-63CD3DA0A449}" srcOrd="1" destOrd="0" presId="urn:microsoft.com/office/officeart/2005/8/layout/vList5"/>
    <dgm:cxn modelId="{45F89528-A87F-4B4B-9536-FD41ACB14515}" type="presParOf" srcId="{B9DBF82B-DA90-43CF-8F2F-B726959DFEC9}" destId="{97B288AF-A879-4104-9EE5-CC247FC42B16}" srcOrd="2" destOrd="0" presId="urn:microsoft.com/office/officeart/2005/8/layout/vList5"/>
    <dgm:cxn modelId="{4C52BAAF-E779-484F-B95E-2FD34D44DDE6}" type="presParOf" srcId="{97B288AF-A879-4104-9EE5-CC247FC42B16}" destId="{5C74C587-FBE8-4F56-9217-0440222C4100}" srcOrd="0" destOrd="0" presId="urn:microsoft.com/office/officeart/2005/8/layout/vList5"/>
    <dgm:cxn modelId="{F781F9FE-6595-479E-BDDF-2835DCF569D1}" type="presParOf" srcId="{B9DBF82B-DA90-43CF-8F2F-B726959DFEC9}" destId="{78D9B3D7-B4D9-4759-A698-CF1945369CB3}" srcOrd="3" destOrd="0" presId="urn:microsoft.com/office/officeart/2005/8/layout/vList5"/>
    <dgm:cxn modelId="{F4514151-AFF7-456C-8D04-B5D59EED1C1B}" type="presParOf" srcId="{B9DBF82B-DA90-43CF-8F2F-B726959DFEC9}" destId="{F35AC6BA-1712-4F03-B857-5FABF2E79819}" srcOrd="4" destOrd="0" presId="urn:microsoft.com/office/officeart/2005/8/layout/vList5"/>
    <dgm:cxn modelId="{FB0B35E4-4C7A-4E83-82CC-8C669566086F}" type="presParOf" srcId="{F35AC6BA-1712-4F03-B857-5FABF2E79819}" destId="{C8950925-9705-4A64-A91B-0DC8CA61AD14}" srcOrd="0" destOrd="0" presId="urn:microsoft.com/office/officeart/2005/8/layout/vList5"/>
    <dgm:cxn modelId="{43C3AAAD-8F67-4383-AA58-8BB28E268FB9}" type="presParOf" srcId="{B9DBF82B-DA90-43CF-8F2F-B726959DFEC9}" destId="{178565A3-9121-4D1D-944E-B2BA5BA91D38}" srcOrd="5" destOrd="0" presId="urn:microsoft.com/office/officeart/2005/8/layout/vList5"/>
    <dgm:cxn modelId="{BE4A7B8B-6428-4413-BACB-07A69E856101}" type="presParOf" srcId="{B9DBF82B-DA90-43CF-8F2F-B726959DFEC9}" destId="{D8EE6640-A5C7-45F6-B2E4-A73460F7A19D}" srcOrd="6" destOrd="0" presId="urn:microsoft.com/office/officeart/2005/8/layout/vList5"/>
    <dgm:cxn modelId="{BC64FF1C-F283-44AD-BE9B-2677D78E4BBB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4 070,1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1AEE24-F2EC-48BE-A5CB-91D083C6956B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06A8D0F3-5CE2-417F-8E27-A60FCC741893}" type="presOf" srcId="{92A4AA89-42AD-42C5-B8E1-C23F4B796456}" destId="{CEC11AFB-19F6-41EF-9712-9C304855F528}" srcOrd="0" destOrd="0" presId="urn:microsoft.com/office/officeart/2005/8/layout/vList5"/>
    <dgm:cxn modelId="{AE64E0FA-F735-4204-9CDF-5482962F44D2}" type="presOf" srcId="{A6420DEC-1452-4741-BAC3-84DDC4752391}" destId="{0BE48573-F0B6-42F9-B87B-43A2CE6883CC}" srcOrd="0" destOrd="0" presId="urn:microsoft.com/office/officeart/2005/8/layout/vList5"/>
    <dgm:cxn modelId="{21FCE408-BBB5-4388-9727-42CD072BD688}" type="presParOf" srcId="{B9DBF82B-DA90-43CF-8F2F-B726959DFEC9}" destId="{2D5C11C6-588F-40BB-B4A8-0C323B4E6193}" srcOrd="0" destOrd="0" presId="urn:microsoft.com/office/officeart/2005/8/layout/vList5"/>
    <dgm:cxn modelId="{B2B3030D-27C2-4553-8F67-B9B4FC94F387}" type="presParOf" srcId="{2D5C11C6-588F-40BB-B4A8-0C323B4E6193}" destId="{0BE48573-F0B6-42F9-B87B-43A2CE6883CC}" srcOrd="0" destOrd="0" presId="urn:microsoft.com/office/officeart/2005/8/layout/vList5"/>
    <dgm:cxn modelId="{8639CFAD-310C-4DDF-AB81-8C2DB93E0143}" type="presParOf" srcId="{B9DBF82B-DA90-43CF-8F2F-B726959DFEC9}" destId="{21B92CA5-D76E-4FAE-B399-63CD3DA0A449}" srcOrd="1" destOrd="0" presId="urn:microsoft.com/office/officeart/2005/8/layout/vList5"/>
    <dgm:cxn modelId="{AA68FC25-5025-41A5-BD8D-2BE46E5146B0}" type="presParOf" srcId="{B9DBF82B-DA90-43CF-8F2F-B726959DFEC9}" destId="{D8EE6640-A5C7-45F6-B2E4-A73460F7A19D}" srcOrd="2" destOrd="0" presId="urn:microsoft.com/office/officeart/2005/8/layout/vList5"/>
    <dgm:cxn modelId="{84371408-9717-4CF8-A470-8A28A74C8ECE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Формирование современной городской среды                                            1 569,0 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1" custScaleX="277778" custLinFactNeighborX="15025" custLinFactNeighborY="-9348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C009205C-E7A3-439E-A25B-43ECB19B9C9E}" type="presOf" srcId="{A6420DEC-1452-4741-BAC3-84DDC4752391}" destId="{0BE48573-F0B6-42F9-B87B-43A2CE6883CC}" srcOrd="0" destOrd="0" presId="urn:microsoft.com/office/officeart/2005/8/layout/vList5"/>
    <dgm:cxn modelId="{15EF27AB-7941-47FE-AC16-038AF228178C}" type="presOf" srcId="{DAAB2235-9DC5-4F0E-A154-FC5AA28ECFC2}" destId="{B9DBF82B-DA90-43CF-8F2F-B726959DFEC9}" srcOrd="0" destOrd="0" presId="urn:microsoft.com/office/officeart/2005/8/layout/vList5"/>
    <dgm:cxn modelId="{B556E764-970C-428C-8F30-6609C2AE6E3F}" type="presParOf" srcId="{B9DBF82B-DA90-43CF-8F2F-B726959DFEC9}" destId="{2D5C11C6-588F-40BB-B4A8-0C323B4E6193}" srcOrd="0" destOrd="0" presId="urn:microsoft.com/office/officeart/2005/8/layout/vList5"/>
    <dgm:cxn modelId="{82C9E0D3-EF9F-4AF5-8656-AADB560D1255}" type="presParOf" srcId="{2D5C11C6-588F-40BB-B4A8-0C323B4E6193}" destId="{0BE48573-F0B6-42F9-B87B-43A2CE6883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Субвенции 49%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30%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Субсидии 11% 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Иные межбюджетные трансферты 10%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4" custLinFactNeighborX="-72" custLinFactNeighborY="-29461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/>
            <a:t>Организация досуга, предоставление услуг организаций культуры и  доступа к музейным фондам  </a:t>
          </a:r>
        </a:p>
        <a:p>
          <a:pPr algn="ctr" rtl="0"/>
          <a:r>
            <a:rPr lang="ru-RU" sz="1200" b="1" dirty="0"/>
            <a:t>27 115,4 </a:t>
          </a:r>
        </a:p>
        <a:p>
          <a:pPr algn="ctr" rtl="0"/>
          <a:r>
            <a:rPr lang="ru-RU" sz="1200" b="1" dirty="0"/>
            <a:t>тыс. рублей</a:t>
          </a:r>
          <a:r>
            <a:rPr lang="ru-RU" sz="2000" dirty="0"/>
            <a:t>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/>
            <a:t>Организация библиотечного </a:t>
          </a:r>
        </a:p>
        <a:p>
          <a:pPr rtl="0"/>
          <a:r>
            <a:rPr lang="ru-RU" sz="1200" b="1" dirty="0"/>
            <a:t>обслуживания       </a:t>
          </a:r>
        </a:p>
        <a:p>
          <a:pPr rtl="0"/>
          <a:r>
            <a:rPr lang="ru-RU" sz="1200" b="1" dirty="0"/>
            <a:t> 7 246,7</a:t>
          </a:r>
        </a:p>
        <a:p>
          <a:pPr rtl="0"/>
          <a:r>
            <a:rPr lang="ru-RU" sz="1200" b="1" dirty="0"/>
            <a:t> тыс. рублей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/>
            <a:t>Создание условий для   </a:t>
          </a:r>
        </a:p>
        <a:p>
          <a:pPr rtl="0"/>
          <a:r>
            <a:rPr lang="ru-RU" sz="1200" b="1" dirty="0"/>
            <a:t>реализации муниципальной</a:t>
          </a:r>
        </a:p>
        <a:p>
          <a:pPr rtl="0"/>
          <a:r>
            <a:rPr lang="ru-RU" sz="1200" b="1" dirty="0"/>
            <a:t> программы </a:t>
          </a:r>
        </a:p>
        <a:p>
          <a:pPr rtl="0"/>
          <a:r>
            <a:rPr lang="ru-RU" sz="1200" b="1" dirty="0"/>
            <a:t>3 579,7 </a:t>
          </a:r>
        </a:p>
        <a:p>
          <a:pPr rtl="0"/>
          <a:r>
            <a:rPr lang="ru-RU" sz="1200" b="1" dirty="0"/>
            <a:t>тыс. рублей</a:t>
          </a:r>
          <a:endParaRPr lang="ru-RU" sz="600" b="1" dirty="0"/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A8C03C2-D492-4BD6-91A9-13ED7514A343}">
      <dgm:prSet phldrT="[Текст]" custT="1"/>
      <dgm:spPr/>
      <dgm:t>
        <a:bodyPr/>
        <a:lstStyle/>
        <a:p>
          <a:pPr rtl="0"/>
          <a:r>
            <a:rPr lang="ru-RU" sz="1200" b="1" dirty="0">
              <a:latin typeface="+mn-lt"/>
            </a:rPr>
            <a:t>Развитие туризма       </a:t>
          </a:r>
        </a:p>
        <a:p>
          <a:pPr rtl="0"/>
          <a:r>
            <a:rPr lang="ru-RU" sz="1200" b="1" dirty="0">
              <a:latin typeface="+mn-lt"/>
            </a:rPr>
            <a:t>0,0</a:t>
          </a:r>
        </a:p>
        <a:p>
          <a:pPr rtl="0"/>
          <a:r>
            <a:rPr lang="ru-RU" sz="1200" b="1" dirty="0">
              <a:latin typeface="+mn-lt"/>
            </a:rPr>
            <a:t> тыс. рублей </a:t>
          </a:r>
        </a:p>
      </dgm:t>
    </dgm:pt>
    <dgm:pt modelId="{D0057ECD-2A32-41EE-8C62-9DD2F4174AF1}" type="parTrans" cxnId="{C901489A-B89B-4A46-8904-C0724CC9D7C2}">
      <dgm:prSet/>
      <dgm:spPr/>
      <dgm:t>
        <a:bodyPr/>
        <a:lstStyle/>
        <a:p>
          <a:endParaRPr lang="ru-RU"/>
        </a:p>
      </dgm:t>
    </dgm:pt>
    <dgm:pt modelId="{CD755493-CA7D-4538-AD65-1DC366513A93}" type="sibTrans" cxnId="{C901489A-B89B-4A46-8904-C0724CC9D7C2}">
      <dgm:prSet/>
      <dgm:spPr/>
      <dgm:t>
        <a:bodyPr/>
        <a:lstStyle/>
        <a:p>
          <a:endParaRPr lang="ru-RU"/>
        </a:p>
      </dgm:t>
    </dgm:pt>
    <dgm:pt modelId="{ABE7AA5A-3D71-4F9F-95EE-DDD94120EACD}">
      <dgm:prSet custT="1"/>
      <dgm:spPr/>
      <dgm:t>
        <a:bodyPr/>
        <a:lstStyle/>
        <a:p>
          <a:r>
            <a:rPr lang="ru-RU" sz="1200" b="1" dirty="0"/>
            <a:t>Развитие местного народного творчества    </a:t>
          </a:r>
        </a:p>
        <a:p>
          <a:r>
            <a:rPr lang="ru-RU" sz="1200" b="1" dirty="0"/>
            <a:t>0,0 тыс. рублей</a:t>
          </a:r>
        </a:p>
      </dgm:t>
    </dgm:pt>
    <dgm:pt modelId="{6C1EF1A4-3400-4182-9778-3E17C80089EC}" type="parTrans" cxnId="{335E9576-34CD-4E57-AE1B-B27995D9AF7B}">
      <dgm:prSet/>
      <dgm:spPr/>
      <dgm:t>
        <a:bodyPr/>
        <a:lstStyle/>
        <a:p>
          <a:endParaRPr lang="ru-RU"/>
        </a:p>
      </dgm:t>
    </dgm:pt>
    <dgm:pt modelId="{EB8CFEDE-53CB-4CFC-BFD2-3E760BA8750F}" type="sibTrans" cxnId="{335E9576-34CD-4E57-AE1B-B27995D9AF7B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5" custScaleX="114762" custScaleY="78382" custLinFactNeighborX="-7311" custLinFactNeighborY="-12550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5"/>
      <dgm:spPr/>
    </dgm:pt>
    <dgm:pt modelId="{BFE3F803-7537-4EE3-AA8B-2ECFAF62D4E1}" type="pres">
      <dgm:prSet presAssocID="{F08DA47C-E2E6-4D5D-A0F0-9D52823538D9}" presName="imagNode" presStyleLbl="fgImgPlace1" presStyleIdx="0" presStyleCnt="5" custScaleX="91317" custScaleY="84407" custLinFactNeighborX="-8945" custLinFactNeighborY="-397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5" custScaleX="91926" custScaleY="76393" custLinFactNeighborX="-1479" custLinFactNeighborY="-1253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5"/>
      <dgm:spPr/>
    </dgm:pt>
    <dgm:pt modelId="{9CD74EDC-6C6D-4AB5-BFBE-43E626F0B7EC}" type="pres">
      <dgm:prSet presAssocID="{5957C34C-AEC9-4AC4-8606-66A378B1C411}" presName="imagNode" presStyleLbl="fgImgPlace1" presStyleIdx="1" presStyleCnt="5" custScaleX="97060" custScaleY="83962" custLinFactNeighborX="-3292" custLinFactNeighborY="-502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5" custScaleX="95948" custScaleY="73739" custLinFactNeighborX="7024" custLinFactNeighborY="-14350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5"/>
      <dgm:spPr/>
    </dgm:pt>
    <dgm:pt modelId="{D21D7E4F-726E-4263-BA14-CED1A01BC02A}" type="pres">
      <dgm:prSet presAssocID="{02A112F2-BEC6-447E-A8A3-3D8F2B5D9E4D}" presName="imagNode" presStyleLbl="fgImgPlace1" presStyleIdx="2" presStyleCnt="5" custScaleX="87395" custScaleY="81552" custLinFactNeighborX="6204" custLinFactNeighborY="-26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ED95231-91CB-48B8-A962-A614C3765B3B}" type="pres">
      <dgm:prSet presAssocID="{79CE9199-D350-49A3-899B-E718DF21FD22}" presName="sibTrans" presStyleLbl="sibTrans2D1" presStyleIdx="0" presStyleCnt="0"/>
      <dgm:spPr/>
    </dgm:pt>
    <dgm:pt modelId="{7DAC5582-6270-4826-9042-E4A7839970D1}" type="pres">
      <dgm:prSet presAssocID="{FA8C03C2-D492-4BD6-91A9-13ED7514A343}" presName="compNode" presStyleCnt="0"/>
      <dgm:spPr/>
    </dgm:pt>
    <dgm:pt modelId="{6B53602E-BC95-40C6-8275-695AC4D5E876}" type="pres">
      <dgm:prSet presAssocID="{FA8C03C2-D492-4BD6-91A9-13ED7514A343}" presName="node" presStyleLbl="node1" presStyleIdx="3" presStyleCnt="5" custScaleX="87330" custScaleY="76107" custLinFactNeighborX="16425" custLinFactNeighborY="-12748">
        <dgm:presLayoutVars>
          <dgm:bulletEnabled val="1"/>
        </dgm:presLayoutVars>
      </dgm:prSet>
      <dgm:spPr/>
    </dgm:pt>
    <dgm:pt modelId="{F6F91AA9-8342-40D6-9CE6-8E97D0CE0D23}" type="pres">
      <dgm:prSet presAssocID="{FA8C03C2-D492-4BD6-91A9-13ED7514A343}" presName="invisiNode" presStyleLbl="node1" presStyleIdx="3" presStyleCnt="5"/>
      <dgm:spPr/>
    </dgm:pt>
    <dgm:pt modelId="{32CB3D99-D6A4-4C8E-B0FF-41218014FB5E}" type="pres">
      <dgm:prSet presAssocID="{FA8C03C2-D492-4BD6-91A9-13ED7514A343}" presName="imagNode" presStyleLbl="fgImgPlace1" presStyleIdx="3" presStyleCnt="5" custScaleX="88799" custScaleY="79150" custLinFactNeighborX="11961" custLinFactNeighborY="-2993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CD3F4E3-F481-469E-BCF4-36A546E44F4D}" type="pres">
      <dgm:prSet presAssocID="{CD755493-CA7D-4538-AD65-1DC366513A93}" presName="sibTrans" presStyleLbl="sibTrans2D1" presStyleIdx="0" presStyleCnt="0"/>
      <dgm:spPr/>
    </dgm:pt>
    <dgm:pt modelId="{EC7590A9-4375-450C-B0B7-CD5B2E097E4A}" type="pres">
      <dgm:prSet presAssocID="{ABE7AA5A-3D71-4F9F-95EE-DDD94120EACD}" presName="compNode" presStyleCnt="0"/>
      <dgm:spPr/>
    </dgm:pt>
    <dgm:pt modelId="{8761E5A3-8797-46B6-B56A-8C48FD3C938F}" type="pres">
      <dgm:prSet presAssocID="{ABE7AA5A-3D71-4F9F-95EE-DDD94120EACD}" presName="node" presStyleLbl="node1" presStyleIdx="4" presStyleCnt="5" custScaleX="78159" custScaleY="73244" custLinFactNeighborX="10667" custLinFactNeighborY="-14895">
        <dgm:presLayoutVars>
          <dgm:bulletEnabled val="1"/>
        </dgm:presLayoutVars>
      </dgm:prSet>
      <dgm:spPr/>
    </dgm:pt>
    <dgm:pt modelId="{18A30403-9B42-49FF-A4F2-E43AFBE432D0}" type="pres">
      <dgm:prSet presAssocID="{ABE7AA5A-3D71-4F9F-95EE-DDD94120EACD}" presName="invisiNode" presStyleLbl="node1" presStyleIdx="4" presStyleCnt="5"/>
      <dgm:spPr/>
    </dgm:pt>
    <dgm:pt modelId="{74176F46-EA9F-4C76-8995-F8FD18524DD1}" type="pres">
      <dgm:prSet presAssocID="{ABE7AA5A-3D71-4F9F-95EE-DDD94120EACD}" presName="imagNode" presStyleLbl="fgImgPlace1" presStyleIdx="4" presStyleCnt="5" custScaleX="81326" custScaleY="82357" custLinFactNeighborX="7361" custLinFactNeighborY="-258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506EC417-8EE2-4647-8F75-A75E19422AEB}" type="presOf" srcId="{CD755493-CA7D-4538-AD65-1DC366513A93}" destId="{BCD3F4E3-F481-469E-BCF4-36A546E44F4D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2FBE0620-E8C8-4F4D-B766-11733B00DE29}" type="presOf" srcId="{FA8C03C2-D492-4BD6-91A9-13ED7514A343}" destId="{6B53602E-BC95-40C6-8275-695AC4D5E876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335E9576-34CD-4E57-AE1B-B27995D9AF7B}" srcId="{1B19157D-A7DD-4C0F-A7ED-5D5755FC34D5}" destId="{ABE7AA5A-3D71-4F9F-95EE-DDD94120EACD}" srcOrd="4" destOrd="0" parTransId="{6C1EF1A4-3400-4182-9778-3E17C80089EC}" sibTransId="{EB8CFEDE-53CB-4CFC-BFD2-3E760BA8750F}"/>
    <dgm:cxn modelId="{82651157-7679-443E-A376-A2557C73E58A}" type="presOf" srcId="{ABE7AA5A-3D71-4F9F-95EE-DDD94120EACD}" destId="{8761E5A3-8797-46B6-B56A-8C48FD3C938F}" srcOrd="0" destOrd="0" presId="urn:microsoft.com/office/officeart/2005/8/layout/pList2#1"/>
    <dgm:cxn modelId="{C901489A-B89B-4A46-8904-C0724CC9D7C2}" srcId="{1B19157D-A7DD-4C0F-A7ED-5D5755FC34D5}" destId="{FA8C03C2-D492-4BD6-91A9-13ED7514A343}" srcOrd="3" destOrd="0" parTransId="{D0057ECD-2A32-41EE-8C62-9DD2F4174AF1}" sibTransId="{CD755493-CA7D-4538-AD65-1DC366513A93}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0EE03BCD-4EB5-4F99-965C-CFB0BB1BF13F}" type="presOf" srcId="{79CE9199-D350-49A3-899B-E718DF21FD22}" destId="{2ED95231-91CB-48B8-A962-A614C3765B3B}" srcOrd="0" destOrd="0" presId="urn:microsoft.com/office/officeart/2005/8/layout/pList2#1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  <dgm:cxn modelId="{1BC2FA21-7149-4FC9-8A92-DD98AAEF9BBC}" type="presParOf" srcId="{43F04E03-C2E8-4838-BE22-83F99D80EA7F}" destId="{2ED95231-91CB-48B8-A962-A614C3765B3B}" srcOrd="5" destOrd="0" presId="urn:microsoft.com/office/officeart/2005/8/layout/pList2#1"/>
    <dgm:cxn modelId="{B6ADA250-A698-4BF8-990F-21339478DDB5}" type="presParOf" srcId="{43F04E03-C2E8-4838-BE22-83F99D80EA7F}" destId="{7DAC5582-6270-4826-9042-E4A7839970D1}" srcOrd="6" destOrd="0" presId="urn:microsoft.com/office/officeart/2005/8/layout/pList2#1"/>
    <dgm:cxn modelId="{CFDA2CD4-0D70-45EB-B5BB-4C1D24FD2269}" type="presParOf" srcId="{7DAC5582-6270-4826-9042-E4A7839970D1}" destId="{6B53602E-BC95-40C6-8275-695AC4D5E876}" srcOrd="0" destOrd="0" presId="urn:microsoft.com/office/officeart/2005/8/layout/pList2#1"/>
    <dgm:cxn modelId="{11285EF7-5542-4109-A8DC-834EFCAB65A9}" type="presParOf" srcId="{7DAC5582-6270-4826-9042-E4A7839970D1}" destId="{F6F91AA9-8342-40D6-9CE6-8E97D0CE0D23}" srcOrd="1" destOrd="0" presId="urn:microsoft.com/office/officeart/2005/8/layout/pList2#1"/>
    <dgm:cxn modelId="{B7826872-83A9-4C87-BF0B-E2FFA9D3A73B}" type="presParOf" srcId="{7DAC5582-6270-4826-9042-E4A7839970D1}" destId="{32CB3D99-D6A4-4C8E-B0FF-41218014FB5E}" srcOrd="2" destOrd="0" presId="urn:microsoft.com/office/officeart/2005/8/layout/pList2#1"/>
    <dgm:cxn modelId="{97DC5E5F-515D-4A6C-A0BE-4263295BC082}" type="presParOf" srcId="{43F04E03-C2E8-4838-BE22-83F99D80EA7F}" destId="{BCD3F4E3-F481-469E-BCF4-36A546E44F4D}" srcOrd="7" destOrd="0" presId="urn:microsoft.com/office/officeart/2005/8/layout/pList2#1"/>
    <dgm:cxn modelId="{F0C133A5-D380-45A8-BEF5-DA2CA75FF5EC}" type="presParOf" srcId="{43F04E03-C2E8-4838-BE22-83F99D80EA7F}" destId="{EC7590A9-4375-450C-B0B7-CD5B2E097E4A}" srcOrd="8" destOrd="0" presId="urn:microsoft.com/office/officeart/2005/8/layout/pList2#1"/>
    <dgm:cxn modelId="{5E1E5BCD-B8E7-4B08-88EB-43682F9C1A16}" type="presParOf" srcId="{EC7590A9-4375-450C-B0B7-CD5B2E097E4A}" destId="{8761E5A3-8797-46B6-B56A-8C48FD3C938F}" srcOrd="0" destOrd="0" presId="urn:microsoft.com/office/officeart/2005/8/layout/pList2#1"/>
    <dgm:cxn modelId="{2BDE36B5-E1CD-43CE-B99F-9CA34C59E86A}" type="presParOf" srcId="{EC7590A9-4375-450C-B0B7-CD5B2E097E4A}" destId="{18A30403-9B42-49FF-A4F2-E43AFBE432D0}" srcOrd="1" destOrd="0" presId="urn:microsoft.com/office/officeart/2005/8/layout/pList2#1"/>
    <dgm:cxn modelId="{5847F735-A2C8-4A9C-B82A-A5EF5D0D530C}" type="presParOf" srcId="{EC7590A9-4375-450C-B0B7-CD5B2E097E4A}" destId="{74176F46-EA9F-4C76-8995-F8FD18524DD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–1031,8 тыс.рублей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1 591,6 тыс.рублей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aseline="0" dirty="0"/>
            <a:t> </a:t>
          </a:r>
          <a:r>
            <a:rPr lang="ru-RU" sz="1200" b="1" baseline="0" dirty="0"/>
            <a:t>15,0 тыс.рублей</a:t>
          </a:r>
          <a:endParaRPr lang="ru-RU" sz="800" b="1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</a:t>
          </a:r>
          <a:r>
            <a:rPr lang="ru-RU" sz="1200" baseline="0" dirty="0"/>
            <a:t> 3,0</a:t>
          </a:r>
          <a:r>
            <a:rPr lang="ru-RU" sz="1200" b="1" baseline="0" dirty="0"/>
            <a:t> тыс.рублей </a:t>
          </a:r>
          <a:endParaRPr lang="ru-RU" sz="1200" b="1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</a:t>
          </a:r>
          <a:r>
            <a:rPr lang="ru-RU" sz="1200" b="1" baseline="0" dirty="0"/>
            <a:t> 1499,4 тыс.рублей</a:t>
          </a:r>
          <a:endParaRPr lang="ru-RU" sz="1200" b="1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</a:t>
          </a:r>
          <a:r>
            <a:rPr lang="ru-RU" sz="1200" b="1" baseline="0" dirty="0"/>
            <a:t> 0,0 тыс.рублей</a:t>
          </a:r>
          <a:r>
            <a:rPr lang="ru-RU" sz="1900" b="1" baseline="0" dirty="0"/>
            <a:t>     </a:t>
          </a:r>
          <a:endParaRPr lang="ru-RU" sz="1900" b="1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4D875D46-15F9-4108-9CDE-08417D714BF7}" type="presOf" srcId="{56088713-45EC-4057-BEEA-59EBEBA0E8D1}" destId="{0CAFA209-1501-4F4B-98CA-AB44F1E60675}" srcOrd="0" destOrd="0" presId="urn:microsoft.com/office/officeart/2005/8/layout/pList2#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AAA215F4-5EBC-4C1B-88EF-6E300BCF9C1B}" type="presOf" srcId="{6F740A4B-4E40-4BAF-827B-EB609B5407CE}" destId="{6A25DCBA-23C8-4721-A0F0-6C4F732C9DE9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  <dgm:cxn modelId="{033D5087-C170-4A44-8DC0-8E51C6A34866}" type="presParOf" srcId="{DDB5D0E9-229A-4744-9416-4C2BEC5DFFB1}" destId="{0CAFA209-1501-4F4B-98CA-AB44F1E60675}" srcOrd="5" destOrd="0" presId="urn:microsoft.com/office/officeart/2005/8/layout/pList2#2"/>
    <dgm:cxn modelId="{0781868A-94AF-44FE-AED9-AF14BF31B4C6}" type="presParOf" srcId="{DDB5D0E9-229A-4744-9416-4C2BEC5DFFB1}" destId="{14748548-ACAE-4E4B-91CA-0704C0DEAB95}" srcOrd="6" destOrd="0" presId="urn:microsoft.com/office/officeart/2005/8/layout/pList2#2"/>
    <dgm:cxn modelId="{2033F012-9389-4382-B160-14B5C96091DF}" type="presParOf" srcId="{14748548-ACAE-4E4B-91CA-0704C0DEAB95}" destId="{6A25DCBA-23C8-4721-A0F0-6C4F732C9DE9}" srcOrd="0" destOrd="0" presId="urn:microsoft.com/office/officeart/2005/8/layout/pList2#2"/>
    <dgm:cxn modelId="{5FCCBCAB-1D17-4B30-BC6E-2F0675B8FECA}" type="presParOf" srcId="{14748548-ACAE-4E4B-91CA-0704C0DEAB95}" destId="{9168F19F-5BE6-4FB4-8823-EB301050B622}" srcOrd="1" destOrd="0" presId="urn:microsoft.com/office/officeart/2005/8/layout/pList2#2"/>
    <dgm:cxn modelId="{6CD0CB3B-0395-4597-A2F1-75F1417AA3AA}" type="presParOf" srcId="{14748548-ACAE-4E4B-91CA-0704C0DEAB95}" destId="{5912F3ED-E65A-436A-82B5-0677D9010D6F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757914" y="607"/>
          <a:ext cx="6005398" cy="126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муниципального управления                                           36 711,1 тыс.рублей      </a:t>
          </a:r>
        </a:p>
      </dsp:txBody>
      <dsp:txXfrm>
        <a:off x="1819559" y="62252"/>
        <a:ext cx="5882108" cy="1139522"/>
      </dsp:txXfrm>
    </dsp:sp>
    <dsp:sp modelId="{5C74C587-FBE8-4F56-9217-0440222C4100}">
      <dsp:nvSpPr>
        <dsp:cNvPr id="0" name=""/>
        <dsp:cNvSpPr/>
      </dsp:nvSpPr>
      <dsp:spPr>
        <a:xfrm>
          <a:off x="1744281" y="1346651"/>
          <a:ext cx="6013479" cy="1277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Архивное дело                                                                                                                 1 670,8  тыс.рублей      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           </a:t>
          </a:r>
        </a:p>
      </dsp:txBody>
      <dsp:txXfrm>
        <a:off x="1806644" y="1409014"/>
        <a:ext cx="5888753" cy="1152785"/>
      </dsp:txXfrm>
    </dsp:sp>
    <dsp:sp modelId="{C8950925-9705-4A64-A91B-0DC8CA61AD14}">
      <dsp:nvSpPr>
        <dsp:cNvPr id="0" name=""/>
        <dsp:cNvSpPr/>
      </dsp:nvSpPr>
      <dsp:spPr>
        <a:xfrm>
          <a:off x="1728206" y="2676051"/>
          <a:ext cx="6032595" cy="126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 Создание условий для государственной                                                                                              регистрации актов гражданского состояния                                                                                 937,5 тыс.рублей     </a:t>
          </a:r>
        </a:p>
      </dsp:txBody>
      <dsp:txXfrm>
        <a:off x="1789851" y="2737696"/>
        <a:ext cx="5909305" cy="1139522"/>
      </dsp:txXfrm>
    </dsp:sp>
    <dsp:sp modelId="{CEC11AFB-19F6-41EF-9712-9C304855F528}">
      <dsp:nvSpPr>
        <dsp:cNvPr id="0" name=""/>
        <dsp:cNvSpPr/>
      </dsp:nvSpPr>
      <dsp:spPr>
        <a:xfrm>
          <a:off x="1744268" y="3993771"/>
          <a:ext cx="6032595" cy="1262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информатизации                                                                                                            5,0 тыс. рублей                                                        </a:t>
          </a:r>
        </a:p>
      </dsp:txBody>
      <dsp:txXfrm>
        <a:off x="1805913" y="4055416"/>
        <a:ext cx="5909305" cy="11395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4 070,1 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3794" y="0"/>
          <a:ext cx="3884637" cy="3636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Формирование современной городской среды                                            1 569,0  тыс.рублей      </a:t>
          </a:r>
        </a:p>
      </dsp:txBody>
      <dsp:txXfrm>
        <a:off x="181326" y="177532"/>
        <a:ext cx="3529573" cy="3281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13845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1088" y="48625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Субвенции 49%</a:t>
          </a:r>
        </a:p>
      </dsp:txBody>
      <dsp:txXfrm>
        <a:off x="4043235" y="528399"/>
        <a:ext cx="3073265" cy="779101"/>
      </dsp:txXfrm>
    </dsp:sp>
    <dsp:sp modelId="{FAC18A7C-A816-4ADF-9C52-9B9270D2EB3F}">
      <dsp:nvSpPr>
        <dsp:cNvPr id="0" name=""/>
        <dsp:cNvSpPr/>
      </dsp:nvSpPr>
      <dsp:spPr>
        <a:xfrm>
          <a:off x="4001088" y="1457572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Дотации 30%</a:t>
          </a:r>
        </a:p>
      </dsp:txBody>
      <dsp:txXfrm>
        <a:off x="4043235" y="1499719"/>
        <a:ext cx="3073265" cy="779101"/>
      </dsp:txXfrm>
    </dsp:sp>
    <dsp:sp modelId="{ABCB9C82-DAAE-49E5-BC74-ED3DFF4B883C}">
      <dsp:nvSpPr>
        <dsp:cNvPr id="0" name=""/>
        <dsp:cNvSpPr/>
      </dsp:nvSpPr>
      <dsp:spPr>
        <a:xfrm>
          <a:off x="4001088" y="2428891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Субсидии 11% </a:t>
          </a:r>
        </a:p>
      </dsp:txBody>
      <dsp:txXfrm>
        <a:off x="4043235" y="2471038"/>
        <a:ext cx="3073265" cy="779101"/>
      </dsp:txXfrm>
    </dsp:sp>
    <dsp:sp modelId="{744B790A-CCE6-4D56-B349-7CBD4BFD4BEB}">
      <dsp:nvSpPr>
        <dsp:cNvPr id="0" name=""/>
        <dsp:cNvSpPr/>
      </dsp:nvSpPr>
      <dsp:spPr>
        <a:xfrm>
          <a:off x="3998815" y="3368415"/>
          <a:ext cx="3157559" cy="863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Иные межбюджетные трансферты 10%</a:t>
          </a:r>
        </a:p>
      </dsp:txBody>
      <dsp:txXfrm>
        <a:off x="4040962" y="3410562"/>
        <a:ext cx="3073265" cy="7791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287489" y="489814"/>
          <a:ext cx="1302201" cy="133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143625" y="2250296"/>
          <a:ext cx="1636532" cy="206339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досуга, предоставление услуг организаций культуры и  доступа к музейным фондам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27 115,4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 рублей</a:t>
          </a:r>
          <a:r>
            <a:rPr lang="ru-RU" sz="2000" kern="1200" dirty="0"/>
            <a:t> </a:t>
          </a:r>
        </a:p>
      </dsp:txBody>
      <dsp:txXfrm rot="10800000">
        <a:off x="193954" y="2250296"/>
        <a:ext cx="1535874" cy="2013069"/>
      </dsp:txXfrm>
    </dsp:sp>
    <dsp:sp modelId="{9CD74EDC-6C6D-4AB5-BFBE-43E626F0B7EC}">
      <dsp:nvSpPr>
        <dsp:cNvPr id="0" name=""/>
        <dsp:cNvSpPr/>
      </dsp:nvSpPr>
      <dsp:spPr>
        <a:xfrm>
          <a:off x="2001034" y="489802"/>
          <a:ext cx="1384098" cy="13261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063494" y="2290014"/>
          <a:ext cx="1310886" cy="2011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обслуживания  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7 246,7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тыс. рублей</a:t>
          </a:r>
        </a:p>
      </dsp:txBody>
      <dsp:txXfrm rot="10800000">
        <a:off x="2103808" y="2290014"/>
        <a:ext cx="1230258" cy="1970724"/>
      </dsp:txXfrm>
    </dsp:sp>
    <dsp:sp modelId="{D21D7E4F-726E-4263-BA14-CED1A01BC02A}">
      <dsp:nvSpPr>
        <dsp:cNvPr id="0" name=""/>
        <dsp:cNvSpPr/>
      </dsp:nvSpPr>
      <dsp:spPr>
        <a:xfrm>
          <a:off x="3753025" y="563340"/>
          <a:ext cx="1246272" cy="1288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3703734" y="2294582"/>
          <a:ext cx="1368240" cy="19411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3 579,7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тыс. рублей</a:t>
          </a:r>
          <a:endParaRPr lang="ru-RU" sz="600" b="1" kern="1200" dirty="0"/>
        </a:p>
      </dsp:txBody>
      <dsp:txXfrm rot="10800000">
        <a:off x="3745812" y="2294582"/>
        <a:ext cx="1284084" cy="1899094"/>
      </dsp:txXfrm>
    </dsp:sp>
    <dsp:sp modelId="{32CB3D99-D6A4-4C8E-B0FF-41218014FB5E}">
      <dsp:nvSpPr>
        <dsp:cNvPr id="0" name=""/>
        <dsp:cNvSpPr/>
      </dsp:nvSpPr>
      <dsp:spPr>
        <a:xfrm>
          <a:off x="5364844" y="561813"/>
          <a:ext cx="1266294" cy="12501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53602E-BC95-40C6-8275-695AC4D5E876}">
      <dsp:nvSpPr>
        <dsp:cNvPr id="0" name=""/>
        <dsp:cNvSpPr/>
      </dsp:nvSpPr>
      <dsp:spPr>
        <a:xfrm rot="10800000">
          <a:off x="5438976" y="2290001"/>
          <a:ext cx="1245346" cy="200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Развитие туризма  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0,0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+mn-lt"/>
            </a:rPr>
            <a:t> тыс. рублей </a:t>
          </a:r>
        </a:p>
      </dsp:txBody>
      <dsp:txXfrm rot="10800000">
        <a:off x="5477275" y="2290001"/>
        <a:ext cx="1168748" cy="1965210"/>
      </dsp:txXfrm>
    </dsp:sp>
    <dsp:sp modelId="{74176F46-EA9F-4C76-8995-F8FD18524DD1}">
      <dsp:nvSpPr>
        <dsp:cNvPr id="0" name=""/>
        <dsp:cNvSpPr/>
      </dsp:nvSpPr>
      <dsp:spPr>
        <a:xfrm>
          <a:off x="6841292" y="561820"/>
          <a:ext cx="1159727" cy="13008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61E5A3-8797-46B6-B56A-8C48FD3C938F}">
      <dsp:nvSpPr>
        <dsp:cNvPr id="0" name=""/>
        <dsp:cNvSpPr/>
      </dsp:nvSpPr>
      <dsp:spPr>
        <a:xfrm rot="10800000">
          <a:off x="6911017" y="2290008"/>
          <a:ext cx="1114565" cy="192814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Развитие местного народного творчества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0,0 тыс. рублей</a:t>
          </a:r>
        </a:p>
      </dsp:txBody>
      <dsp:txXfrm rot="10800000">
        <a:off x="6945294" y="2290008"/>
        <a:ext cx="1046011" cy="1893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078016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–1031,8 тыс.рублей</a:t>
          </a:r>
        </a:p>
      </dsp:txBody>
      <dsp:txXfrm>
        <a:off x="1451118" y="0"/>
        <a:ext cx="4626897" cy="2355151"/>
      </dsp:txXfrm>
    </dsp:sp>
    <dsp:sp modelId="{BE736186-4A9E-4C58-9618-1299EDE779C0}">
      <dsp:nvSpPr>
        <dsp:cNvPr id="0" name=""/>
        <dsp:cNvSpPr/>
      </dsp:nvSpPr>
      <dsp:spPr>
        <a:xfrm>
          <a:off x="225022" y="214318"/>
          <a:ext cx="2252415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998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1 591,6 тыс.рублей</a:t>
          </a:r>
        </a:p>
      </dsp:txBody>
      <dsp:txXfrm>
        <a:off x="1442852" y="0"/>
        <a:ext cx="4772253" cy="1998310"/>
      </dsp:txXfrm>
    </dsp:sp>
    <dsp:sp modelId="{5CE12C04-6CE5-4FDF-97B2-6CB1948C95FF}">
      <dsp:nvSpPr>
        <dsp:cNvPr id="0" name=""/>
        <dsp:cNvSpPr/>
      </dsp:nvSpPr>
      <dsp:spPr>
        <a:xfrm>
          <a:off x="150018" y="230796"/>
          <a:ext cx="2729239" cy="159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kern="1200" baseline="0" dirty="0"/>
            <a:t> </a:t>
          </a:r>
          <a:r>
            <a:rPr lang="ru-RU" sz="1200" b="1" kern="1200" baseline="0" dirty="0"/>
            <a:t>15,0 тыс.рублей</a:t>
          </a:r>
          <a:endParaRPr lang="ru-RU" sz="800" b="1" kern="1200" dirty="0"/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178593"/>
          <a:ext cx="1808039" cy="1866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</a:t>
          </a:r>
          <a:r>
            <a:rPr lang="ru-RU" sz="1200" kern="1200" baseline="0" dirty="0"/>
            <a:t> 3,0</a:t>
          </a:r>
          <a:r>
            <a:rPr lang="ru-RU" sz="1200" b="1" kern="1200" baseline="0" dirty="0"/>
            <a:t> тыс.рублей </a:t>
          </a:r>
          <a:endParaRPr lang="ru-RU" sz="1200" b="1" kern="1200" dirty="0"/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501194" y="151808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</a:t>
          </a:r>
          <a:r>
            <a:rPr lang="ru-RU" sz="1200" b="1" kern="1200" baseline="0" dirty="0"/>
            <a:t> 1499,4 тыс.рублей</a:t>
          </a:r>
          <a:endParaRPr lang="ru-RU" sz="1200" b="1" kern="1200" dirty="0"/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</a:t>
          </a:r>
          <a:r>
            <a:rPr lang="ru-RU" sz="1200" b="1" kern="1200" baseline="0" dirty="0"/>
            <a:t> 0,0 тыс.рублей</a:t>
          </a:r>
          <a:r>
            <a:rPr lang="ru-RU" sz="1900" b="1" kern="1200" baseline="0" dirty="0"/>
            <a:t>     </a:t>
          </a:r>
          <a:endParaRPr lang="ru-RU" sz="1900" b="1" kern="1200" dirty="0"/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0D04-EDBF-4F01-AB7A-A7A004845F87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773-2C9D-4672-9CC8-2F41150CC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9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3773-2C9D-4672-9CC8-2F41150CC9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438408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858180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</a:t>
            </a:r>
            <a:r>
              <a:rPr kumimoji="0" lang="ru-RU" sz="3600" b="1" i="0" u="none" strike="noStrike" kern="1200" cap="none" spc="50" normalizeH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округ 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71942"/>
            <a:ext cx="2428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за 9 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месяцев 2024 года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  <a:p>
            <a:endParaRPr lang="ru-RU" sz="32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88640"/>
            <a:ext cx="8678800" cy="839016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   за  9 месяцев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7158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50" y="235743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21644" cy="838446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от других бюджетов бюджетной системы РФ</a:t>
            </a:r>
            <a:r>
              <a:rPr lang="ru-RU" sz="2400" dirty="0">
                <a:solidFill>
                  <a:srgbClr val="FFFF00"/>
                </a:solidFill>
              </a:rPr>
              <a:t> за 9 месяцев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07921118"/>
              </p:ext>
            </p:extLst>
          </p:nvPr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37876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                                         за 9 месяцев 2024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248165"/>
              </p:ext>
            </p:extLst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358246" cy="812062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9 месяцев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267527"/>
              </p:ext>
            </p:extLst>
          </p:nvPr>
        </p:nvGraphicFramePr>
        <p:xfrm>
          <a:off x="142843" y="1071547"/>
          <a:ext cx="8858314" cy="508447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7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9 месяцев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9 месяцев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9 месяцев 2023г.,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218 684,1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249 572,7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62 031,1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76 868,7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603,9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2 288,1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3 302,9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17 124,6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27 787,7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30 394,9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28 849,1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1 327,7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332 240,5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387 033,7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822539"/>
              </p:ext>
            </p:extLst>
          </p:nvPr>
        </p:nvGraphicFramePr>
        <p:xfrm>
          <a:off x="428596" y="1428736"/>
          <a:ext cx="8229600" cy="50884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месяцев     2023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 месяцев     2024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9 месяцев 2023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183 121,4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207 311,2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31 639,4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38 306,8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2 812,5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2 923,0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1 110,8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1 031,7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218 684,1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249 572,7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275286" y="1247317"/>
            <a:ext cx="1872778" cy="1002956"/>
          </a:xfrm>
          <a:prstGeom prst="wedgeRoundRectCallout">
            <a:avLst>
              <a:gd name="adj1" fmla="val 16004"/>
              <a:gd name="adj2" fmla="val 8879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074430" y="1285860"/>
            <a:ext cx="2643206" cy="1500198"/>
          </a:xfrm>
          <a:prstGeom prst="wedgeRoundRectCallout">
            <a:avLst>
              <a:gd name="adj1" fmla="val -96054"/>
              <a:gd name="adj2" fmla="val 47107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 - 205 087,2 тыс.рублей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723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31012"/>
              <a:gd name="adj2" fmla="val 3927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00454" y="1374239"/>
            <a:ext cx="2484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7 872,5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7337" y="1210186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1 433,0 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360214" cy="3421058"/>
            <a:chOff x="2286016" y="2928958"/>
            <a:chExt cx="6360214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431652" y="5007500"/>
              <a:ext cx="2214578" cy="1214446"/>
            </a:xfrm>
            <a:prstGeom prst="wedgeRoundRectCallout">
              <a:avLst>
                <a:gd name="adj1" fmla="val -44191"/>
                <a:gd name="adj2" fmla="val -107597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574528" y="5057669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        38 287,6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85720" y="1928802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17 459,6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        140 034,5 тыс. руб.</a:t>
            </a:r>
          </a:p>
          <a:p>
            <a:pPr lvl="0"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020272" y="2786058"/>
            <a:ext cx="1909446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166724"/>
            <a:ext cx="1943097" cy="1584131"/>
          </a:xfrm>
          <a:prstGeom prst="ellipse">
            <a:avLst/>
          </a:prstGeom>
          <a:ln w="63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3500438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81892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– 1 031,7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1"/>
            <a:ext cx="7943848" cy="950477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- 37 941,8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716378497"/>
              </p:ext>
            </p:extLst>
          </p:nvPr>
        </p:nvGraphicFramePr>
        <p:xfrm>
          <a:off x="357158" y="1643050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16632"/>
            <a:ext cx="8462744" cy="1008112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2 623,4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7746141"/>
              </p:ext>
            </p:extLst>
          </p:nvPr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93401082"/>
              </p:ext>
            </p:extLst>
          </p:nvPr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62174" cy="1000132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  1517,4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0633006"/>
              </p:ext>
            </p:extLst>
          </p:nvPr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84784"/>
            <a:ext cx="8572560" cy="50160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>
                <a:solidFill>
                  <a:srgbClr val="FFFF00"/>
                </a:solidFill>
              </a:rPr>
              <a:t> 3</a:t>
            </a:r>
            <a:r>
              <a:rPr lang="ru-RU" sz="2400" b="1" dirty="0">
                <a:solidFill>
                  <a:srgbClr val="FFFF00"/>
                </a:solidFill>
              </a:rPr>
              <a:t> 157,9 тыс.рублей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2000240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и ликвидация последствий чрезвычайных ситуаций, реализация мер пожарной безопасности –           </a:t>
            </a:r>
            <a:r>
              <a:rPr lang="ru-RU" sz="2400" b="1" dirty="0">
                <a:solidFill>
                  <a:srgbClr val="FFFF00"/>
                </a:solidFill>
              </a:rPr>
              <a:t>3 127,9 тыс.рублей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471488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Гармонизация межэтнических отношений и участие в профилактике экстремизма –          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5,0  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286124"/>
            <a:ext cx="61436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правонарушений –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25,0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5" cy="1000108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77 168,9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91880" y="1340768"/>
            <a:ext cx="5543560" cy="51845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1880,6</a:t>
            </a:r>
            <a:r>
              <a:rPr lang="ru-RU" sz="1800" b="1" dirty="0">
                <a:solidFill>
                  <a:srgbClr val="002060"/>
                </a:solidFill>
              </a:rPr>
              <a:t> 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1800" b="1" dirty="0">
                <a:solidFill>
                  <a:srgbClr val="002060"/>
                </a:solidFill>
              </a:rPr>
              <a:t>17 813,2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>
                <a:solidFill>
                  <a:srgbClr val="002060"/>
                </a:solidFill>
              </a:rPr>
              <a:t>26 448,7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4 728,4 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(организация транспортного обслуживания населения, развитие дорожного хозяйства) –     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26 119,5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Управление муниципальным имуществом и земельными ресурсами на 2022-2025 годы –   </a:t>
            </a:r>
            <a:r>
              <a:rPr lang="ru-RU" sz="1800" b="1" dirty="0">
                <a:solidFill>
                  <a:srgbClr val="002060"/>
                </a:solidFill>
              </a:rPr>
              <a:t>178,5 тыс.рублей</a:t>
            </a:r>
            <a:endParaRPr lang="ru-RU" sz="18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	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80727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 энергетической эффективности» - 2 353,5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16632"/>
            <a:ext cx="8319298" cy="1000132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39 324,4 тыс.рублей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66017001"/>
              </p:ext>
            </p:extLst>
          </p:nvPr>
        </p:nvGraphicFramePr>
        <p:xfrm>
          <a:off x="251519" y="1268760"/>
          <a:ext cx="871391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58" y="1571613"/>
            <a:ext cx="2214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1928802"/>
            <a:ext cx="12144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1700" b="1" dirty="0">
                <a:solidFill>
                  <a:srgbClr val="7030A0"/>
                </a:solidFill>
              </a:rPr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1928802"/>
            <a:ext cx="8572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1928802"/>
            <a:ext cx="78581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16" y="2000240"/>
            <a:ext cx="928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71414"/>
            <a:ext cx="8280920" cy="1000108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4 070,1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15358673"/>
              </p:ext>
            </p:extLst>
          </p:nvPr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neyva-news.ru/images/2021/03/29/290320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4396173" cy="407196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5773308"/>
              </p:ext>
            </p:extLst>
          </p:nvPr>
        </p:nvGraphicFramePr>
        <p:xfrm>
          <a:off x="5004048" y="1808459"/>
          <a:ext cx="3888432" cy="363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391306" cy="1000108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-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1 569,0 тыс.рублей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39"/>
            <a:ext cx="8496944" cy="895997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«Комплексное развитие сельских территорий» – 5 802,5 тыс. 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72590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6156176" y="564906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- </a:t>
            </a:r>
            <a:r>
              <a:rPr lang="ru-RU" b="1" dirty="0">
                <a:solidFill>
                  <a:srgbClr val="FFFF00"/>
                </a:solidFill>
              </a:rPr>
              <a:t>2 906,6 </a:t>
            </a:r>
            <a:r>
              <a:rPr lang="ru-RU" sz="1600" b="1" dirty="0">
                <a:solidFill>
                  <a:srgbClr val="FFFF00"/>
                </a:solidFill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2001876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80920" cy="928694"/>
          </a:xfrm>
          <a:solidFill>
            <a:schemeClr val="bg2">
              <a:lumMod val="25000"/>
              <a:alpha val="4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9 месяцев 2024 года, тыс.руб.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15862"/>
              </p:ext>
            </p:extLst>
          </p:nvPr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2024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387 033,7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379 750,3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7 283,4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 за 9 месяцев 2024 года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47054"/>
              </p:ext>
            </p:extLst>
          </p:nvPr>
        </p:nvGraphicFramePr>
        <p:xfrm>
          <a:off x="357158" y="1500174"/>
          <a:ext cx="8429684" cy="504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месяцев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месяцев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5 997,5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8400,7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15 245,5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14 470,5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4 773,5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10 216,2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26 016,5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33 087,4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11 946,8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15 831,9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4 831,4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2 437,4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7850,2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16 778,2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26 119,5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  <a:alpha val="4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604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 месяцев 2023 года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9 месяцев 2024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6 467,8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40 424,3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40 424,3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928662" y="214291"/>
            <a:ext cx="7286676" cy="857256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8280920" cy="92869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4802"/>
              </p:ext>
            </p:extLst>
          </p:nvPr>
        </p:nvGraphicFramePr>
        <p:xfrm>
          <a:off x="785786" y="1714488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326 587,1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386 229,9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332 240,5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387 033,7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40424,3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-5653,3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-803,8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16832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386 229,9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9 месяцев 2024 года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79%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864096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района за 9 месяцев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1571612"/>
            <a:ext cx="8072495" cy="4515952"/>
            <a:chOff x="500034" y="2071678"/>
            <a:chExt cx="7274135" cy="1866972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 месяцев  2023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 месяцев  2024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рублей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9 месяцев 2023г.,%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66 870,2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74 834,9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111,9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4 237,3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4 190,5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98,9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255 479,6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307 204,5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120,2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326 587,1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386 229,9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118,3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38446"/>
          </a:xfrm>
          <a:solidFill>
            <a:schemeClr val="bg2">
              <a:lumMod val="25000"/>
              <a:alpha val="4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9 месяцев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21455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</TotalTime>
  <Words>1983</Words>
  <Application>Microsoft Office PowerPoint</Application>
  <PresentationFormat>Экран (4:3)</PresentationFormat>
  <Paragraphs>417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Основные характеристики бюджета  Юкаменского района</vt:lpstr>
      <vt:lpstr>Презентация PowerPoint</vt:lpstr>
      <vt:lpstr>Доходы бюджета  Юкаменского района за 9 месяцев 2024 года</vt:lpstr>
      <vt:lpstr>Налоговые доходы бюджета Юкаменского района  за  9 месяцев 2024 года</vt:lpstr>
      <vt:lpstr>Неналоговые доходы  бюджета  Юкаменского района     за  9 месяцев 2024 года</vt:lpstr>
      <vt:lpstr>Безвозмездные поступления  от других бюджетов бюджетной системы РФ за 9 месяцев 2024 года</vt:lpstr>
      <vt:lpstr>Структура расходов  бюджета Юкаменского района                                          за 9 месяцев 2024 года</vt:lpstr>
      <vt:lpstr>Расходы бюджета  Юкаменского района за 9 месяцев 2024 года</vt:lpstr>
      <vt:lpstr>Социально-значимые расходы  бюджета   Юкаменского района</vt:lpstr>
      <vt:lpstr>Муниципальная программа  «Развитие образования и воспитания» - 205 087,2 тыс.рублей </vt:lpstr>
      <vt:lpstr>Муниципальная программа  «Охрана здоровья и формирование здорового образа жизни населения» – 1 031,7 тыс.рублей</vt:lpstr>
      <vt:lpstr>Муниципальная программа  «Развитие культуры» - 37 941,8 тыс.рублей</vt:lpstr>
      <vt:lpstr>Муниципальная программа  «Социальная поддержка населения»                                                                                            2 623,4 тыс.рублей</vt:lpstr>
      <vt:lpstr>Муниципальная программа  «Создание условий для устойчивого экономического развития»            1517,4 тыс.рублей</vt:lpstr>
      <vt:lpstr>Муниципальная программа      «Безопасность»  - 3 157,9 тыс.рублей</vt:lpstr>
      <vt:lpstr>Муниципальная программа  «Муниципальное хозяйство»   77 168,9  тыс.рублей</vt:lpstr>
      <vt:lpstr>Муниципальная программа  «Энергосбережение и повышение энергетической эффективности» - 2 353,5 тыс.рублей</vt:lpstr>
      <vt:lpstr>Муниципальная программа  «Муниципальное управление»   39 324,4 тыс.рублей</vt:lpstr>
      <vt:lpstr>Муниципальная программа  «Управление муниципальными финансами» -  4 070,1 тыс.рублей</vt:lpstr>
      <vt:lpstr>Муниципальная программа  «Формирование современной городской среды» -  1 569,0 тыс.рублей</vt:lpstr>
      <vt:lpstr>Муниципальная программа  «Комплексное развитие сельских территорий» – 5 802,5 тыс. рублей</vt:lpstr>
      <vt:lpstr>Показатели расходов бюджета  за 9 месяцев 2024 года, тыс.руб.</vt:lpstr>
      <vt:lpstr>Муниципальный дорожный фонд  за 9 месяцев 2024 года </vt:lpstr>
      <vt:lpstr>Муниципальный долг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762</cp:revision>
  <dcterms:created xsi:type="dcterms:W3CDTF">2013-08-21T19:17:07Z</dcterms:created>
  <dcterms:modified xsi:type="dcterms:W3CDTF">2024-11-26T12:24:38Z</dcterms:modified>
</cp:coreProperties>
</file>