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67" r:id="rId7"/>
    <p:sldId id="269" r:id="rId8"/>
    <p:sldId id="268" r:id="rId9"/>
    <p:sldId id="270" r:id="rId10"/>
    <p:sldId id="271" r:id="rId11"/>
    <p:sldId id="272" r:id="rId12"/>
    <p:sldId id="295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7" r:id="rId21"/>
    <p:sldId id="282" r:id="rId22"/>
    <p:sldId id="293" r:id="rId23"/>
    <p:sldId id="283" r:id="rId24"/>
    <p:sldId id="297" r:id="rId25"/>
    <p:sldId id="288" r:id="rId26"/>
    <p:sldId id="284" r:id="rId27"/>
    <p:sldId id="286" r:id="rId28"/>
    <p:sldId id="289" r:id="rId29"/>
    <p:sldId id="290" r:id="rId30"/>
    <p:sldId id="291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A50BA5"/>
    <a:srgbClr val="FF6600"/>
    <a:srgbClr val="CC9900"/>
    <a:srgbClr val="D09622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569172086828E-2"/>
                  <c:y val="-0.1034899655400214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70%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F10-452E-B2D8-9516D8BEE633}"/>
                </c:ext>
              </c:extLst>
            </c:dLbl>
            <c:dLbl>
              <c:idx val="1"/>
              <c:layout>
                <c:manualLayout>
                  <c:x val="0"/>
                  <c:y val="9.66159631901526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
20%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F10-452E-B2D8-9516D8BEE633}"/>
                </c:ext>
              </c:extLst>
            </c:dLbl>
            <c:dLbl>
              <c:idx val="2"/>
              <c:layout>
                <c:manualLayout>
                  <c:x val="7.8892413439841991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F10-452E-B2D8-9516D8BEE633}"/>
                </c:ext>
              </c:extLst>
            </c:dLbl>
            <c:dLbl>
              <c:idx val="3"/>
              <c:layout>
                <c:manualLayout>
                  <c:x val="-7.5608642864802593E-3"/>
                  <c:y val="0.1214950196885709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Государственная пошлина
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F10-452E-B2D8-9516D8BEE6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/>
                      <a:t>Налоги на имущество
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F10-452E-B2D8-9516D8BEE63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33308.5</c:v>
                </c:pt>
                <c:pt idx="1">
                  <c:v>9736.7000000000007</c:v>
                </c:pt>
                <c:pt idx="2">
                  <c:v>2856.4</c:v>
                </c:pt>
                <c:pt idx="3">
                  <c:v>400.3</c:v>
                </c:pt>
                <c:pt idx="4">
                  <c:v>1565.9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10-452E-B2D8-9516D8BEE63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BF10-452E-B2D8-9516D8BEE633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Доходы от уплаты акцизов на ГСМ</c:v>
                </c:pt>
                <c:pt idx="2">
                  <c:v>Налоги на совокупный доход</c:v>
                </c:pt>
                <c:pt idx="3">
                  <c:v>Госпошлина</c:v>
                </c:pt>
                <c:pt idx="4">
                  <c:v>Налоги на имущество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BF10-452E-B2D8-9516D8BEE63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1612715077283"/>
          <c:y val="0.25228519106013114"/>
          <c:w val="0.74867369009431373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-0.11728395061728412"/>
                  <c:y val="-0.166462171920842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использования имущества
54%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BC9-4147-89D2-5B10F45E584B}"/>
                </c:ext>
              </c:extLst>
            </c:dLbl>
            <c:dLbl>
              <c:idx val="1"/>
              <c:layout>
                <c:manualLayout>
                  <c:x val="6.1728273549139713E-2"/>
                  <c:y val="7.385952590489940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Платежи при пользовании природными ресурсами
4%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C9-4147-89D2-5B10F45E584B}"/>
                </c:ext>
              </c:extLst>
            </c:dLbl>
            <c:dLbl>
              <c:idx val="2"/>
              <c:layout>
                <c:manualLayout>
                  <c:x val="0"/>
                  <c:y val="-8.3410120298903143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оказания платных услуг
21%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BC9-4147-89D2-5B10F45E584B}"/>
                </c:ext>
              </c:extLst>
            </c:dLbl>
            <c:dLbl>
              <c:idx val="3"/>
              <c:layout>
                <c:manualLayout>
                  <c:x val="1.5146058131622441E-2"/>
                  <c:y val="-0.1334324159066075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Доходы от продажи земель и имущества
2%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BC9-4147-89D2-5B10F45E584B}"/>
                </c:ext>
              </c:extLst>
            </c:dLbl>
            <c:dLbl>
              <c:idx val="4"/>
              <c:layout>
                <c:manualLayout>
                  <c:x val="0.10822275687761272"/>
                  <c:y val="-0.1369366200183314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Штрафы
7%</a:t>
                    </a:r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BC9-4147-89D2-5B10F45E584B}"/>
                </c:ext>
              </c:extLst>
            </c:dLbl>
            <c:dLbl>
              <c:idx val="5"/>
              <c:layout>
                <c:manualLayout>
                  <c:x val="0.23962440458831541"/>
                  <c:y val="-6.32700251682719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неналоговые доходы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BC9-4147-89D2-5B10F45E584B}"/>
                </c:ext>
              </c:extLst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1179.9000000000001</c:v>
                </c:pt>
                <c:pt idx="1">
                  <c:v>85.1</c:v>
                </c:pt>
                <c:pt idx="2">
                  <c:v>460.6</c:v>
                </c:pt>
                <c:pt idx="3">
                  <c:v>50.4</c:v>
                </c:pt>
                <c:pt idx="4">
                  <c:v>154.9</c:v>
                </c:pt>
                <c:pt idx="5">
                  <c:v>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C9-4147-89D2-5B10F45E584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4BC9-4147-89D2-5B10F45E584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земельных участков и имущества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4BC9-4147-89D2-5B10F45E58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516E-2"/>
          <c:y val="0.16845195395060483"/>
          <c:w val="0.60408183078431155"/>
          <c:h val="0.7959060498096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074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99-4D92-B2A0-F1BDDFBC35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Национальная оборона</c:v>
                </c:pt>
                <c:pt idx="6">
                  <c:v>Жилищно-коммунальное хозяйство</c:v>
                </c:pt>
                <c:pt idx="7">
                  <c:v>Национальная безопасность и правоохранительная деятельность</c:v>
                </c:pt>
                <c:pt idx="8">
                  <c:v>Физическая культура и спорт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156988.70000000001</c:v>
                </c:pt>
                <c:pt idx="1">
                  <c:v>48388.6</c:v>
                </c:pt>
                <c:pt idx="2">
                  <c:v>23429.5</c:v>
                </c:pt>
                <c:pt idx="3">
                  <c:v>17428.8</c:v>
                </c:pt>
                <c:pt idx="4">
                  <c:v>2063.6999999999998</c:v>
                </c:pt>
                <c:pt idx="5">
                  <c:v>408.1</c:v>
                </c:pt>
                <c:pt idx="6">
                  <c:v>3238.8</c:v>
                </c:pt>
                <c:pt idx="7">
                  <c:v>1547.2</c:v>
                </c:pt>
                <c:pt idx="8">
                  <c:v>460.7</c:v>
                </c:pt>
                <c:pt idx="9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99-4D92-B2A0-F1BDDFBC3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195139462739947"/>
          <c:y val="0"/>
          <c:w val="0.3712268070099462"/>
          <c:h val="1"/>
        </c:manualLayout>
      </c:layout>
      <c:overlay val="0"/>
      <c:txPr>
        <a:bodyPr/>
        <a:lstStyle/>
        <a:p>
          <a:pPr>
            <a:defRPr sz="160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266108393271644E-2"/>
          <c:y val="0.12386109794104642"/>
          <c:w val="0.9473841009592453"/>
          <c:h val="0.78704365725457892"/>
        </c:manualLayout>
      </c:layout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bubble3D val="0"/>
            <c:explosion val="44"/>
            <c:extLst>
              <c:ext xmlns:c16="http://schemas.microsoft.com/office/drawing/2014/chart" uri="{C3380CC4-5D6E-409C-BE32-E72D297353CC}">
                <c16:uniqueId val="{00000000-EE85-4E9B-BBEE-0CB235294415}"/>
              </c:ext>
            </c:extLst>
          </c:dPt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муниципальной программы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9931.2000000000007</c:v>
                </c:pt>
                <c:pt idx="1">
                  <c:v>36211.199999999997</c:v>
                </c:pt>
                <c:pt idx="2">
                  <c:v>4501.6000000000004</c:v>
                </c:pt>
                <c:pt idx="3">
                  <c:v>3.9</c:v>
                </c:pt>
                <c:pt idx="4">
                  <c:v>1207.5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85-4E9B-BBEE-0CB235294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59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/>
            <a:t>«Предупреждение и ликвидация последствий ЧС» </a:t>
          </a:r>
        </a:p>
        <a:p>
          <a:r>
            <a:rPr lang="ru-RU" dirty="0"/>
            <a:t>1 397,2 тыс. рублей</a:t>
          </a:r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/>
            <a:t>«Профилактика правонарушений»                            0 тыс.рублей</a:t>
          </a:r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</dgm:pt>
    <dgm:pt modelId="{CD6C5A2A-3ADF-4563-A251-BE9F1F68CBF6}" type="pres">
      <dgm:prSet presAssocID="{9EB86F3C-D0B6-4A52-9424-F3BFFAC21DC7}" presName="fgShape" presStyleLbl="fgShp" presStyleIdx="0" presStyleCnt="1" custScaleX="55403" custScaleY="87502" custLinFactNeighborX="103" custLinFactNeighborY="-51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2"/>
      <dgm:spPr/>
    </dgm:pt>
    <dgm:pt modelId="{8CE2C005-6551-42FE-830D-07899CB1346A}" type="pres">
      <dgm:prSet presAssocID="{B50F761F-3510-4A26-8ACD-B1283102076D}" presName="nodeTx" presStyleLbl="node1" presStyleIdx="0" presStyleCnt="2">
        <dgm:presLayoutVars>
          <dgm:bulletEnabled val="1"/>
        </dgm:presLayoutVars>
      </dgm:prSet>
      <dgm:spPr/>
    </dgm:pt>
    <dgm:pt modelId="{F9D39FF1-FDB9-4AA9-A323-71434844F1C7}" type="pres">
      <dgm:prSet presAssocID="{B50F761F-3510-4A26-8ACD-B1283102076D}" presName="invisiNode" presStyleLbl="node1" presStyleIdx="0" presStyleCnt="2"/>
      <dgm:spPr/>
    </dgm:pt>
    <dgm:pt modelId="{27C5CB26-7FD9-4E34-A9F0-5A5A8F9AC43A}" type="pres">
      <dgm:prSet presAssocID="{B50F761F-3510-4A26-8ACD-B1283102076D}" presName="imagNode" presStyleLbl="fgImgPlace1" presStyleIdx="0" presStyleCnt="2" custScaleX="115661" custScaleY="10678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2"/>
      <dgm:spPr/>
    </dgm:pt>
    <dgm:pt modelId="{4FF2E816-CFA8-4DEA-8D81-6EDDDFEA6577}" type="pres">
      <dgm:prSet presAssocID="{0223FF2B-02B4-403F-8D67-5611B37C6C9A}" presName="nodeTx" presStyleLbl="node1" presStyleIdx="1" presStyleCnt="2">
        <dgm:presLayoutVars>
          <dgm:bulletEnabled val="1"/>
        </dgm:presLayoutVars>
      </dgm:prSet>
      <dgm:spPr/>
    </dgm:pt>
    <dgm:pt modelId="{A1C5386A-31F7-48DB-ABAC-41926468BCDA}" type="pres">
      <dgm:prSet presAssocID="{0223FF2B-02B4-403F-8D67-5611B37C6C9A}" presName="invisiNode" presStyleLbl="node1" presStyleIdx="1" presStyleCnt="2"/>
      <dgm:spPr/>
    </dgm:pt>
    <dgm:pt modelId="{5AD1D3FE-9AA3-4228-9F40-0859FAE90C17}" type="pres">
      <dgm:prSet presAssocID="{0223FF2B-02B4-403F-8D67-5611B37C6C9A}" presName="imagNode" presStyleLbl="fgImgPlace1" presStyleIdx="1" presStyleCnt="2" custScaleX="113981" custScaleY="110922" custLinFactNeighborX="4252" custLinFactNeighborY="-218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4E41BA2D-D39D-4E54-9260-07ACDD812D24}" type="presOf" srcId="{B50F761F-3510-4A26-8ACD-B1283102076D}" destId="{8CE2C005-6551-42FE-830D-07899CB1346A}" srcOrd="1" destOrd="0" presId="urn:microsoft.com/office/officeart/2005/8/layout/hList7#1"/>
    <dgm:cxn modelId="{9CB1726E-9E9A-4ECA-A583-EB6269051E77}" type="presOf" srcId="{B50F761F-3510-4A26-8ACD-B1283102076D}" destId="{5AB64BC4-5248-47A1-AD9C-141D17C8BC20}" srcOrd="0" destOrd="0" presId="urn:microsoft.com/office/officeart/2005/8/layout/hList7#1"/>
    <dgm:cxn modelId="{4D425E8F-5E98-4B6A-B666-00D293A75145}" type="presOf" srcId="{7831DB29-9926-48DA-BD7A-795CF89D6DC3}" destId="{7AD2C709-6680-4868-AE3A-A90439D79737}" srcOrd="0" destOrd="0" presId="urn:microsoft.com/office/officeart/2005/8/layout/hList7#1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685F7EAF-C135-4BCB-929C-21F2CD74419F}" type="presOf" srcId="{0223FF2B-02B4-403F-8D67-5611B37C6C9A}" destId="{4FF2E816-CFA8-4DEA-8D81-6EDDDFEA6577}" srcOrd="1" destOrd="0" presId="urn:microsoft.com/office/officeart/2005/8/layout/hList7#1"/>
    <dgm:cxn modelId="{67090BB2-A3EA-4A80-8F92-8C6AC1F2087E}" type="presOf" srcId="{0223FF2B-02B4-403F-8D67-5611B37C6C9A}" destId="{62A604E2-A5B1-4AA3-B182-AE29FD923189}" srcOrd="0" destOrd="0" presId="urn:microsoft.com/office/officeart/2005/8/layout/hList7#1"/>
    <dgm:cxn modelId="{8EF233C2-CABD-4940-9B20-CCDBADB8F60D}" type="presOf" srcId="{9EB86F3C-D0B6-4A52-9424-F3BFFAC21DC7}" destId="{BBFDD918-DC40-4623-ADE4-F01786311850}" srcOrd="0" destOrd="0" presId="urn:microsoft.com/office/officeart/2005/8/layout/hList7#1"/>
    <dgm:cxn modelId="{4A37A95B-ABB1-4D8C-9FFC-1472622BA9D1}" type="presParOf" srcId="{BBFDD918-DC40-4623-ADE4-F01786311850}" destId="{CD6C5A2A-3ADF-4563-A251-BE9F1F68CBF6}" srcOrd="0" destOrd="0" presId="urn:microsoft.com/office/officeart/2005/8/layout/hList7#1"/>
    <dgm:cxn modelId="{B687DEE9-6A09-4970-81DD-98BA0ED69E25}" type="presParOf" srcId="{BBFDD918-DC40-4623-ADE4-F01786311850}" destId="{DCB327CD-DF89-4B41-B19B-B3D281056966}" srcOrd="1" destOrd="0" presId="urn:microsoft.com/office/officeart/2005/8/layout/hList7#1"/>
    <dgm:cxn modelId="{EEF93635-A575-4440-B3B8-447211AF4ADB}" type="presParOf" srcId="{DCB327CD-DF89-4B41-B19B-B3D281056966}" destId="{95E43093-3B94-492B-87DA-65DC9890F813}" srcOrd="0" destOrd="0" presId="urn:microsoft.com/office/officeart/2005/8/layout/hList7#1"/>
    <dgm:cxn modelId="{160315ED-1414-4DC4-9B48-5B95EA2D7D00}" type="presParOf" srcId="{95E43093-3B94-492B-87DA-65DC9890F813}" destId="{5AB64BC4-5248-47A1-AD9C-141D17C8BC20}" srcOrd="0" destOrd="0" presId="urn:microsoft.com/office/officeart/2005/8/layout/hList7#1"/>
    <dgm:cxn modelId="{AC2C071D-7405-44F8-B581-EE743A1E6BCD}" type="presParOf" srcId="{95E43093-3B94-492B-87DA-65DC9890F813}" destId="{8CE2C005-6551-42FE-830D-07899CB1346A}" srcOrd="1" destOrd="0" presId="urn:microsoft.com/office/officeart/2005/8/layout/hList7#1"/>
    <dgm:cxn modelId="{4F959E48-3974-43FD-8A45-98D10DCD99C2}" type="presParOf" srcId="{95E43093-3B94-492B-87DA-65DC9890F813}" destId="{F9D39FF1-FDB9-4AA9-A323-71434844F1C7}" srcOrd="2" destOrd="0" presId="urn:microsoft.com/office/officeart/2005/8/layout/hList7#1"/>
    <dgm:cxn modelId="{B2F8B2DB-BE5E-4564-8F94-3DAA91F07BA7}" type="presParOf" srcId="{95E43093-3B94-492B-87DA-65DC9890F813}" destId="{27C5CB26-7FD9-4E34-A9F0-5A5A8F9AC43A}" srcOrd="3" destOrd="0" presId="urn:microsoft.com/office/officeart/2005/8/layout/hList7#1"/>
    <dgm:cxn modelId="{7F720316-EFD1-4EAC-B4A8-3641D329C30F}" type="presParOf" srcId="{DCB327CD-DF89-4B41-B19B-B3D281056966}" destId="{7AD2C709-6680-4868-AE3A-A90439D79737}" srcOrd="1" destOrd="0" presId="urn:microsoft.com/office/officeart/2005/8/layout/hList7#1"/>
    <dgm:cxn modelId="{7CAC6AE7-BE94-491E-8738-E67EB8DD46AE}" type="presParOf" srcId="{DCB327CD-DF89-4B41-B19B-B3D281056966}" destId="{8FC21BBC-A9ED-4150-A240-19B0C7CF672E}" srcOrd="2" destOrd="0" presId="urn:microsoft.com/office/officeart/2005/8/layout/hList7#1"/>
    <dgm:cxn modelId="{A5CC911F-ED69-47F6-B928-7095E3C7162F}" type="presParOf" srcId="{8FC21BBC-A9ED-4150-A240-19B0C7CF672E}" destId="{62A604E2-A5B1-4AA3-B182-AE29FD923189}" srcOrd="0" destOrd="0" presId="urn:microsoft.com/office/officeart/2005/8/layout/hList7#1"/>
    <dgm:cxn modelId="{BAA32BDF-7191-4935-B4DA-D14DB3D0644F}" type="presParOf" srcId="{8FC21BBC-A9ED-4150-A240-19B0C7CF672E}" destId="{4FF2E816-CFA8-4DEA-8D81-6EDDDFEA6577}" srcOrd="1" destOrd="0" presId="urn:microsoft.com/office/officeart/2005/8/layout/hList7#1"/>
    <dgm:cxn modelId="{AA4DD5E4-6E68-4CCE-A741-36F47F57F129}" type="presParOf" srcId="{8FC21BBC-A9ED-4150-A240-19B0C7CF672E}" destId="{A1C5386A-31F7-48DB-ABAC-41926468BCDA}" srcOrd="2" destOrd="0" presId="urn:microsoft.com/office/officeart/2005/8/layout/hList7#1"/>
    <dgm:cxn modelId="{3CE0DB24-2654-4EAC-A6DA-A3C1756C30F0}" type="presParOf" srcId="{8FC21BBC-A9ED-4150-A240-19B0C7CF672E}" destId="{5AD1D3FE-9AA3-4228-9F40-0859FAE90C1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vert270"/>
        <a:lstStyle/>
        <a:p>
          <a:r>
            <a:rPr lang="ru-RU" sz="1600" dirty="0"/>
            <a:t>Организация муниципального управления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vert270"/>
        <a:lstStyle/>
        <a:p>
          <a:r>
            <a:rPr lang="ru-RU" sz="1600" dirty="0"/>
            <a:t>Архивное дело</a:t>
          </a:r>
        </a:p>
        <a:p>
          <a:endParaRPr lang="ru-RU" sz="1000" dirty="0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F6CB099B-D62C-4BF0-8346-DDCFE186EA4B}">
      <dgm:prSet custT="1"/>
      <dgm:spPr/>
      <dgm:t>
        <a:bodyPr vert="vert270"/>
        <a:lstStyle/>
        <a:p>
          <a:r>
            <a:rPr lang="ru-RU" sz="1600" dirty="0"/>
            <a:t>Создание условий для государственной регистрации актов гражданского состояния</a:t>
          </a:r>
        </a:p>
        <a:p>
          <a:r>
            <a:rPr lang="ru-RU" sz="1000" dirty="0"/>
            <a:t> </a:t>
          </a:r>
        </a:p>
      </dgm:t>
    </dgm:pt>
    <dgm:pt modelId="{2413A2C2-2B64-4D62-97C4-0D626CE343F0}" type="parTrans" cxnId="{851B6D3D-42AD-414C-93DF-514C739A0E8E}">
      <dgm:prSet/>
      <dgm:spPr/>
      <dgm:t>
        <a:bodyPr/>
        <a:lstStyle/>
        <a:p>
          <a:endParaRPr lang="ru-RU"/>
        </a:p>
      </dgm:t>
    </dgm:pt>
    <dgm:pt modelId="{2EF62C33-0EC6-46DA-BD71-9920904364B5}" type="sibTrans" cxnId="{851B6D3D-42AD-414C-93DF-514C739A0E8E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vert270"/>
        <a:lstStyle/>
        <a:p>
          <a:pPr algn="ctr"/>
          <a:r>
            <a:rPr lang="ru-RU" sz="1600" dirty="0"/>
            <a:t>Противодействие коррупции</a:t>
          </a:r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vert270"/>
        <a:lstStyle/>
        <a:p>
          <a:r>
            <a:rPr lang="ru-RU" sz="1600" dirty="0"/>
            <a:t>Развитие информатизации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</dgm:pt>
    <dgm:pt modelId="{A27974C3-CFFF-43E6-BC87-911D27EE5A85}" type="pres">
      <dgm:prSet presAssocID="{DAAB2235-9DC5-4F0E-A154-FC5AA28ECFC2}" presName="bkgdShp" presStyleLbl="alignAccFollowNode1" presStyleIdx="0" presStyleCnt="1" custLinFactNeighborX="1626"/>
      <dgm:spPr>
        <a:prstGeom prst="roundRect">
          <a:avLst/>
        </a:prstGeom>
      </dgm:spPr>
    </dgm:pt>
    <dgm:pt modelId="{56B4387C-94C3-4A03-945C-0F366AE55A89}" type="pres">
      <dgm:prSet presAssocID="{DAAB2235-9DC5-4F0E-A154-FC5AA28ECFC2}" presName="linComp" presStyleCnt="0"/>
      <dgm:spPr/>
    </dgm:pt>
    <dgm:pt modelId="{91239CC1-70F8-4001-87ED-FB2C542FF648}" type="pres">
      <dgm:prSet presAssocID="{A6420DEC-1452-4741-BAC3-84DDC4752391}" presName="compNode" presStyleCnt="0"/>
      <dgm:spPr/>
    </dgm:pt>
    <dgm:pt modelId="{B1CE19AF-DD0B-41DE-97A6-597444BEE740}" type="pres">
      <dgm:prSet presAssocID="{A6420DEC-1452-4741-BAC3-84DDC4752391}" presName="node" presStyleLbl="node1" presStyleIdx="0" presStyleCnt="5" custScaleX="116259">
        <dgm:presLayoutVars>
          <dgm:bulletEnabled val="1"/>
        </dgm:presLayoutVars>
      </dgm:prSet>
      <dgm:spPr/>
    </dgm:pt>
    <dgm:pt modelId="{8A8ADCC8-6514-40B1-AF83-BA7B3AAF5818}" type="pres">
      <dgm:prSet presAssocID="{A6420DEC-1452-4741-BAC3-84DDC4752391}" presName="invisiNode" presStyleLbl="node1" presStyleIdx="0" presStyleCnt="5"/>
      <dgm:spPr/>
    </dgm:pt>
    <dgm:pt modelId="{4FBC4F40-E9C6-4E79-A010-75D57B6B3C0C}" type="pres">
      <dgm:prSet presAssocID="{A6420DEC-1452-4741-BAC3-84DDC4752391}" presName="imagNode" presStyleLbl="fgImgPlace1" presStyleIdx="0" presStyleCnt="5" custScaleX="128922" custScaleY="89975" custLinFactNeighborX="-6537" custLinFactNeighborY="-470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2E8E027D-EAC6-44B2-9542-5ADE7B79D44E}" type="pres">
      <dgm:prSet presAssocID="{A2BA57D7-5C42-4855-8E31-7084410EBF93}" presName="sibTrans" presStyleLbl="sibTrans2D1" presStyleIdx="0" presStyleCnt="0"/>
      <dgm:spPr/>
    </dgm:pt>
    <dgm:pt modelId="{9D37204C-343B-4650-A73C-D3896C9212CB}" type="pres">
      <dgm:prSet presAssocID="{7F78A63F-6394-4D83-8839-A49D1CC86F3E}" presName="compNode" presStyleCnt="0"/>
      <dgm:spPr/>
    </dgm:pt>
    <dgm:pt modelId="{4099D957-1913-42DF-ADFE-B56EA7480E29}" type="pres">
      <dgm:prSet presAssocID="{7F78A63F-6394-4D83-8839-A49D1CC86F3E}" presName="node" presStyleLbl="node1" presStyleIdx="1" presStyleCnt="5" custScaleX="88958">
        <dgm:presLayoutVars>
          <dgm:bulletEnabled val="1"/>
        </dgm:presLayoutVars>
      </dgm:prSet>
      <dgm:spPr/>
    </dgm:pt>
    <dgm:pt modelId="{32AC4D4C-E785-4A28-8B55-8704526F45B7}" type="pres">
      <dgm:prSet presAssocID="{7F78A63F-6394-4D83-8839-A49D1CC86F3E}" presName="invisiNode" presStyleLbl="node1" presStyleIdx="1" presStyleCnt="5"/>
      <dgm:spPr/>
    </dgm:pt>
    <dgm:pt modelId="{035A22DD-9163-43DD-A989-ABBD62757B10}" type="pres">
      <dgm:prSet presAssocID="{7F78A63F-6394-4D83-8839-A49D1CC86F3E}" presName="imagNode" presStyleLbl="fgImgPlace1" presStyleIdx="1" presStyleCnt="5" custScaleX="117047" custScaleY="82039" custLinFactNeighborX="807" custLinFactNeighborY="9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960ECB85-A2ED-4296-94D9-09C95AD0CB98}" type="pres">
      <dgm:prSet presAssocID="{AC84D8C0-9876-4662-915C-6821A9D843D2}" presName="sibTrans" presStyleLbl="sibTrans2D1" presStyleIdx="0" presStyleCnt="0"/>
      <dgm:spPr/>
    </dgm:pt>
    <dgm:pt modelId="{7D4E36D0-DD73-4FB1-AC51-45971C37277F}" type="pres">
      <dgm:prSet presAssocID="{F6CB099B-D62C-4BF0-8346-DDCFE186EA4B}" presName="compNode" presStyleCnt="0"/>
      <dgm:spPr/>
    </dgm:pt>
    <dgm:pt modelId="{9E00F6F1-B257-4931-840F-33BF0242A2FF}" type="pres">
      <dgm:prSet presAssocID="{F6CB099B-D62C-4BF0-8346-DDCFE186EA4B}" presName="node" presStyleLbl="node1" presStyleIdx="2" presStyleCnt="5" custScaleX="177410" custLinFactNeighborX="233" custLinFactNeighborY="1279">
        <dgm:presLayoutVars>
          <dgm:bulletEnabled val="1"/>
        </dgm:presLayoutVars>
      </dgm:prSet>
      <dgm:spPr/>
    </dgm:pt>
    <dgm:pt modelId="{ABB10B65-3D00-4F68-873B-711C62CCD881}" type="pres">
      <dgm:prSet presAssocID="{F6CB099B-D62C-4BF0-8346-DDCFE186EA4B}" presName="invisiNode" presStyleLbl="node1" presStyleIdx="2" presStyleCnt="5"/>
      <dgm:spPr/>
    </dgm:pt>
    <dgm:pt modelId="{BEA13DAC-0F43-40BC-B006-6B2BE77F8E3C}" type="pres">
      <dgm:prSet presAssocID="{F6CB099B-D62C-4BF0-8346-DDCFE186EA4B}" presName="imagNode" presStyleLbl="fgImgPlace1" presStyleIdx="2" presStyleCnt="5" custScaleX="131902" custScaleY="84333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C475CBF7-B238-4B90-96BE-46E90B0605A0}" type="pres">
      <dgm:prSet presAssocID="{2EF62C33-0EC6-46DA-BD71-9920904364B5}" presName="sibTrans" presStyleLbl="sibTrans2D1" presStyleIdx="0" presStyleCnt="0"/>
      <dgm:spPr/>
    </dgm:pt>
    <dgm:pt modelId="{026CA919-FE33-45AC-9372-9E3F598BAB09}" type="pres">
      <dgm:prSet presAssocID="{92A4AA89-42AD-42C5-B8E1-C23F4B796456}" presName="compNode" presStyleCnt="0"/>
      <dgm:spPr/>
    </dgm:pt>
    <dgm:pt modelId="{9F38D732-C76E-4A65-B212-1BA875955858}" type="pres">
      <dgm:prSet presAssocID="{92A4AA89-42AD-42C5-B8E1-C23F4B796456}" presName="node" presStyleLbl="node1" presStyleIdx="3" presStyleCnt="5">
        <dgm:presLayoutVars>
          <dgm:bulletEnabled val="1"/>
        </dgm:presLayoutVars>
      </dgm:prSet>
      <dgm:spPr/>
    </dgm:pt>
    <dgm:pt modelId="{30C23550-9585-4FCB-967B-4D68461F3B2A}" type="pres">
      <dgm:prSet presAssocID="{92A4AA89-42AD-42C5-B8E1-C23F4B796456}" presName="invisiNode" presStyleLbl="node1" presStyleIdx="3" presStyleCnt="5"/>
      <dgm:spPr/>
    </dgm:pt>
    <dgm:pt modelId="{96BA7B23-608C-41D1-8758-95938085802A}" type="pres">
      <dgm:prSet presAssocID="{92A4AA89-42AD-42C5-B8E1-C23F4B796456}" presName="imagNode" presStyleLbl="fgImgPlace1" presStyleIdx="3" presStyleCnt="5" custScaleX="111699" custScaleY="84333" custLinFactNeighborX="-1865" custLinFactNeighborY="178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D0D00852-5058-460D-9A8B-1B80BB6DEF3D}" type="pres">
      <dgm:prSet presAssocID="{499D86C1-BB26-46B6-878D-E156D93B810F}" presName="sibTrans" presStyleLbl="sibTrans2D1" presStyleIdx="0" presStyleCnt="0"/>
      <dgm:spPr/>
    </dgm:pt>
    <dgm:pt modelId="{D39E485C-23CF-428D-B96E-3BB5D54598A9}" type="pres">
      <dgm:prSet presAssocID="{96DFFB02-8469-43A1-B1BA-B238D5E02795}" presName="compNode" presStyleCnt="0"/>
      <dgm:spPr/>
    </dgm:pt>
    <dgm:pt modelId="{09584605-7B14-4D8D-9C41-84CFA3D32AB3}" type="pres">
      <dgm:prSet presAssocID="{96DFFB02-8469-43A1-B1BA-B238D5E02795}" presName="node" presStyleLbl="node1" presStyleIdx="4" presStyleCnt="5" custScaleX="135933" custLinFactNeighborX="-2817" custLinFactNeighborY="6634">
        <dgm:presLayoutVars>
          <dgm:bulletEnabled val="1"/>
        </dgm:presLayoutVars>
      </dgm:prSet>
      <dgm:spPr/>
    </dgm:pt>
    <dgm:pt modelId="{F0D134A1-93CD-4ECB-A5C0-3F2F01654D05}" type="pres">
      <dgm:prSet presAssocID="{96DFFB02-8469-43A1-B1BA-B238D5E02795}" presName="invisiNode" presStyleLbl="node1" presStyleIdx="4" presStyleCnt="5"/>
      <dgm:spPr/>
    </dgm:pt>
    <dgm:pt modelId="{D54C5A4B-A157-40A6-B4CA-67ABE0D86E2F}" type="pres">
      <dgm:prSet presAssocID="{96DFFB02-8469-43A1-B1BA-B238D5E02795}" presName="imagNode" presStyleLbl="fgImgPlace1" presStyleIdx="4" presStyleCnt="5" custScaleX="124833" custScaleY="84333" custLinFactNeighborX="-2457" custLinFactNeighborY="1272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</dgm:ptLst>
  <dgm:cxnLst>
    <dgm:cxn modelId="{F0019600-B646-4B99-B65E-92F185A0CC5D}" type="presOf" srcId="{2EF62C33-0EC6-46DA-BD71-9920904364B5}" destId="{C475CBF7-B238-4B90-96BE-46E90B0605A0}" srcOrd="0" destOrd="0" presId="urn:microsoft.com/office/officeart/2005/8/layout/pList2#3"/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F6F4AE25-24FF-4513-8711-5976C8E56350}" type="presOf" srcId="{499D86C1-BB26-46B6-878D-E156D93B810F}" destId="{D0D00852-5058-460D-9A8B-1B80BB6DEF3D}" srcOrd="0" destOrd="0" presId="urn:microsoft.com/office/officeart/2005/8/layout/pList2#3"/>
    <dgm:cxn modelId="{851B6D3D-42AD-414C-93DF-514C739A0E8E}" srcId="{DAAB2235-9DC5-4F0E-A154-FC5AA28ECFC2}" destId="{F6CB099B-D62C-4BF0-8346-DDCFE186EA4B}" srcOrd="2" destOrd="0" parTransId="{2413A2C2-2B64-4D62-97C4-0D626CE343F0}" sibTransId="{2EF62C33-0EC6-46DA-BD71-9920904364B5}"/>
    <dgm:cxn modelId="{E414ED75-3BA7-44DF-B131-B996C86B6467}" type="presOf" srcId="{7F78A63F-6394-4D83-8839-A49D1CC86F3E}" destId="{4099D957-1913-42DF-ADFE-B56EA7480E29}" srcOrd="0" destOrd="0" presId="urn:microsoft.com/office/officeart/2005/8/layout/pList2#3"/>
    <dgm:cxn modelId="{B7DDBE8C-BFE6-4034-A055-B1BBDE47DF06}" type="presOf" srcId="{92A4AA89-42AD-42C5-B8E1-C23F4B796456}" destId="{9F38D732-C76E-4A65-B212-1BA875955858}" srcOrd="0" destOrd="0" presId="urn:microsoft.com/office/officeart/2005/8/layout/pList2#3"/>
    <dgm:cxn modelId="{250DB292-9168-4E13-BA19-19AB87396F16}" type="presOf" srcId="{A6420DEC-1452-4741-BAC3-84DDC4752391}" destId="{B1CE19AF-DD0B-41DE-97A6-597444BEE740}" srcOrd="0" destOrd="0" presId="urn:microsoft.com/office/officeart/2005/8/layout/pList2#3"/>
    <dgm:cxn modelId="{E76F9E9C-E829-4B69-B6BB-7825C40298BD}" srcId="{DAAB2235-9DC5-4F0E-A154-FC5AA28ECFC2}" destId="{96DFFB02-8469-43A1-B1BA-B238D5E02795}" srcOrd="4" destOrd="0" parTransId="{ED59BED7-94D1-4AFD-87EF-0C685120FF4B}" sibTransId="{EFCF9C19-70F8-4CE2-B1D6-E601EEB0C7B6}"/>
    <dgm:cxn modelId="{40ED5CAA-368E-4D13-A474-AB3331C3AB86}" type="presOf" srcId="{96DFFB02-8469-43A1-B1BA-B238D5E02795}" destId="{09584605-7B14-4D8D-9C41-84CFA3D32AB3}" srcOrd="0" destOrd="0" presId="urn:microsoft.com/office/officeart/2005/8/layout/pList2#3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80C623BC-B5FA-4C3E-9887-D8D1738B40EA}" type="presOf" srcId="{AC84D8C0-9876-4662-915C-6821A9D843D2}" destId="{960ECB85-A2ED-4296-94D9-09C95AD0CB98}" srcOrd="0" destOrd="0" presId="urn:microsoft.com/office/officeart/2005/8/layout/pList2#3"/>
    <dgm:cxn modelId="{716385BC-BF5B-4031-A653-BC2328134E19}" type="presOf" srcId="{A2BA57D7-5C42-4855-8E31-7084410EBF93}" destId="{2E8E027D-EAC6-44B2-9542-5ADE7B79D44E}" srcOrd="0" destOrd="0" presId="urn:microsoft.com/office/officeart/2005/8/layout/pList2#3"/>
    <dgm:cxn modelId="{BE65EBC1-B9A3-4DB0-A850-BDB393D6883D}" srcId="{DAAB2235-9DC5-4F0E-A154-FC5AA28ECFC2}" destId="{7F78A63F-6394-4D83-8839-A49D1CC86F3E}" srcOrd="1" destOrd="0" parTransId="{8FCE9957-F9AF-4AB8-9E69-B38536C255DB}" sibTransId="{AC84D8C0-9876-4662-915C-6821A9D843D2}"/>
    <dgm:cxn modelId="{8C679CD3-07BD-43BA-8BAF-23D499CAF759}" type="presOf" srcId="{F6CB099B-D62C-4BF0-8346-DDCFE186EA4B}" destId="{9E00F6F1-B257-4931-840F-33BF0242A2FF}" srcOrd="0" destOrd="0" presId="urn:microsoft.com/office/officeart/2005/8/layout/pList2#3"/>
    <dgm:cxn modelId="{A4B9FBE4-1E24-4DFA-9A68-C42911EF825E}" type="presOf" srcId="{DAAB2235-9DC5-4F0E-A154-FC5AA28ECFC2}" destId="{814CC6D3-7CE6-46AE-94F3-11A16B424888}" srcOrd="0" destOrd="0" presId="urn:microsoft.com/office/officeart/2005/8/layout/pList2#3"/>
    <dgm:cxn modelId="{13CCDA3D-2A10-4AD2-B128-EC1FDCC4E4E5}" type="presParOf" srcId="{814CC6D3-7CE6-46AE-94F3-11A16B424888}" destId="{A27974C3-CFFF-43E6-BC87-911D27EE5A85}" srcOrd="0" destOrd="0" presId="urn:microsoft.com/office/officeart/2005/8/layout/pList2#3"/>
    <dgm:cxn modelId="{B53921F8-66BF-457D-BD8B-A6E344F309B9}" type="presParOf" srcId="{814CC6D3-7CE6-46AE-94F3-11A16B424888}" destId="{56B4387C-94C3-4A03-945C-0F366AE55A89}" srcOrd="1" destOrd="0" presId="urn:microsoft.com/office/officeart/2005/8/layout/pList2#3"/>
    <dgm:cxn modelId="{7807019E-13A9-4CD0-A191-8179B877310D}" type="presParOf" srcId="{56B4387C-94C3-4A03-945C-0F366AE55A89}" destId="{91239CC1-70F8-4001-87ED-FB2C542FF648}" srcOrd="0" destOrd="0" presId="urn:microsoft.com/office/officeart/2005/8/layout/pList2#3"/>
    <dgm:cxn modelId="{42BE8ABA-7DC3-4E01-B13E-AFEA415E3786}" type="presParOf" srcId="{91239CC1-70F8-4001-87ED-FB2C542FF648}" destId="{B1CE19AF-DD0B-41DE-97A6-597444BEE740}" srcOrd="0" destOrd="0" presId="urn:microsoft.com/office/officeart/2005/8/layout/pList2#3"/>
    <dgm:cxn modelId="{A2EAB621-463C-48C2-9240-946CC876E8D7}" type="presParOf" srcId="{91239CC1-70F8-4001-87ED-FB2C542FF648}" destId="{8A8ADCC8-6514-40B1-AF83-BA7B3AAF5818}" srcOrd="1" destOrd="0" presId="urn:microsoft.com/office/officeart/2005/8/layout/pList2#3"/>
    <dgm:cxn modelId="{DF437E82-BA3B-4432-B90E-E3B8E8882086}" type="presParOf" srcId="{91239CC1-70F8-4001-87ED-FB2C542FF648}" destId="{4FBC4F40-E9C6-4E79-A010-75D57B6B3C0C}" srcOrd="2" destOrd="0" presId="urn:microsoft.com/office/officeart/2005/8/layout/pList2#3"/>
    <dgm:cxn modelId="{1566DC78-57B1-40FD-B73E-E003A047F69A}" type="presParOf" srcId="{56B4387C-94C3-4A03-945C-0F366AE55A89}" destId="{2E8E027D-EAC6-44B2-9542-5ADE7B79D44E}" srcOrd="1" destOrd="0" presId="urn:microsoft.com/office/officeart/2005/8/layout/pList2#3"/>
    <dgm:cxn modelId="{AC3D2F17-B00C-45CE-A4FE-E3352FB8C907}" type="presParOf" srcId="{56B4387C-94C3-4A03-945C-0F366AE55A89}" destId="{9D37204C-343B-4650-A73C-D3896C9212CB}" srcOrd="2" destOrd="0" presId="urn:microsoft.com/office/officeart/2005/8/layout/pList2#3"/>
    <dgm:cxn modelId="{A80FD377-4176-4D13-B251-6518DE4C81B9}" type="presParOf" srcId="{9D37204C-343B-4650-A73C-D3896C9212CB}" destId="{4099D957-1913-42DF-ADFE-B56EA7480E29}" srcOrd="0" destOrd="0" presId="urn:microsoft.com/office/officeart/2005/8/layout/pList2#3"/>
    <dgm:cxn modelId="{81B2D2C8-A926-4D7F-B5D1-C0965E7D6027}" type="presParOf" srcId="{9D37204C-343B-4650-A73C-D3896C9212CB}" destId="{32AC4D4C-E785-4A28-8B55-8704526F45B7}" srcOrd="1" destOrd="0" presId="urn:microsoft.com/office/officeart/2005/8/layout/pList2#3"/>
    <dgm:cxn modelId="{5CD90779-8A67-4D2A-9FC2-5C38791DB461}" type="presParOf" srcId="{9D37204C-343B-4650-A73C-D3896C9212CB}" destId="{035A22DD-9163-43DD-A989-ABBD62757B10}" srcOrd="2" destOrd="0" presId="urn:microsoft.com/office/officeart/2005/8/layout/pList2#3"/>
    <dgm:cxn modelId="{B5AEF47F-E658-4C83-BABA-BE2FDFEBE4BA}" type="presParOf" srcId="{56B4387C-94C3-4A03-945C-0F366AE55A89}" destId="{960ECB85-A2ED-4296-94D9-09C95AD0CB98}" srcOrd="3" destOrd="0" presId="urn:microsoft.com/office/officeart/2005/8/layout/pList2#3"/>
    <dgm:cxn modelId="{555E2D5D-5E29-4CBF-A4D9-6476590B1283}" type="presParOf" srcId="{56B4387C-94C3-4A03-945C-0F366AE55A89}" destId="{7D4E36D0-DD73-4FB1-AC51-45971C37277F}" srcOrd="4" destOrd="0" presId="urn:microsoft.com/office/officeart/2005/8/layout/pList2#3"/>
    <dgm:cxn modelId="{54644606-F31B-4A94-9A83-20F0642C8F12}" type="presParOf" srcId="{7D4E36D0-DD73-4FB1-AC51-45971C37277F}" destId="{9E00F6F1-B257-4931-840F-33BF0242A2FF}" srcOrd="0" destOrd="0" presId="urn:microsoft.com/office/officeart/2005/8/layout/pList2#3"/>
    <dgm:cxn modelId="{5464E2BE-C736-46A8-AFAF-31AE770BEBCE}" type="presParOf" srcId="{7D4E36D0-DD73-4FB1-AC51-45971C37277F}" destId="{ABB10B65-3D00-4F68-873B-711C62CCD881}" srcOrd="1" destOrd="0" presId="urn:microsoft.com/office/officeart/2005/8/layout/pList2#3"/>
    <dgm:cxn modelId="{3333D1B9-30BF-43B2-BDC4-442FBE7C682A}" type="presParOf" srcId="{7D4E36D0-DD73-4FB1-AC51-45971C37277F}" destId="{BEA13DAC-0F43-40BC-B006-6B2BE77F8E3C}" srcOrd="2" destOrd="0" presId="urn:microsoft.com/office/officeart/2005/8/layout/pList2#3"/>
    <dgm:cxn modelId="{80B35FF3-55DF-44F5-94B7-DD05FF3E98DC}" type="presParOf" srcId="{56B4387C-94C3-4A03-945C-0F366AE55A89}" destId="{C475CBF7-B238-4B90-96BE-46E90B0605A0}" srcOrd="5" destOrd="0" presId="urn:microsoft.com/office/officeart/2005/8/layout/pList2#3"/>
    <dgm:cxn modelId="{41212D16-9ED6-4DB0-871E-0207C5479AB9}" type="presParOf" srcId="{56B4387C-94C3-4A03-945C-0F366AE55A89}" destId="{026CA919-FE33-45AC-9372-9E3F598BAB09}" srcOrd="6" destOrd="0" presId="urn:microsoft.com/office/officeart/2005/8/layout/pList2#3"/>
    <dgm:cxn modelId="{77069F5D-27E4-49B5-9185-D6163D6C16F4}" type="presParOf" srcId="{026CA919-FE33-45AC-9372-9E3F598BAB09}" destId="{9F38D732-C76E-4A65-B212-1BA875955858}" srcOrd="0" destOrd="0" presId="urn:microsoft.com/office/officeart/2005/8/layout/pList2#3"/>
    <dgm:cxn modelId="{A371BF1C-15EF-47BA-A9EE-88C513139752}" type="presParOf" srcId="{026CA919-FE33-45AC-9372-9E3F598BAB09}" destId="{30C23550-9585-4FCB-967B-4D68461F3B2A}" srcOrd="1" destOrd="0" presId="urn:microsoft.com/office/officeart/2005/8/layout/pList2#3"/>
    <dgm:cxn modelId="{257810B1-3335-4C3D-9388-FD73F557A744}" type="presParOf" srcId="{026CA919-FE33-45AC-9372-9E3F598BAB09}" destId="{96BA7B23-608C-41D1-8758-95938085802A}" srcOrd="2" destOrd="0" presId="urn:microsoft.com/office/officeart/2005/8/layout/pList2#3"/>
    <dgm:cxn modelId="{0B2A1E35-3CFB-4E24-9890-171A16DBDF63}" type="presParOf" srcId="{56B4387C-94C3-4A03-945C-0F366AE55A89}" destId="{D0D00852-5058-460D-9A8B-1B80BB6DEF3D}" srcOrd="7" destOrd="0" presId="urn:microsoft.com/office/officeart/2005/8/layout/pList2#3"/>
    <dgm:cxn modelId="{DD8E7D83-675C-4B06-9924-C15E3987E92E}" type="presParOf" srcId="{56B4387C-94C3-4A03-945C-0F366AE55A89}" destId="{D39E485C-23CF-428D-B96E-3BB5D54598A9}" srcOrd="8" destOrd="0" presId="urn:microsoft.com/office/officeart/2005/8/layout/pList2#3"/>
    <dgm:cxn modelId="{203A1547-195B-42C8-9EBF-CD6E8C4CE57E}" type="presParOf" srcId="{D39E485C-23CF-428D-B96E-3BB5D54598A9}" destId="{09584605-7B14-4D8D-9C41-84CFA3D32AB3}" srcOrd="0" destOrd="0" presId="urn:microsoft.com/office/officeart/2005/8/layout/pList2#3"/>
    <dgm:cxn modelId="{6D69DA53-02D6-48ED-91AB-73D526CB8B6C}" type="presParOf" srcId="{D39E485C-23CF-428D-B96E-3BB5D54598A9}" destId="{F0D134A1-93CD-4ECB-A5C0-3F2F01654D05}" srcOrd="1" destOrd="0" presId="urn:microsoft.com/office/officeart/2005/8/layout/pList2#3"/>
    <dgm:cxn modelId="{224CBE8A-C966-4C77-9DF9-66CE04D42DEE}" type="presParOf" srcId="{D39E485C-23CF-428D-B96E-3BB5D54598A9}" destId="{D54C5A4B-A157-40A6-B4CA-67ABE0D86E2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(доходы от использования и продажи  имущества и земли, </a:t>
          </a:r>
          <a:r>
            <a:rPr lang="ru-RU" sz="1200" i="1" dirty="0"/>
            <a:t>доходы</a:t>
          </a:r>
          <a:r>
            <a:rPr lang="ru-RU" sz="1200" dirty="0"/>
            <a:t> от оказания платных услуг, штрафы, прочие)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/>
      <dgm:spPr/>
      <dgm:t>
        <a:bodyPr/>
        <a:lstStyle/>
        <a:p>
          <a:r>
            <a:rPr lang="ru-RU" dirty="0"/>
            <a:t>Субвенции 55%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/>
      <dgm:spPr/>
      <dgm:t>
        <a:bodyPr/>
        <a:lstStyle/>
        <a:p>
          <a:r>
            <a:rPr lang="ru-RU" dirty="0"/>
            <a:t>Дотации 28%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/>
      <dgm:spPr/>
      <dgm:t>
        <a:bodyPr/>
        <a:lstStyle/>
        <a:p>
          <a:r>
            <a:rPr lang="ru-RU" dirty="0"/>
            <a:t>Иные межбюджетные трансферты 12%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C47B2DF-BE39-4125-9FCF-DFD9656A288D}">
      <dgm:prSet phldrT="[Текст]"/>
      <dgm:spPr/>
      <dgm:t>
        <a:bodyPr/>
        <a:lstStyle/>
        <a:p>
          <a:r>
            <a:rPr lang="ru-RU" dirty="0"/>
            <a:t>Субсидии 4%</a:t>
          </a:r>
        </a:p>
      </dgm:t>
    </dgm:pt>
    <dgm:pt modelId="{22B0BE0B-C142-438C-A11F-6620D27EBC2A}" type="parTrans" cxnId="{7D2C649E-0128-4596-8080-AF165F277EAC}">
      <dgm:prSet/>
      <dgm:spPr/>
      <dgm:t>
        <a:bodyPr/>
        <a:lstStyle/>
        <a:p>
          <a:endParaRPr lang="ru-RU"/>
        </a:p>
      </dgm:t>
    </dgm:pt>
    <dgm:pt modelId="{0D7C0ADB-D1F1-4327-ADA6-78C0758DD256}" type="sibTrans" cxnId="{7D2C649E-0128-4596-8080-AF165F277EAC}">
      <dgm:prSet/>
      <dgm:spPr/>
      <dgm:t>
        <a:bodyPr/>
        <a:lstStyle/>
        <a:p>
          <a:endParaRPr lang="ru-RU"/>
        </a:p>
      </dgm:t>
    </dgm:pt>
    <dgm:pt modelId="{5DE495E2-7A39-4B1B-A42C-A4BFBC09DFE1}">
      <dgm:prSet phldrT="[Текст]"/>
      <dgm:spPr/>
      <dgm:t>
        <a:bodyPr/>
        <a:lstStyle/>
        <a:p>
          <a:r>
            <a:rPr lang="ru-RU" dirty="0"/>
            <a:t>Прочие безвозмездные поступления 1%</a:t>
          </a:r>
        </a:p>
      </dgm:t>
    </dgm:pt>
    <dgm:pt modelId="{57EBBC3C-4DDD-469D-ABA0-35D5A8F771E8}" type="parTrans" cxnId="{FC01C835-0CCD-455B-971C-DB2564081BC7}">
      <dgm:prSet/>
      <dgm:spPr/>
      <dgm:t>
        <a:bodyPr/>
        <a:lstStyle/>
        <a:p>
          <a:endParaRPr lang="ru-RU"/>
        </a:p>
      </dgm:t>
    </dgm:pt>
    <dgm:pt modelId="{4FB1B788-523D-4DCC-B8F0-82C9D436B247}" type="sibTrans" cxnId="{FC01C835-0CCD-455B-971C-DB2564081BC7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 custLinFactNeighborX="3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5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5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5" custLinFactNeighborX="-18" custLinFactNeighborY="1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744B790A-CCE6-4D56-B349-7CBD4BFD4BEB}" type="pres">
      <dgm:prSet presAssocID="{FC47B2DF-BE39-4125-9FCF-DFD9656A288D}" presName="aNode" presStyleLbl="fgAcc1" presStyleIdx="3" presStyleCnt="5" custLinFactNeighborX="-18" custLinFactNeighborY="26697">
        <dgm:presLayoutVars>
          <dgm:bulletEnabled val="1"/>
        </dgm:presLayoutVars>
      </dgm:prSet>
      <dgm:spPr/>
    </dgm:pt>
    <dgm:pt modelId="{732F36FC-5712-450E-AC78-A36B632F6209}" type="pres">
      <dgm:prSet presAssocID="{FC47B2DF-BE39-4125-9FCF-DFD9656A288D}" presName="aSpace" presStyleCnt="0"/>
      <dgm:spPr/>
    </dgm:pt>
    <dgm:pt modelId="{AD29EB9A-29E0-46EF-8B77-7E7ABE168D4D}" type="pres">
      <dgm:prSet presAssocID="{5DE495E2-7A39-4B1B-A42C-A4BFBC09DFE1}" presName="aNode" presStyleLbl="fgAcc1" presStyleIdx="4" presStyleCnt="5" custLinFactNeighborX="-18" custLinFactNeighborY="26697">
        <dgm:presLayoutVars>
          <dgm:bulletEnabled val="1"/>
        </dgm:presLayoutVars>
      </dgm:prSet>
      <dgm:spPr/>
    </dgm:pt>
    <dgm:pt modelId="{42FBFA87-D132-42A9-AE3A-6AFFD814127B}" type="pres">
      <dgm:prSet presAssocID="{5DE495E2-7A39-4B1B-A42C-A4BFBC09DFE1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FC01C835-0CCD-455B-971C-DB2564081BC7}" srcId="{8E487D8F-98DC-4AB7-9B2F-3E6748B8D5D5}" destId="{5DE495E2-7A39-4B1B-A42C-A4BFBC09DFE1}" srcOrd="4" destOrd="0" parTransId="{57EBBC3C-4DDD-469D-ABA0-35D5A8F771E8}" sibTransId="{4FB1B788-523D-4DCC-B8F0-82C9D436B247}"/>
    <dgm:cxn modelId="{7D2C649E-0128-4596-8080-AF165F277EAC}" srcId="{8E487D8F-98DC-4AB7-9B2F-3E6748B8D5D5}" destId="{FC47B2DF-BE39-4125-9FCF-DFD9656A288D}" srcOrd="3" destOrd="0" parTransId="{22B0BE0B-C142-438C-A11F-6620D27EBC2A}" sibTransId="{0D7C0ADB-D1F1-4327-ADA6-78C0758DD25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8B82D9DC-E74B-4A96-AB8E-F0EE69E062A8}" type="presOf" srcId="{FC47B2DF-BE39-4125-9FCF-DFD9656A288D}" destId="{744B790A-CCE6-4D56-B349-7CBD4BFD4BEB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9C80A6E9-F5DF-4368-A74B-6DFEB8BF071A}" type="presOf" srcId="{5DE495E2-7A39-4B1B-A42C-A4BFBC09DFE1}" destId="{AD29EB9A-29E0-46EF-8B77-7E7ABE168D4D}" srcOrd="0" destOrd="0" presId="urn:microsoft.com/office/officeart/2005/8/layout/pyramid2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B5540976-BF06-4212-89CC-66A6F09A53DF}" type="presParOf" srcId="{B18F6C36-A4B9-42E5-870C-6AC599D1580C}" destId="{744B790A-CCE6-4D56-B349-7CBD4BFD4BEB}" srcOrd="6" destOrd="0" presId="urn:microsoft.com/office/officeart/2005/8/layout/pyramid2"/>
    <dgm:cxn modelId="{305B11DF-4FC5-4621-B3BF-45B4FEB491EF}" type="presParOf" srcId="{B18F6C36-A4B9-42E5-870C-6AC599D1580C}" destId="{732F36FC-5712-450E-AC78-A36B632F6209}" srcOrd="7" destOrd="0" presId="urn:microsoft.com/office/officeart/2005/8/layout/pyramid2"/>
    <dgm:cxn modelId="{6990F936-3238-4E78-A7A2-B679428AF342}" type="presParOf" srcId="{B18F6C36-A4B9-42E5-870C-6AC599D1580C}" destId="{AD29EB9A-29E0-46EF-8B77-7E7ABE168D4D}" srcOrd="8" destOrd="0" presId="urn:microsoft.com/office/officeart/2005/8/layout/pyramid2"/>
    <dgm:cxn modelId="{7CACF989-4C67-450E-B98A-D7263F94EEFD}" type="presParOf" srcId="{B18F6C36-A4B9-42E5-870C-6AC599D1580C}" destId="{42FBFA87-D132-42A9-AE3A-6AFFD814127B}" srcOrd="9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8DA47C-E2E6-4D5D-A0F0-9D52823538D9}">
      <dgm:prSet phldrT="[Текст]" custT="1"/>
      <dgm:spPr/>
      <dgm:t>
        <a:bodyPr/>
        <a:lstStyle/>
        <a:p>
          <a:pPr algn="ctr" rtl="0"/>
          <a:r>
            <a:rPr lang="ru-RU" sz="1200" b="1" dirty="0">
              <a:solidFill>
                <a:srgbClr val="002060"/>
              </a:solidFill>
            </a:rPr>
            <a:t>Организация досуга,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предоставление     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услуг организаций культуры и 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  доступа к музейным фондам </a:t>
          </a:r>
        </a:p>
        <a:p>
          <a:pPr algn="ctr" rtl="0"/>
          <a:r>
            <a:rPr lang="ru-RU" sz="1200" b="1" dirty="0">
              <a:solidFill>
                <a:srgbClr val="002060"/>
              </a:solidFill>
            </a:rPr>
            <a:t>16 931,5</a:t>
          </a:r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 тыс. руб</a:t>
          </a:r>
          <a:r>
            <a:rPr lang="ru-RU" sz="1200" dirty="0"/>
            <a:t>.</a:t>
          </a:r>
          <a:r>
            <a:rPr lang="ru-RU" sz="2000" dirty="0"/>
            <a:t>  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 custT="1"/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Организация библиотечного 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обслуживания   </a:t>
          </a:r>
          <a:r>
            <a:rPr lang="ru-RU" sz="1200" b="1" dirty="0">
              <a:solidFill>
                <a:srgbClr val="FF0000"/>
              </a:solidFill>
            </a:rPr>
            <a:t>    </a:t>
          </a:r>
        </a:p>
        <a:p>
          <a:pPr rtl="0"/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4 456,1 тыс. руб</a:t>
          </a:r>
          <a:r>
            <a:rPr lang="ru-RU" sz="1200" b="1" dirty="0"/>
            <a:t>.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 custT="1"/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условий для   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реализации муниципальной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 программы </a:t>
          </a:r>
        </a:p>
        <a:p>
          <a:pPr rtl="0"/>
          <a:r>
            <a:rPr lang="ru-RU" sz="1200" b="1" dirty="0">
              <a:solidFill>
                <a:srgbClr val="002060"/>
              </a:solidFill>
            </a:rPr>
            <a:t>1 555,8 </a:t>
          </a:r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тыс. руб</a:t>
          </a:r>
          <a:r>
            <a:rPr lang="ru-RU" sz="600" b="1" dirty="0"/>
            <a:t>.</a:t>
          </a:r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2DDE71D8-6C3A-477A-BD94-DA07458A87DA}">
      <dgm:prSet custT="1"/>
      <dgm:spPr/>
      <dgm:t>
        <a:bodyPr/>
        <a:lstStyle/>
        <a:p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Развитие местного народного творчества   </a:t>
          </a:r>
        </a:p>
        <a:p>
          <a:r>
            <a:rPr lang="ru-RU" sz="1200" b="1" dirty="0">
              <a:solidFill>
                <a:schemeClr val="tx2">
                  <a:lumMod val="75000"/>
                </a:schemeClr>
              </a:solidFill>
            </a:rPr>
            <a:t>0 тыс. рублей</a:t>
          </a:r>
        </a:p>
      </dgm:t>
    </dgm:pt>
    <dgm:pt modelId="{0756E0F6-E57E-4CE1-8D6A-A4428AA4D9A3}" type="parTrans" cxnId="{540FC9FC-7FA2-4051-83FE-A3A25DE1A17F}">
      <dgm:prSet/>
      <dgm:spPr/>
      <dgm:t>
        <a:bodyPr/>
        <a:lstStyle/>
        <a:p>
          <a:endParaRPr lang="ru-RU"/>
        </a:p>
      </dgm:t>
    </dgm:pt>
    <dgm:pt modelId="{E4B579A1-2678-4911-841B-D653ACB01FF9}" type="sibTrans" cxnId="{540FC9FC-7FA2-4051-83FE-A3A25DE1A17F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 custScaleY="81572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4" custScaleX="93294" custScaleY="86364" custLinFactNeighborX="-7959" custLinFactNeighborY="-7812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4"/>
      <dgm:spPr/>
    </dgm:pt>
    <dgm:pt modelId="{BFE3F803-7537-4EE3-AA8B-2ECFAF62D4E1}" type="pres">
      <dgm:prSet presAssocID="{F08DA47C-E2E6-4D5D-A0F0-9D52823538D9}" presName="imagNode" presStyleLbl="fgImgPlace1" presStyleIdx="0" presStyleCnt="4" custScaleX="93940" custScaleY="75289" custLinFactNeighborX="-6299" custLinFactNeighborY="-68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4" custScaleX="95451" custScaleY="87772" custLinFactNeighborX="-2156" custLinFactNeighborY="-6756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4"/>
      <dgm:spPr/>
    </dgm:pt>
    <dgm:pt modelId="{9CD74EDC-6C6D-4AB5-BFBE-43E626F0B7EC}" type="pres">
      <dgm:prSet presAssocID="{5957C34C-AEC9-4AC4-8606-66A378B1C411}" presName="imagNode" presStyleLbl="fgImgPlace1" presStyleIdx="1" presStyleCnt="4" custScaleX="94456" custScaleY="73473" custLinFactNeighborX="-6372" custLinFactNeighborY="-100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4" custScaleX="98840" custScaleY="87775" custLinFactX="14043" custLinFactNeighborX="100000" custLinFactNeighborY="-6754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4"/>
      <dgm:spPr/>
    </dgm:pt>
    <dgm:pt modelId="{D21D7E4F-726E-4263-BA14-CED1A01BC02A}" type="pres">
      <dgm:prSet presAssocID="{02A112F2-BEC6-447E-A8A3-3D8F2B5D9E4D}" presName="imagNode" presStyleLbl="fgImgPlace1" presStyleIdx="2" presStyleCnt="4" custScaleX="94975" custScaleY="78257" custLinFactX="9170" custLinFactNeighborX="100000" custLinFactNeighborY="1386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6CC31E2-D15A-455C-A87F-584B4884704E}" type="pres">
      <dgm:prSet presAssocID="{79CE9199-D350-49A3-899B-E718DF21FD22}" presName="sibTrans" presStyleLbl="sibTrans2D1" presStyleIdx="0" presStyleCnt="0"/>
      <dgm:spPr/>
    </dgm:pt>
    <dgm:pt modelId="{4E0AB239-7AC2-439B-B484-E32A48917ED6}" type="pres">
      <dgm:prSet presAssocID="{2DDE71D8-6C3A-477A-BD94-DA07458A87DA}" presName="compNode" presStyleCnt="0"/>
      <dgm:spPr/>
    </dgm:pt>
    <dgm:pt modelId="{C3EA601E-A4ED-4684-BDD3-C91E3B04F0C1}" type="pres">
      <dgm:prSet presAssocID="{2DDE71D8-6C3A-477A-BD94-DA07458A87DA}" presName="node" presStyleLbl="node1" presStyleIdx="3" presStyleCnt="4" custScaleX="97905" custScaleY="86323" custLinFactX="-7418" custLinFactNeighborX="-100000" custLinFactNeighborY="-7843">
        <dgm:presLayoutVars>
          <dgm:bulletEnabled val="1"/>
        </dgm:presLayoutVars>
      </dgm:prSet>
      <dgm:spPr/>
    </dgm:pt>
    <dgm:pt modelId="{C05A16F7-A0FB-4E6A-AA8B-5A733E9B14E0}" type="pres">
      <dgm:prSet presAssocID="{2DDE71D8-6C3A-477A-BD94-DA07458A87DA}" presName="invisiNode" presStyleLbl="node1" presStyleIdx="3" presStyleCnt="4"/>
      <dgm:spPr/>
    </dgm:pt>
    <dgm:pt modelId="{6176C051-92A2-46A9-92AD-2B3CDB0BBC8E}" type="pres">
      <dgm:prSet presAssocID="{2DDE71D8-6C3A-477A-BD94-DA07458A87DA}" presName="imagNode" presStyleLbl="fgImgPlace1" presStyleIdx="3" presStyleCnt="4" custScaleX="98394" custScaleY="75518" custLinFactX="-7709" custLinFactNeighborX="-100000" custLinFactNeighborY="1691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#1"/>
    <dgm:cxn modelId="{B907D211-733C-439F-8372-2109284E4D81}" type="presOf" srcId="{5957C34C-AEC9-4AC4-8606-66A378B1C411}" destId="{11015A28-8188-4E47-AC75-4AD56287FD2B}" srcOrd="0" destOrd="0" presId="urn:microsoft.com/office/officeart/2005/8/layout/pList2#1"/>
    <dgm:cxn modelId="{DC6DFD19-56F0-4F5E-9CC0-9E3F574B4AC3}" type="presOf" srcId="{4A6444F0-92F6-472B-80A9-E35CBE2CAABD}" destId="{647AE471-54AA-483A-890F-CD3D20FE3750}" srcOrd="0" destOrd="0" presId="urn:microsoft.com/office/officeart/2005/8/layout/pList2#1"/>
    <dgm:cxn modelId="{D8A48D34-A43C-4498-B4F1-7283B986EC87}" type="presOf" srcId="{F08DA47C-E2E6-4D5D-A0F0-9D52823538D9}" destId="{02C475CD-03BA-47E1-B62F-05333E83AF7A}" srcOrd="0" destOrd="0" presId="urn:microsoft.com/office/officeart/2005/8/layout/pList2#1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#1"/>
    <dgm:cxn modelId="{DACABBA5-1998-4FB6-A2DE-DC6AF0BD1AA8}" type="presOf" srcId="{79CE9199-D350-49A3-899B-E718DF21FD22}" destId="{A6CC31E2-D15A-455C-A87F-584B4884704E}" srcOrd="0" destOrd="0" presId="urn:microsoft.com/office/officeart/2005/8/layout/pList2#1"/>
    <dgm:cxn modelId="{BB26BBAF-5B11-4585-B459-449EA6340697}" type="presOf" srcId="{7E2B6683-9E1F-4196-918E-38B4720A8A4A}" destId="{C1A02806-6B71-4187-86BB-3BE890700C01}" srcOrd="0" destOrd="0" presId="urn:microsoft.com/office/officeart/2005/8/layout/pList2#1"/>
    <dgm:cxn modelId="{2B93BCBF-A12B-434E-A57F-F6EF8130E7F9}" type="presOf" srcId="{2DDE71D8-6C3A-477A-BD94-DA07458A87DA}" destId="{C3EA601E-A4ED-4684-BDD3-C91E3B04F0C1}" srcOrd="0" destOrd="0" presId="urn:microsoft.com/office/officeart/2005/8/layout/pList2#1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540FC9FC-7FA2-4051-83FE-A3A25DE1A17F}" srcId="{1B19157D-A7DD-4C0F-A7ED-5D5755FC34D5}" destId="{2DDE71D8-6C3A-477A-BD94-DA07458A87DA}" srcOrd="3" destOrd="0" parTransId="{0756E0F6-E57E-4CE1-8D6A-A4428AA4D9A3}" sibTransId="{E4B579A1-2678-4911-841B-D653ACB01FF9}"/>
    <dgm:cxn modelId="{5E2E148C-85E3-49BF-9B95-7D06A2CFBA98}" type="presParOf" srcId="{F17E5137-6E3D-4665-821B-373C6C4ABF77}" destId="{3511CC35-3EB8-4E4C-AF1A-D6446BA0487E}" srcOrd="0" destOrd="0" presId="urn:microsoft.com/office/officeart/2005/8/layout/pList2#1"/>
    <dgm:cxn modelId="{D3D79ECC-C067-4F9A-9172-D3A963392C2C}" type="presParOf" srcId="{F17E5137-6E3D-4665-821B-373C6C4ABF77}" destId="{43F04E03-C2E8-4838-BE22-83F99D80EA7F}" srcOrd="1" destOrd="0" presId="urn:microsoft.com/office/officeart/2005/8/layout/pList2#1"/>
    <dgm:cxn modelId="{99D3396C-0472-4D1D-A69D-3BA821B97D6B}" type="presParOf" srcId="{43F04E03-C2E8-4838-BE22-83F99D80EA7F}" destId="{657D0670-8477-4725-9871-79EF3E8D9F2E}" srcOrd="0" destOrd="0" presId="urn:microsoft.com/office/officeart/2005/8/layout/pList2#1"/>
    <dgm:cxn modelId="{0932F2B4-886D-422A-AAAA-94C6AE1CC2A0}" type="presParOf" srcId="{657D0670-8477-4725-9871-79EF3E8D9F2E}" destId="{02C475CD-03BA-47E1-B62F-05333E83AF7A}" srcOrd="0" destOrd="0" presId="urn:microsoft.com/office/officeart/2005/8/layout/pList2#1"/>
    <dgm:cxn modelId="{210DE600-6B98-4C9E-A235-168E4CCC01E9}" type="presParOf" srcId="{657D0670-8477-4725-9871-79EF3E8D9F2E}" destId="{034BF059-517F-4F76-8756-EE96E5559E61}" srcOrd="1" destOrd="0" presId="urn:microsoft.com/office/officeart/2005/8/layout/pList2#1"/>
    <dgm:cxn modelId="{93DA1649-E04A-4CE8-912A-DFD8208E6411}" type="presParOf" srcId="{657D0670-8477-4725-9871-79EF3E8D9F2E}" destId="{BFE3F803-7537-4EE3-AA8B-2ECFAF62D4E1}" srcOrd="2" destOrd="0" presId="urn:microsoft.com/office/officeart/2005/8/layout/pList2#1"/>
    <dgm:cxn modelId="{FDD70DF2-1737-4656-8322-717417C43B0E}" type="presParOf" srcId="{43F04E03-C2E8-4838-BE22-83F99D80EA7F}" destId="{C1A02806-6B71-4187-86BB-3BE890700C01}" srcOrd="1" destOrd="0" presId="urn:microsoft.com/office/officeart/2005/8/layout/pList2#1"/>
    <dgm:cxn modelId="{D83E22F5-A998-4AEA-8A41-3CADF1BF1D47}" type="presParOf" srcId="{43F04E03-C2E8-4838-BE22-83F99D80EA7F}" destId="{F666E9F7-CB50-4ECB-912B-451DD134FB84}" srcOrd="2" destOrd="0" presId="urn:microsoft.com/office/officeart/2005/8/layout/pList2#1"/>
    <dgm:cxn modelId="{16256920-7576-48AF-BC18-B76B99A108A0}" type="presParOf" srcId="{F666E9F7-CB50-4ECB-912B-451DD134FB84}" destId="{11015A28-8188-4E47-AC75-4AD56287FD2B}" srcOrd="0" destOrd="0" presId="urn:microsoft.com/office/officeart/2005/8/layout/pList2#1"/>
    <dgm:cxn modelId="{79FC3FA8-CB79-4C0A-BFED-BAE288162757}" type="presParOf" srcId="{F666E9F7-CB50-4ECB-912B-451DD134FB84}" destId="{5886ED23-E78A-425A-916B-E8FBC8A20C08}" srcOrd="1" destOrd="0" presId="urn:microsoft.com/office/officeart/2005/8/layout/pList2#1"/>
    <dgm:cxn modelId="{7FDBC430-6B07-4B97-8BA8-BA5223F0A557}" type="presParOf" srcId="{F666E9F7-CB50-4ECB-912B-451DD134FB84}" destId="{9CD74EDC-6C6D-4AB5-BFBE-43E626F0B7EC}" srcOrd="2" destOrd="0" presId="urn:microsoft.com/office/officeart/2005/8/layout/pList2#1"/>
    <dgm:cxn modelId="{08B3ED9A-8CB4-41FB-AA00-3C2970223DFE}" type="presParOf" srcId="{43F04E03-C2E8-4838-BE22-83F99D80EA7F}" destId="{647AE471-54AA-483A-890F-CD3D20FE3750}" srcOrd="3" destOrd="0" presId="urn:microsoft.com/office/officeart/2005/8/layout/pList2#1"/>
    <dgm:cxn modelId="{5E70E101-5F79-487B-82C0-3402F86BF95E}" type="presParOf" srcId="{43F04E03-C2E8-4838-BE22-83F99D80EA7F}" destId="{82CE5D9C-F31E-49FC-B605-ACBBBD4E6721}" srcOrd="4" destOrd="0" presId="urn:microsoft.com/office/officeart/2005/8/layout/pList2#1"/>
    <dgm:cxn modelId="{E1C802C1-4B5B-4A31-BDA9-F8E3745073D0}" type="presParOf" srcId="{82CE5D9C-F31E-49FC-B605-ACBBBD4E6721}" destId="{ADDF07E1-951D-4B14-B2AD-BB9A2113CD45}" srcOrd="0" destOrd="0" presId="urn:microsoft.com/office/officeart/2005/8/layout/pList2#1"/>
    <dgm:cxn modelId="{4449C9D9-6C94-4FC3-ACC4-2986C2587579}" type="presParOf" srcId="{82CE5D9C-F31E-49FC-B605-ACBBBD4E6721}" destId="{7D7A6D97-974C-4F78-BECE-4E3C70650823}" srcOrd="1" destOrd="0" presId="urn:microsoft.com/office/officeart/2005/8/layout/pList2#1"/>
    <dgm:cxn modelId="{7FC042AA-7580-45A5-8D1C-111E9B91B863}" type="presParOf" srcId="{82CE5D9C-F31E-49FC-B605-ACBBBD4E6721}" destId="{D21D7E4F-726E-4263-BA14-CED1A01BC02A}" srcOrd="2" destOrd="0" presId="urn:microsoft.com/office/officeart/2005/8/layout/pList2#1"/>
    <dgm:cxn modelId="{3AC2EDB2-4523-4EBE-81E7-13D4B045C4C9}" type="presParOf" srcId="{43F04E03-C2E8-4838-BE22-83F99D80EA7F}" destId="{A6CC31E2-D15A-455C-A87F-584B4884704E}" srcOrd="5" destOrd="0" presId="urn:microsoft.com/office/officeart/2005/8/layout/pList2#1"/>
    <dgm:cxn modelId="{CE6499D7-32F6-44AA-AE98-64CBBA378234}" type="presParOf" srcId="{43F04E03-C2E8-4838-BE22-83F99D80EA7F}" destId="{4E0AB239-7AC2-439B-B484-E32A48917ED6}" srcOrd="6" destOrd="0" presId="urn:microsoft.com/office/officeart/2005/8/layout/pList2#1"/>
    <dgm:cxn modelId="{B96FC07A-244A-40FB-97CB-20E59F26E32F}" type="presParOf" srcId="{4E0AB239-7AC2-439B-B484-E32A48917ED6}" destId="{C3EA601E-A4ED-4684-BDD3-C91E3B04F0C1}" srcOrd="0" destOrd="0" presId="urn:microsoft.com/office/officeart/2005/8/layout/pList2#1"/>
    <dgm:cxn modelId="{599FD0C4-2ACF-4393-82D1-E89855474A63}" type="presParOf" srcId="{4E0AB239-7AC2-439B-B484-E32A48917ED6}" destId="{C05A16F7-A0FB-4E6A-AA8B-5A733E9B14E0}" srcOrd="1" destOrd="0" presId="urn:microsoft.com/office/officeart/2005/8/layout/pList2#1"/>
    <dgm:cxn modelId="{2B3F84FA-D499-4BF9-8D1C-DE4FA5E87BAA}" type="presParOf" srcId="{4E0AB239-7AC2-439B-B484-E32A48917ED6}" destId="{6176C051-92A2-46A9-92AD-2B3CDB0BBC8E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1031,8 тыс.руб.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2721" custLinFactNeighborY="-3707"/>
      <dgm:spPr/>
    </dgm:pt>
    <dgm:pt modelId="{BE736186-4A9E-4C58-9618-1299EDE779C0}" type="pres">
      <dgm:prSet presAssocID="{C194F3B2-9981-4CAF-BB1F-2772EFD75BE1}" presName="img" presStyleLbl="fgImgPlace1" presStyleIdx="0" presStyleCnt="1" custScaleX="185292" custScaleY="98364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#1"/>
    <dgm:cxn modelId="{2DAE039F-BAA9-49E9-9B40-33D7860F85C0}" type="presOf" srcId="{64DBA897-F89B-42E0-BE04-FA76142A9AD5}" destId="{806BDEE7-4921-48C5-B8DA-586EBA40BBBB}" srcOrd="0" destOrd="0" presId="urn:microsoft.com/office/officeart/2005/8/layout/vList4#1"/>
    <dgm:cxn modelId="{EDB37CA5-EE61-490B-8EA2-CED39ED46D71}" type="presOf" srcId="{C194F3B2-9981-4CAF-BB1F-2772EFD75BE1}" destId="{4DF65E1B-B306-4430-9BDB-831653EB63F3}" srcOrd="1" destOrd="0" presId="urn:microsoft.com/office/officeart/2005/8/layout/vList4#1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#1"/>
    <dgm:cxn modelId="{D869A7B5-D680-48FC-ACD0-7ECDFB084A53}" type="presParOf" srcId="{8AD9E806-EFD6-45FF-A5A0-06CD64BC2B80}" destId="{290581CA-55E1-4DBA-B19F-E9260E7892EA}" srcOrd="0" destOrd="0" presId="urn:microsoft.com/office/officeart/2005/8/layout/vList4#1"/>
    <dgm:cxn modelId="{14B7D04E-6048-4869-806C-60323D6428B7}" type="presParOf" srcId="{8AD9E806-EFD6-45FF-A5A0-06CD64BC2B80}" destId="{BE736186-4A9E-4C58-9618-1299EDE779C0}" srcOrd="1" destOrd="0" presId="urn:microsoft.com/office/officeart/2005/8/layout/vList4#1"/>
    <dgm:cxn modelId="{98973D1B-5455-40EA-8DDF-63B9B1E51D1F}" type="presParOf" srcId="{8AD9E806-EFD6-45FF-A5A0-06CD64BC2B80}" destId="{4DF65E1B-B306-4430-9BDB-831653EB63F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825,1 тыс.руб.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NeighborX="-4485" custLinFactNeighborY="-385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#2"/>
    <dgm:cxn modelId="{8C028091-28CB-4153-B618-C04E1C0938AD}" type="presOf" srcId="{EA5852E8-015D-4660-9F0E-E2ADAF6AE480}" destId="{CBA03A1B-7CAF-4AD5-B4BF-8DC0F1A6E9EA}" srcOrd="0" destOrd="0" presId="urn:microsoft.com/office/officeart/2005/8/layout/vList4#2"/>
    <dgm:cxn modelId="{1742E39E-379D-49F7-B080-9B7BF375DBCF}" type="presOf" srcId="{EA5852E8-015D-4660-9F0E-E2ADAF6AE480}" destId="{DDB09795-84B9-4807-9011-62E972782204}" srcOrd="1" destOrd="0" presId="urn:microsoft.com/office/officeart/2005/8/layout/vList4#2"/>
    <dgm:cxn modelId="{A9F5B7A5-D882-47B2-A352-A8307CF91860}" type="presParOf" srcId="{1F881114-A643-4093-90E6-F0E0D848672B}" destId="{7EB8DE30-D7B4-4B15-9438-1FC9AA19ED72}" srcOrd="0" destOrd="0" presId="urn:microsoft.com/office/officeart/2005/8/layout/vList4#2"/>
    <dgm:cxn modelId="{46832824-4551-4B42-808E-1C3DC0498E32}" type="presParOf" srcId="{7EB8DE30-D7B4-4B15-9438-1FC9AA19ED72}" destId="{CBA03A1B-7CAF-4AD5-B4BF-8DC0F1A6E9EA}" srcOrd="0" destOrd="0" presId="urn:microsoft.com/office/officeart/2005/8/layout/vList4#2"/>
    <dgm:cxn modelId="{01C67562-9986-4CA7-9CC0-F81FBBBF94EF}" type="presParOf" srcId="{7EB8DE30-D7B4-4B15-9438-1FC9AA19ED72}" destId="{5CE12C04-6CE5-4FDF-97B2-6CB1948C95FF}" srcOrd="1" destOrd="0" presId="urn:microsoft.com/office/officeart/2005/8/layout/vList4#2"/>
    <dgm:cxn modelId="{9BE9679C-4419-4F65-9B58-BDDA185BB9F7}" type="presParOf" srcId="{7EB8DE30-D7B4-4B15-9438-1FC9AA19ED72}" destId="{DDB09795-84B9-4807-9011-62E972782204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dirty="0"/>
            <a:t>
</a:t>
          </a:r>
          <a:r>
            <a:rPr lang="ru-RU" sz="1200" baseline="0" dirty="0"/>
            <a:t> 15</a:t>
          </a:r>
          <a:r>
            <a:rPr lang="ru-RU" sz="1200" b="1" baseline="0" dirty="0"/>
            <a:t>,0 тыс.руб</a:t>
          </a:r>
          <a:r>
            <a:rPr lang="ru-RU" sz="800" baseline="0" dirty="0"/>
            <a:t>.</a:t>
          </a:r>
          <a:endParaRPr lang="ru-RU" sz="8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dirty="0"/>
            <a:t>
0 </a:t>
          </a:r>
          <a:r>
            <a:rPr lang="ru-RU" sz="1200" b="1" baseline="0" dirty="0"/>
            <a:t> тыс.руб</a:t>
          </a:r>
          <a:r>
            <a:rPr lang="ru-RU" sz="1200" baseline="0" dirty="0"/>
            <a:t>. </a:t>
          </a:r>
          <a:endParaRPr lang="ru-RU" sz="1200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dirty="0"/>
            <a:t>
</a:t>
          </a:r>
          <a:r>
            <a:rPr lang="ru-RU" sz="1200" b="1" baseline="0" dirty="0"/>
            <a:t> 1499,4 тыс. руб</a:t>
          </a:r>
          <a:r>
            <a:rPr lang="ru-RU" sz="1200" baseline="0" dirty="0"/>
            <a:t>.</a:t>
          </a:r>
          <a:endParaRPr lang="ru-RU" sz="1200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6F740A4B-4E40-4BAF-827B-EB609B5407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dirty="0"/>
            <a:t>
0</a:t>
          </a:r>
          <a:r>
            <a:rPr lang="ru-RU" sz="1200" b="1" baseline="0" dirty="0"/>
            <a:t> тыс.руб</a:t>
          </a:r>
          <a:r>
            <a:rPr lang="ru-RU" sz="1200" baseline="0" dirty="0"/>
            <a:t>. </a:t>
          </a:r>
          <a:r>
            <a:rPr lang="ru-RU" sz="1900" baseline="0" dirty="0"/>
            <a:t>     </a:t>
          </a:r>
          <a:endParaRPr lang="ru-RU" sz="1900" dirty="0"/>
        </a:p>
      </dgm:t>
    </dgm:pt>
    <dgm:pt modelId="{F39D6247-36C1-4E8D-93B8-35657B1C5833}" type="parTrans" cxnId="{4AB86372-975A-4E10-B6CD-BE3EF98C43F2}">
      <dgm:prSet/>
      <dgm:spPr/>
      <dgm:t>
        <a:bodyPr/>
        <a:lstStyle/>
        <a:p>
          <a:endParaRPr lang="ru-RU"/>
        </a:p>
      </dgm:t>
    </dgm:pt>
    <dgm:pt modelId="{508FFFF9-FEBF-4F22-8D0C-6EB33FF4868C}" type="sibTrans" cxnId="{4AB86372-975A-4E10-B6CD-BE3EF98C43F2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100000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4" custScaleX="82369" custScaleY="88811" custLinFactNeighborX="-5506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4"/>
      <dgm:spPr/>
    </dgm:pt>
    <dgm:pt modelId="{214B66EF-0C8F-4B70-9479-92404FFBD751}" type="pres">
      <dgm:prSet presAssocID="{EEFF7AD8-0C98-4D06-A6FE-69B90AEDF183}" presName="imagNode" presStyleLbl="fgImgPlace1" presStyleIdx="0" presStyleCnt="4" custScaleX="78625" custScaleY="116162" custLinFactX="115301" custLinFactNeighborX="200000" custLinFactNeighborY="-4565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4" custAng="0" custScaleX="95380" custScaleY="93007" custLinFactNeighborX="-1297" custLinFactNeighborY="874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4"/>
      <dgm:spPr/>
    </dgm:pt>
    <dgm:pt modelId="{314D7995-19D2-4850-BC41-07480920937E}" type="pres">
      <dgm:prSet presAssocID="{3DC872D9-F38C-4F2D-9526-E5A6FB6CDD99}" presName="imagNode" presStyleLbl="fgImgPlace1" presStyleIdx="1" presStyleCnt="4" custScaleX="93706" custScaleY="121795" custLinFactNeighborX="1762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4" custScaleX="96829" custScaleY="93007" custLinFactNeighborX="5150" custLinFactNeighborY="1923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4"/>
      <dgm:spPr/>
    </dgm:pt>
    <dgm:pt modelId="{68F8CDFF-BD0E-41DD-9906-BD33079A7464}" type="pres">
      <dgm:prSet presAssocID="{92C6202C-05CA-4BD4-A3FF-D81F3E21A4A3}" presName="imagNode" presStyleLbl="fgImgPlace1" presStyleIdx="2" presStyleCnt="4" custScaleX="79520" custScaleY="111655" custLinFactX="-100000" custLinFactNeighborX="-106450" custLinFactNeighborY="-6818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CAFA209-1501-4F4B-98CA-AB44F1E60675}" type="pres">
      <dgm:prSet presAssocID="{56088713-45EC-4057-BEEA-59EBEBA0E8D1}" presName="sibTrans" presStyleLbl="sibTrans2D1" presStyleIdx="0" presStyleCnt="0"/>
      <dgm:spPr/>
    </dgm:pt>
    <dgm:pt modelId="{14748548-ACAE-4E4B-91CA-0704C0DEAB95}" type="pres">
      <dgm:prSet presAssocID="{6F740A4B-4E40-4BAF-827B-EB609B5407CE}" presName="compNode" presStyleCnt="0"/>
      <dgm:spPr/>
    </dgm:pt>
    <dgm:pt modelId="{6A25DCBA-23C8-4721-A0F0-6C4F732C9DE9}" type="pres">
      <dgm:prSet presAssocID="{6F740A4B-4E40-4BAF-827B-EB609B5407CE}" presName="node" presStyleLbl="node1" presStyleIdx="3" presStyleCnt="4" custScaleX="93360" custScaleY="88636" custLinFactNeighborX="1262" custLinFactNeighborY="-306">
        <dgm:presLayoutVars>
          <dgm:bulletEnabled val="1"/>
        </dgm:presLayoutVars>
      </dgm:prSet>
      <dgm:spPr/>
    </dgm:pt>
    <dgm:pt modelId="{9168F19F-5BE6-4FB4-8823-EB301050B622}" type="pres">
      <dgm:prSet presAssocID="{6F740A4B-4E40-4BAF-827B-EB609B5407CE}" presName="invisiNode" presStyleLbl="node1" presStyleIdx="3" presStyleCnt="4"/>
      <dgm:spPr/>
    </dgm:pt>
    <dgm:pt modelId="{5912F3ED-E65A-436A-82B5-0677D9010D6F}" type="pres">
      <dgm:prSet presAssocID="{6F740A4B-4E40-4BAF-827B-EB609B5407CE}" presName="imagNode" presStyleLbl="fgImgPlace1" presStyleIdx="3" presStyleCnt="4" custScaleX="84800" custScaleY="111511" custLinFactX="-4946" custLinFactNeighborX="-100000" custLinFactNeighborY="3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2"/>
    <dgm:cxn modelId="{4D875D46-15F9-4108-9CDE-08417D714BF7}" type="presOf" srcId="{56088713-45EC-4057-BEEA-59EBEBA0E8D1}" destId="{0CAFA209-1501-4F4B-98CA-AB44F1E60675}" srcOrd="0" destOrd="0" presId="urn:microsoft.com/office/officeart/2005/8/layout/pList2#2"/>
    <dgm:cxn modelId="{4AB86372-975A-4E10-B6CD-BE3EF98C43F2}" srcId="{B17CABDE-F4D9-4FD1-BBB4-3468C35B26A6}" destId="{6F740A4B-4E40-4BAF-827B-EB609B5407CE}" srcOrd="3" destOrd="0" parTransId="{F39D6247-36C1-4E8D-93B8-35657B1C5833}" sibTransId="{508FFFF9-FEBF-4F22-8D0C-6EB33FF4868C}"/>
    <dgm:cxn modelId="{D7580AA4-FC15-4F29-880D-6DB8000E3604}" type="presOf" srcId="{92C6202C-05CA-4BD4-A3FF-D81F3E21A4A3}" destId="{3CB32B6B-C454-41EA-AED8-7493E68110B2}" srcOrd="0" destOrd="0" presId="urn:microsoft.com/office/officeart/2005/8/layout/pList2#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#2"/>
    <dgm:cxn modelId="{E95ED9DF-CBCD-4BDF-A725-FA37E75BE1C1}" type="presOf" srcId="{BD0761FE-0441-47FA-B6A4-0F94AD214C86}" destId="{3E2AD502-EE1A-421C-B269-976F0C16FDE1}" srcOrd="0" destOrd="0" presId="urn:microsoft.com/office/officeart/2005/8/layout/pList2#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#2"/>
    <dgm:cxn modelId="{AAA215F4-5EBC-4C1B-88EF-6E300BCF9C1B}" type="presOf" srcId="{6F740A4B-4E40-4BAF-827B-EB609B5407CE}" destId="{6A25DCBA-23C8-4721-A0F0-6C4F732C9DE9}" srcOrd="0" destOrd="0" presId="urn:microsoft.com/office/officeart/2005/8/layout/pList2#2"/>
    <dgm:cxn modelId="{ECA8E9F9-4078-4F76-A8F1-AC52A7337486}" type="presOf" srcId="{C3BA9AA1-8D81-4AE0-A64C-ED1BDAFD9E1E}" destId="{07017BAF-3268-499F-BE8D-137664246723}" srcOrd="0" destOrd="0" presId="urn:microsoft.com/office/officeart/2005/8/layout/pList2#2"/>
    <dgm:cxn modelId="{3C512A9C-801F-43CA-B30F-C216CC0D00D4}" type="presParOf" srcId="{40710088-C1D9-487D-9451-ECC5D05510E4}" destId="{DC4DCFBA-19B2-4F00-8FB3-C81E9ACAED51}" srcOrd="0" destOrd="0" presId="urn:microsoft.com/office/officeart/2005/8/layout/pList2#2"/>
    <dgm:cxn modelId="{282AB4D7-1213-4525-AFA3-7DBF71B44500}" type="presParOf" srcId="{40710088-C1D9-487D-9451-ECC5D05510E4}" destId="{DDB5D0E9-229A-4744-9416-4C2BEC5DFFB1}" srcOrd="1" destOrd="0" presId="urn:microsoft.com/office/officeart/2005/8/layout/pList2#2"/>
    <dgm:cxn modelId="{2D2B652A-0516-4451-BCDC-46664E2D703E}" type="presParOf" srcId="{DDB5D0E9-229A-4744-9416-4C2BEC5DFFB1}" destId="{C3FB7189-B4AB-41B1-95AE-9141FAF05338}" srcOrd="0" destOrd="0" presId="urn:microsoft.com/office/officeart/2005/8/layout/pList2#2"/>
    <dgm:cxn modelId="{0F0E6AE3-1A69-4008-912E-1ADE6A34BA4A}" type="presParOf" srcId="{C3FB7189-B4AB-41B1-95AE-9141FAF05338}" destId="{506731C5-1797-4E87-BD04-7417B1F36AFA}" srcOrd="0" destOrd="0" presId="urn:microsoft.com/office/officeart/2005/8/layout/pList2#2"/>
    <dgm:cxn modelId="{2E0119AF-7E55-4D4C-9150-CC240B9358B4}" type="presParOf" srcId="{C3FB7189-B4AB-41B1-95AE-9141FAF05338}" destId="{01EBE649-710F-44B0-A5EE-D09CB46E36AA}" srcOrd="1" destOrd="0" presId="urn:microsoft.com/office/officeart/2005/8/layout/pList2#2"/>
    <dgm:cxn modelId="{E6D22000-2FE3-4E8D-BAD0-41E782770C8D}" type="presParOf" srcId="{C3FB7189-B4AB-41B1-95AE-9141FAF05338}" destId="{214B66EF-0C8F-4B70-9479-92404FFBD751}" srcOrd="2" destOrd="0" presId="urn:microsoft.com/office/officeart/2005/8/layout/pList2#2"/>
    <dgm:cxn modelId="{E6365CD7-19BA-4581-9416-789E4926F00B}" type="presParOf" srcId="{DDB5D0E9-229A-4744-9416-4C2BEC5DFFB1}" destId="{3E2AD502-EE1A-421C-B269-976F0C16FDE1}" srcOrd="1" destOrd="0" presId="urn:microsoft.com/office/officeart/2005/8/layout/pList2#2"/>
    <dgm:cxn modelId="{0A0FCAE3-2A4D-4AEC-A824-52B2E23F3087}" type="presParOf" srcId="{DDB5D0E9-229A-4744-9416-4C2BEC5DFFB1}" destId="{CD6A7087-EE5F-4AB7-835D-A543EB4308AA}" srcOrd="2" destOrd="0" presId="urn:microsoft.com/office/officeart/2005/8/layout/pList2#2"/>
    <dgm:cxn modelId="{2A9762A5-C272-4CD9-BD5A-FC38DC83D066}" type="presParOf" srcId="{CD6A7087-EE5F-4AB7-835D-A543EB4308AA}" destId="{DDDF226B-D050-4934-9DE6-8B88FDD59211}" srcOrd="0" destOrd="0" presId="urn:microsoft.com/office/officeart/2005/8/layout/pList2#2"/>
    <dgm:cxn modelId="{8DF4944C-7B32-49DA-ABB4-233E8309CE24}" type="presParOf" srcId="{CD6A7087-EE5F-4AB7-835D-A543EB4308AA}" destId="{67D2BAA3-2BBB-4486-AA95-41E144EF3593}" srcOrd="1" destOrd="0" presId="urn:microsoft.com/office/officeart/2005/8/layout/pList2#2"/>
    <dgm:cxn modelId="{32FBFCC6-24B6-48D8-A1F5-ECB54A05F360}" type="presParOf" srcId="{CD6A7087-EE5F-4AB7-835D-A543EB4308AA}" destId="{314D7995-19D2-4850-BC41-07480920937E}" srcOrd="2" destOrd="0" presId="urn:microsoft.com/office/officeart/2005/8/layout/pList2#2"/>
    <dgm:cxn modelId="{81387109-EA7D-41DA-8163-CF8C81DA83D2}" type="presParOf" srcId="{DDB5D0E9-229A-4744-9416-4C2BEC5DFFB1}" destId="{07017BAF-3268-499F-BE8D-137664246723}" srcOrd="3" destOrd="0" presId="urn:microsoft.com/office/officeart/2005/8/layout/pList2#2"/>
    <dgm:cxn modelId="{82F08566-734C-4685-9F14-785E56F35906}" type="presParOf" srcId="{DDB5D0E9-229A-4744-9416-4C2BEC5DFFB1}" destId="{4B4779CF-655B-4DC8-84D7-51E22516A294}" srcOrd="4" destOrd="0" presId="urn:microsoft.com/office/officeart/2005/8/layout/pList2#2"/>
    <dgm:cxn modelId="{06343BD8-E9A9-48E4-845C-B6DD6C05B167}" type="presParOf" srcId="{4B4779CF-655B-4DC8-84D7-51E22516A294}" destId="{3CB32B6B-C454-41EA-AED8-7493E68110B2}" srcOrd="0" destOrd="0" presId="urn:microsoft.com/office/officeart/2005/8/layout/pList2#2"/>
    <dgm:cxn modelId="{5B6E8D53-D358-475F-87AD-202BD9AEC9B3}" type="presParOf" srcId="{4B4779CF-655B-4DC8-84D7-51E22516A294}" destId="{B540DB5A-B918-4DCA-8D98-1A2DAFFAEBDE}" srcOrd="1" destOrd="0" presId="urn:microsoft.com/office/officeart/2005/8/layout/pList2#2"/>
    <dgm:cxn modelId="{793A9BD2-E5EB-430A-B15F-06B3775284D2}" type="presParOf" srcId="{4B4779CF-655B-4DC8-84D7-51E22516A294}" destId="{68F8CDFF-BD0E-41DD-9906-BD33079A7464}" srcOrd="2" destOrd="0" presId="urn:microsoft.com/office/officeart/2005/8/layout/pList2#2"/>
    <dgm:cxn modelId="{033D5087-C170-4A44-8DC0-8E51C6A34866}" type="presParOf" srcId="{DDB5D0E9-229A-4744-9416-4C2BEC5DFFB1}" destId="{0CAFA209-1501-4F4B-98CA-AB44F1E60675}" srcOrd="5" destOrd="0" presId="urn:microsoft.com/office/officeart/2005/8/layout/pList2#2"/>
    <dgm:cxn modelId="{0781868A-94AF-44FE-AED9-AF14BF31B4C6}" type="presParOf" srcId="{DDB5D0E9-229A-4744-9416-4C2BEC5DFFB1}" destId="{14748548-ACAE-4E4B-91CA-0704C0DEAB95}" srcOrd="6" destOrd="0" presId="urn:microsoft.com/office/officeart/2005/8/layout/pList2#2"/>
    <dgm:cxn modelId="{2033F012-9389-4382-B160-14B5C96091DF}" type="presParOf" srcId="{14748548-ACAE-4E4B-91CA-0704C0DEAB95}" destId="{6A25DCBA-23C8-4721-A0F0-6C4F732C9DE9}" srcOrd="0" destOrd="0" presId="urn:microsoft.com/office/officeart/2005/8/layout/pList2#2"/>
    <dgm:cxn modelId="{5FCCBCAB-1D17-4B30-BC6E-2F0675B8FECA}" type="presParOf" srcId="{14748548-ACAE-4E4B-91CA-0704C0DEAB95}" destId="{9168F19F-5BE6-4FB4-8823-EB301050B622}" srcOrd="1" destOrd="0" presId="urn:microsoft.com/office/officeart/2005/8/layout/pList2#2"/>
    <dgm:cxn modelId="{6CD0CB3B-0395-4597-A2F1-75F1417AA3AA}" type="presParOf" srcId="{14748548-ACAE-4E4B-91CA-0704C0DEAB95}" destId="{5912F3ED-E65A-436A-82B5-0677D9010D6F}" srcOrd="2" destOrd="0" presId="urn:microsoft.com/office/officeart/2005/8/layout/pList2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64BC4-5248-47A1-AD9C-141D17C8BC20}">
      <dsp:nvSpPr>
        <dsp:cNvPr id="0" name=""/>
        <dsp:cNvSpPr/>
      </dsp:nvSpPr>
      <dsp:spPr>
        <a:xfrm>
          <a:off x="2834" y="0"/>
          <a:ext cx="3246501" cy="470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«Предупреждение и ликвидация последствий ЧС»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1 397,2 тыс. рублей</a:t>
          </a:r>
        </a:p>
      </dsp:txBody>
      <dsp:txXfrm>
        <a:off x="2834" y="1882776"/>
        <a:ext cx="3246501" cy="1882776"/>
      </dsp:txXfrm>
    </dsp:sp>
    <dsp:sp modelId="{27C5CB26-7FD9-4E34-A9F0-5A5A8F9AC43A}">
      <dsp:nvSpPr>
        <dsp:cNvPr id="0" name=""/>
        <dsp:cNvSpPr/>
      </dsp:nvSpPr>
      <dsp:spPr>
        <a:xfrm>
          <a:off x="719642" y="229226"/>
          <a:ext cx="1812884" cy="167379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A604E2-A5B1-4AA3-B182-AE29FD923189}">
      <dsp:nvSpPr>
        <dsp:cNvPr id="0" name=""/>
        <dsp:cNvSpPr/>
      </dsp:nvSpPr>
      <dsp:spPr>
        <a:xfrm>
          <a:off x="3346730" y="0"/>
          <a:ext cx="3246501" cy="4706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«Профилактика правонарушений»                            0 тыс.рублей</a:t>
          </a:r>
        </a:p>
      </dsp:txBody>
      <dsp:txXfrm>
        <a:off x="3346730" y="1882776"/>
        <a:ext cx="3246501" cy="1882776"/>
      </dsp:txXfrm>
    </dsp:sp>
    <dsp:sp modelId="{5AD1D3FE-9AA3-4228-9F40-0859FAE90C17}">
      <dsp:nvSpPr>
        <dsp:cNvPr id="0" name=""/>
        <dsp:cNvSpPr/>
      </dsp:nvSpPr>
      <dsp:spPr>
        <a:xfrm>
          <a:off x="4143351" y="162619"/>
          <a:ext cx="1786551" cy="1738604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6C5A2A-3ADF-4563-A251-BE9F1F68CBF6}">
      <dsp:nvSpPr>
        <dsp:cNvPr id="0" name=""/>
        <dsp:cNvSpPr/>
      </dsp:nvSpPr>
      <dsp:spPr>
        <a:xfrm>
          <a:off x="1623250" y="3806030"/>
          <a:ext cx="3362064" cy="617800"/>
        </a:xfrm>
        <a:prstGeom prst="leftRightArrow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74C3-CFFF-43E6-BC87-911D27EE5A85}">
      <dsp:nvSpPr>
        <dsp:cNvPr id="0" name=""/>
        <dsp:cNvSpPr/>
      </dsp:nvSpPr>
      <dsp:spPr>
        <a:xfrm>
          <a:off x="0" y="0"/>
          <a:ext cx="8786874" cy="2246712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C4F40-E9C6-4E79-A010-75D57B6B3C0C}">
      <dsp:nvSpPr>
        <dsp:cNvPr id="0" name=""/>
        <dsp:cNvSpPr/>
      </dsp:nvSpPr>
      <dsp:spPr>
        <a:xfrm>
          <a:off x="188259" y="374403"/>
          <a:ext cx="1497448" cy="1482418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E19AF-DD0B-41DE-97A6-597444BEE740}">
      <dsp:nvSpPr>
        <dsp:cNvPr id="0" name=""/>
        <dsp:cNvSpPr/>
      </dsp:nvSpPr>
      <dsp:spPr>
        <a:xfrm rot="10800000">
          <a:off x="337728" y="2246712"/>
          <a:ext cx="1350365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муниципального управления</a:t>
          </a:r>
        </a:p>
      </dsp:txBody>
      <dsp:txXfrm rot="10800000">
        <a:off x="379256" y="2246712"/>
        <a:ext cx="1267309" cy="2704453"/>
      </dsp:txXfrm>
    </dsp:sp>
    <dsp:sp modelId="{035A22DD-9163-43DD-A989-ABBD62757B10}">
      <dsp:nvSpPr>
        <dsp:cNvPr id="0" name=""/>
        <dsp:cNvSpPr/>
      </dsp:nvSpPr>
      <dsp:spPr>
        <a:xfrm>
          <a:off x="1887160" y="449022"/>
          <a:ext cx="1359518" cy="1351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9D957-1913-42DF-ADFE-B56EA7480E29}">
      <dsp:nvSpPr>
        <dsp:cNvPr id="0" name=""/>
        <dsp:cNvSpPr/>
      </dsp:nvSpPr>
      <dsp:spPr>
        <a:xfrm rot="10800000">
          <a:off x="2040916" y="2246712"/>
          <a:ext cx="1033260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Архивное дело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10800000">
        <a:off x="2072692" y="2246712"/>
        <a:ext cx="969708" cy="2714205"/>
      </dsp:txXfrm>
    </dsp:sp>
    <dsp:sp modelId="{BEA13DAC-0F43-40BC-B006-6B2BE77F8E3C}">
      <dsp:nvSpPr>
        <dsp:cNvPr id="0" name=""/>
        <dsp:cNvSpPr/>
      </dsp:nvSpPr>
      <dsp:spPr>
        <a:xfrm>
          <a:off x="3617748" y="428625"/>
          <a:ext cx="1532061" cy="1389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00F6F1-B257-4931-840F-33BF0242A2FF}">
      <dsp:nvSpPr>
        <dsp:cNvPr id="0" name=""/>
        <dsp:cNvSpPr/>
      </dsp:nvSpPr>
      <dsp:spPr>
        <a:xfrm rot="10800000">
          <a:off x="3356163" y="2246712"/>
          <a:ext cx="2060643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условий для государственной регистрации актов гражданского состояния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</a:t>
          </a:r>
        </a:p>
      </dsp:txBody>
      <dsp:txXfrm rot="10800000">
        <a:off x="3419535" y="2246712"/>
        <a:ext cx="1933899" cy="2682609"/>
      </dsp:txXfrm>
    </dsp:sp>
    <dsp:sp modelId="{96BA7B23-608C-41D1-8758-95938085802A}">
      <dsp:nvSpPr>
        <dsp:cNvPr id="0" name=""/>
        <dsp:cNvSpPr/>
      </dsp:nvSpPr>
      <dsp:spPr>
        <a:xfrm>
          <a:off x="5508590" y="457969"/>
          <a:ext cx="1297400" cy="1389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38D732-C76E-4A65-B212-1BA875955858}">
      <dsp:nvSpPr>
        <dsp:cNvPr id="0" name=""/>
        <dsp:cNvSpPr/>
      </dsp:nvSpPr>
      <dsp:spPr>
        <a:xfrm rot="10800000">
          <a:off x="5598195" y="2246712"/>
          <a:ext cx="1161514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информатизации </a:t>
          </a:r>
        </a:p>
      </dsp:txBody>
      <dsp:txXfrm rot="10800000">
        <a:off x="5633916" y="2246712"/>
        <a:ext cx="1090072" cy="2710260"/>
      </dsp:txXfrm>
    </dsp:sp>
    <dsp:sp modelId="{D54C5A4B-A157-40A6-B4CA-67ABE0D86E2F}">
      <dsp:nvSpPr>
        <dsp:cNvPr id="0" name=""/>
        <dsp:cNvSpPr/>
      </dsp:nvSpPr>
      <dsp:spPr>
        <a:xfrm>
          <a:off x="7094017" y="449582"/>
          <a:ext cx="1221379" cy="1389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84605-7B14-4D8D-9C41-84CFA3D32AB3}">
      <dsp:nvSpPr>
        <dsp:cNvPr id="0" name=""/>
        <dsp:cNvSpPr/>
      </dsp:nvSpPr>
      <dsp:spPr>
        <a:xfrm rot="10800000">
          <a:off x="6911084" y="2246712"/>
          <a:ext cx="1578882" cy="27459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Противодействие коррупции</a:t>
          </a:r>
        </a:p>
      </dsp:txBody>
      <dsp:txXfrm rot="10800000">
        <a:off x="6959640" y="2246712"/>
        <a:ext cx="1481770" cy="2697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(доходы от использования и продажи  имущества и земли, </a:t>
          </a:r>
          <a:r>
            <a:rPr lang="ru-RU" sz="1200" i="1" kern="1200" dirty="0"/>
            <a:t>доходы</a:t>
          </a:r>
          <a:r>
            <a:rPr lang="ru-RU" sz="1200" kern="1200" dirty="0"/>
            <a:t> от оказания платных услуг, штрафы, прочие)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928710" y="0"/>
          <a:ext cx="6174486" cy="485778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001088" y="486252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Субвенции 55%</a:t>
          </a:r>
        </a:p>
      </dsp:txBody>
      <dsp:txXfrm>
        <a:off x="4034806" y="519970"/>
        <a:ext cx="3090123" cy="623280"/>
      </dsp:txXfrm>
    </dsp:sp>
    <dsp:sp modelId="{FAC18A7C-A816-4ADF-9C52-9B9270D2EB3F}">
      <dsp:nvSpPr>
        <dsp:cNvPr id="0" name=""/>
        <dsp:cNvSpPr/>
      </dsp:nvSpPr>
      <dsp:spPr>
        <a:xfrm>
          <a:off x="4001088" y="1263308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Дотации 28%</a:t>
          </a:r>
        </a:p>
      </dsp:txBody>
      <dsp:txXfrm>
        <a:off x="4034806" y="1297026"/>
        <a:ext cx="3090123" cy="623280"/>
      </dsp:txXfrm>
    </dsp:sp>
    <dsp:sp modelId="{ABCB9C82-DAAE-49E5-BC74-ED3DFF4B883C}">
      <dsp:nvSpPr>
        <dsp:cNvPr id="0" name=""/>
        <dsp:cNvSpPr/>
      </dsp:nvSpPr>
      <dsp:spPr>
        <a:xfrm>
          <a:off x="4000520" y="2040365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Иные межбюджетные трансферты 12%</a:t>
          </a:r>
        </a:p>
      </dsp:txBody>
      <dsp:txXfrm>
        <a:off x="4034238" y="2074083"/>
        <a:ext cx="3090123" cy="623280"/>
      </dsp:txXfrm>
    </dsp:sp>
    <dsp:sp modelId="{744B790A-CCE6-4D56-B349-7CBD4BFD4BEB}">
      <dsp:nvSpPr>
        <dsp:cNvPr id="0" name=""/>
        <dsp:cNvSpPr/>
      </dsp:nvSpPr>
      <dsp:spPr>
        <a:xfrm>
          <a:off x="4000520" y="2840469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Субсидии 4%</a:t>
          </a:r>
        </a:p>
      </dsp:txBody>
      <dsp:txXfrm>
        <a:off x="4034238" y="2874187"/>
        <a:ext cx="3090123" cy="623280"/>
      </dsp:txXfrm>
    </dsp:sp>
    <dsp:sp modelId="{AD29EB9A-29E0-46EF-8B77-7E7ABE168D4D}">
      <dsp:nvSpPr>
        <dsp:cNvPr id="0" name=""/>
        <dsp:cNvSpPr/>
      </dsp:nvSpPr>
      <dsp:spPr>
        <a:xfrm>
          <a:off x="4000520" y="3617525"/>
          <a:ext cx="3157559" cy="6907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Прочие безвозмездные поступления 1%</a:t>
          </a:r>
        </a:p>
      </dsp:txBody>
      <dsp:txXfrm>
        <a:off x="4034238" y="3651243"/>
        <a:ext cx="3090123" cy="623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198456"/>
          <a:ext cx="8143932" cy="1756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187637" y="561241"/>
          <a:ext cx="1697770" cy="11891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163473" y="2217430"/>
          <a:ext cx="1686095" cy="227352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Организация досуга,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предоставление 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услуг организаций культуры и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  доступа к музейным фондам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16 931,5</a:t>
          </a: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 тыс. руб</a:t>
          </a:r>
          <a:r>
            <a:rPr lang="ru-RU" sz="1200" kern="1200" dirty="0"/>
            <a:t>.</a:t>
          </a:r>
          <a:r>
            <a:rPr lang="ru-RU" sz="2000" kern="1200" dirty="0"/>
            <a:t>  </a:t>
          </a:r>
        </a:p>
      </dsp:txBody>
      <dsp:txXfrm rot="10800000">
        <a:off x="215326" y="2217430"/>
        <a:ext cx="1582389" cy="2221670"/>
      </dsp:txXfrm>
    </dsp:sp>
    <dsp:sp modelId="{9CD74EDC-6C6D-4AB5-BFBE-43E626F0B7EC}">
      <dsp:nvSpPr>
        <dsp:cNvPr id="0" name=""/>
        <dsp:cNvSpPr/>
      </dsp:nvSpPr>
      <dsp:spPr>
        <a:xfrm>
          <a:off x="2114916" y="561246"/>
          <a:ext cx="1707096" cy="11605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2182120" y="2217430"/>
          <a:ext cx="1725079" cy="231058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Организация библиотечного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обслуживания   </a:t>
          </a:r>
          <a:r>
            <a:rPr lang="ru-RU" sz="1200" b="1" kern="1200" dirty="0">
              <a:solidFill>
                <a:srgbClr val="FF0000"/>
              </a:solidFill>
            </a:rPr>
            <a:t> 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4 456,1 тыс. руб</a:t>
          </a:r>
          <a:r>
            <a:rPr lang="ru-RU" sz="1200" b="1" kern="1200" dirty="0"/>
            <a:t>.</a:t>
          </a:r>
        </a:p>
      </dsp:txBody>
      <dsp:txXfrm rot="10800000">
        <a:off x="2235172" y="2217430"/>
        <a:ext cx="1618975" cy="2257537"/>
      </dsp:txXfrm>
    </dsp:sp>
    <dsp:sp modelId="{D21D7E4F-726E-4263-BA14-CED1A01BC02A}">
      <dsp:nvSpPr>
        <dsp:cNvPr id="0" name=""/>
        <dsp:cNvSpPr/>
      </dsp:nvSpPr>
      <dsp:spPr>
        <a:xfrm>
          <a:off x="6145323" y="561242"/>
          <a:ext cx="1716476" cy="1236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6198467" y="2217423"/>
          <a:ext cx="1786328" cy="231066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условий для  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реализации муниципальной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 программы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1 555,8 </a:t>
          </a: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тыс. руб</a:t>
          </a:r>
          <a:r>
            <a:rPr lang="ru-RU" sz="600" b="1" kern="1200" dirty="0"/>
            <a:t>.</a:t>
          </a:r>
        </a:p>
      </dsp:txBody>
      <dsp:txXfrm rot="10800000">
        <a:off x="6253403" y="2217423"/>
        <a:ext cx="1676456" cy="2255732"/>
      </dsp:txXfrm>
    </dsp:sp>
    <dsp:sp modelId="{6176C051-92A2-46A9-92AD-2B3CDB0BBC8E}">
      <dsp:nvSpPr>
        <dsp:cNvPr id="0" name=""/>
        <dsp:cNvSpPr/>
      </dsp:nvSpPr>
      <dsp:spPr>
        <a:xfrm>
          <a:off x="4172329" y="597247"/>
          <a:ext cx="1778267" cy="11928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3EA601E-A4ED-4684-BDD3-C91E3B04F0C1}">
      <dsp:nvSpPr>
        <dsp:cNvPr id="0" name=""/>
        <dsp:cNvSpPr/>
      </dsp:nvSpPr>
      <dsp:spPr>
        <a:xfrm rot="10800000">
          <a:off x="4182007" y="2217423"/>
          <a:ext cx="1769430" cy="227244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Развитие местного народного творчества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2">
                  <a:lumMod val="75000"/>
                </a:schemeClr>
              </a:solidFill>
            </a:rPr>
            <a:t>0 тыс. рублей</a:t>
          </a:r>
        </a:p>
      </dsp:txBody>
      <dsp:txXfrm rot="10800000">
        <a:off x="4236423" y="2217423"/>
        <a:ext cx="1660598" cy="2218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0" y="0"/>
          <a:ext cx="6078016" cy="23551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1031,8 тыс.руб.</a:t>
          </a:r>
        </a:p>
      </dsp:txBody>
      <dsp:txXfrm>
        <a:off x="1451118" y="0"/>
        <a:ext cx="4626897" cy="2355151"/>
      </dsp:txXfrm>
    </dsp:sp>
    <dsp:sp modelId="{BE736186-4A9E-4C58-9618-1299EDE779C0}">
      <dsp:nvSpPr>
        <dsp:cNvPr id="0" name=""/>
        <dsp:cNvSpPr/>
      </dsp:nvSpPr>
      <dsp:spPr>
        <a:xfrm>
          <a:off x="225022" y="214318"/>
          <a:ext cx="2252415" cy="18532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19983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825,1 тыс.руб.</a:t>
          </a:r>
        </a:p>
      </dsp:txBody>
      <dsp:txXfrm>
        <a:off x="1442852" y="0"/>
        <a:ext cx="4772253" cy="1998310"/>
      </dsp:txXfrm>
    </dsp:sp>
    <dsp:sp modelId="{5CE12C04-6CE5-4FDF-97B2-6CB1948C95FF}">
      <dsp:nvSpPr>
        <dsp:cNvPr id="0" name=""/>
        <dsp:cNvSpPr/>
      </dsp:nvSpPr>
      <dsp:spPr>
        <a:xfrm>
          <a:off x="150018" y="230796"/>
          <a:ext cx="2729239" cy="15986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0" y="22324"/>
          <a:ext cx="8501122" cy="20895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546720" y="178591"/>
          <a:ext cx="1517054" cy="17800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320691" y="2326203"/>
          <a:ext cx="1589293" cy="2268151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Развитие сельского хозяйства и расширение рынка сельскохозяйственной продукции</a:t>
          </a:r>
          <a:r>
            <a:rPr lang="ru-RU" sz="1200" kern="1200" dirty="0"/>
            <a:t>
</a:t>
          </a:r>
          <a:r>
            <a:rPr lang="ru-RU" sz="1200" kern="1200" baseline="0" dirty="0"/>
            <a:t> 15</a:t>
          </a:r>
          <a:r>
            <a:rPr lang="ru-RU" sz="1200" b="1" kern="1200" baseline="0" dirty="0"/>
            <a:t>,0 тыс.руб</a:t>
          </a:r>
          <a:r>
            <a:rPr lang="ru-RU" sz="800" kern="1200" baseline="0" dirty="0"/>
            <a:t>.</a:t>
          </a:r>
          <a:endParaRPr lang="ru-RU" sz="800" kern="1200" dirty="0"/>
        </a:p>
      </dsp:txBody>
      <dsp:txXfrm rot="10800000">
        <a:off x="369567" y="2326203"/>
        <a:ext cx="1491541" cy="2219275"/>
      </dsp:txXfrm>
    </dsp:sp>
    <dsp:sp modelId="{314D7995-19D2-4850-BC41-07480920937E}">
      <dsp:nvSpPr>
        <dsp:cNvPr id="0" name=""/>
        <dsp:cNvSpPr/>
      </dsp:nvSpPr>
      <dsp:spPr>
        <a:xfrm>
          <a:off x="2303888" y="178593"/>
          <a:ext cx="1808039" cy="18663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2228716" y="2268153"/>
          <a:ext cx="1840338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развития малого и среднего предпринимательства</a:t>
          </a:r>
          <a:r>
            <a:rPr lang="ru-RU" sz="1200" kern="1200" dirty="0"/>
            <a:t>
0 </a:t>
          </a:r>
          <a:r>
            <a:rPr lang="ru-RU" sz="1200" b="1" kern="1200" baseline="0" dirty="0"/>
            <a:t> тыс.руб</a:t>
          </a:r>
          <a:r>
            <a:rPr lang="ru-RU" sz="1200" kern="1200" baseline="0" dirty="0"/>
            <a:t>. </a:t>
          </a:r>
          <a:endParaRPr lang="ru-RU" sz="1200" kern="1200" dirty="0"/>
        </a:p>
      </dsp:txBody>
      <dsp:txXfrm rot="10800000">
        <a:off x="2285313" y="2268153"/>
        <a:ext cx="1727144" cy="2318716"/>
      </dsp:txXfrm>
    </dsp:sp>
    <dsp:sp modelId="{68F8CDFF-BD0E-41DD-9906-BD33079A7464}">
      <dsp:nvSpPr>
        <dsp:cNvPr id="0" name=""/>
        <dsp:cNvSpPr/>
      </dsp:nvSpPr>
      <dsp:spPr>
        <a:xfrm>
          <a:off x="501194" y="151808"/>
          <a:ext cx="1534323" cy="1710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4416988" y="2268156"/>
          <a:ext cx="1868296" cy="2375313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Создание благоприятных условий для привлечения инвестиций</a:t>
          </a:r>
          <a:r>
            <a:rPr lang="ru-RU" sz="1200" kern="1200" dirty="0"/>
            <a:t>
</a:t>
          </a:r>
          <a:r>
            <a:rPr lang="ru-RU" sz="1200" b="1" kern="1200" baseline="0" dirty="0"/>
            <a:t> 1499,4 тыс. руб</a:t>
          </a:r>
          <a:r>
            <a:rPr lang="ru-RU" sz="1200" kern="1200" baseline="0" dirty="0"/>
            <a:t>.</a:t>
          </a:r>
          <a:endParaRPr lang="ru-RU" sz="1200" kern="1200" dirty="0"/>
        </a:p>
      </dsp:txBody>
      <dsp:txXfrm rot="10800000">
        <a:off x="4474445" y="2268156"/>
        <a:ext cx="1753382" cy="2317856"/>
      </dsp:txXfrm>
    </dsp:sp>
    <dsp:sp modelId="{5912F3ED-E65A-436A-82B5-0677D9010D6F}">
      <dsp:nvSpPr>
        <dsp:cNvPr id="0" name=""/>
        <dsp:cNvSpPr/>
      </dsp:nvSpPr>
      <dsp:spPr>
        <a:xfrm>
          <a:off x="4500592" y="285754"/>
          <a:ext cx="1636199" cy="1708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5DCBA-23C8-4721-A0F0-6C4F732C9DE9}">
      <dsp:nvSpPr>
        <dsp:cNvPr id="0" name=""/>
        <dsp:cNvSpPr/>
      </dsp:nvSpPr>
      <dsp:spPr>
        <a:xfrm rot="10800000">
          <a:off x="6467273" y="2321740"/>
          <a:ext cx="1801363" cy="2263682"/>
        </a:xfrm>
        <a:prstGeom prst="round2SameRect">
          <a:avLst>
            <a:gd name="adj1" fmla="val 10500"/>
            <a:gd name="adj2" fmla="val 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2060"/>
              </a:solidFill>
            </a:rPr>
            <a:t>Улучшение условий и охраны труда</a:t>
          </a:r>
          <a:r>
            <a:rPr lang="ru-RU" sz="1200" kern="1200" dirty="0"/>
            <a:t>
0</a:t>
          </a:r>
          <a:r>
            <a:rPr lang="ru-RU" sz="1200" b="1" kern="1200" baseline="0" dirty="0"/>
            <a:t> тыс.руб</a:t>
          </a:r>
          <a:r>
            <a:rPr lang="ru-RU" sz="1200" kern="1200" baseline="0" dirty="0"/>
            <a:t>. </a:t>
          </a:r>
          <a:r>
            <a:rPr lang="ru-RU" sz="1900" kern="1200" baseline="0" dirty="0"/>
            <a:t>     </a:t>
          </a:r>
          <a:endParaRPr lang="ru-RU" sz="1900" kern="1200" dirty="0"/>
        </a:p>
      </dsp:txBody>
      <dsp:txXfrm rot="10800000">
        <a:off x="6522671" y="2321740"/>
        <a:ext cx="1690567" cy="2208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5500726" cy="859205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bg1"/>
                </a:solidFill>
              </a:rPr>
              <a:t>Отчет об исполнении бюджета Юкаменского района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0"/>
            <a:ext cx="785818" cy="121442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28662" y="1000108"/>
            <a:ext cx="7858180" cy="121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cap="none" spc="50" normalizeH="0" baseline="0" noProof="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3905" y="4221088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за 1 полугодие 2024 года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285728"/>
            <a:ext cx="8858312" cy="1071570"/>
          </a:xfrm>
          <a:solidFill>
            <a:schemeClr val="bg2">
              <a:lumMod val="50000"/>
              <a:alpha val="74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бюджета 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    за  1 полугодие 2024 года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8596" y="1500174"/>
          <a:ext cx="82296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50" y="2357430"/>
            <a:ext cx="2002850" cy="1334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9001156" cy="1142984"/>
          </a:xfrm>
          <a:solidFill>
            <a:schemeClr val="bg2">
              <a:lumMod val="50000"/>
              <a:alpha val="7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 в бюджет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1 полугодие 2024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357158" y="1428736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chemeClr val="bg2">
              <a:lumMod val="25000"/>
              <a:alpha val="38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  <a:cs typeface="Times New Roman" pitchFamily="18" charset="0"/>
              </a:rPr>
              <a:t>Структура расходов  бюджета </a:t>
            </a:r>
            <a:r>
              <a:rPr lang="ru-RU" sz="2800" dirty="0">
                <a:solidFill>
                  <a:srgbClr val="FFFF00"/>
                </a:solidFill>
              </a:rPr>
              <a:t>Юкаменского района за 1 полугодие 2024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64653"/>
              </p:ext>
            </p:extLst>
          </p:nvPr>
        </p:nvGraphicFramePr>
        <p:xfrm>
          <a:off x="285720" y="1357298"/>
          <a:ext cx="885828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358246" cy="928670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Расходы бюджета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476745"/>
              </p:ext>
            </p:extLst>
          </p:nvPr>
        </p:nvGraphicFramePr>
        <p:xfrm>
          <a:off x="142843" y="1193640"/>
          <a:ext cx="8858314" cy="539830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158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полугодие  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за 1 полугодие  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                 2023г.,%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160 300,7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182 942,6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41 609,5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48 388,6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408,1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1 480,7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1 547,2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12 302,8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17 428,8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19 597,4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3238,8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1 300,2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236 816,6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254 002,9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428736"/>
            <a:ext cx="1643074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01122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</a:rPr>
              <a:t>Юкаменского 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749866"/>
              </p:ext>
            </p:extLst>
          </p:nvPr>
        </p:nvGraphicFramePr>
        <p:xfrm>
          <a:off x="428596" y="1428736"/>
          <a:ext cx="8229600" cy="503356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13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полугодие     2023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полугодие     2024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                   1 полугодия 2023 г., 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136 129,4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156 988,7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21 178,8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23 429,5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2 350,8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2 063,7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641,7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160 300,7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182942,6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1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94" y="1571612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2843808" y="1285860"/>
            <a:ext cx="1728192" cy="1077218"/>
          </a:xfrm>
          <a:prstGeom prst="wedgeRoundRectCallout">
            <a:avLst>
              <a:gd name="adj1" fmla="val 50622"/>
              <a:gd name="adj2" fmla="val 83298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5786446" y="1301701"/>
            <a:ext cx="2571768" cy="1071570"/>
          </a:xfrm>
          <a:prstGeom prst="wedgeRoundRectCallout">
            <a:avLst>
              <a:gd name="adj1" fmla="val -90160"/>
              <a:gd name="adj2" fmla="val 80446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928694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воспитания» - 155 250,5 тыс.руб.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	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74" y="2183978"/>
            <a:ext cx="8229600" cy="39188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85720" y="5000636"/>
            <a:ext cx="2357454" cy="1214446"/>
          </a:xfrm>
          <a:prstGeom prst="wedgeRoundRectCallout">
            <a:avLst>
              <a:gd name="adj1" fmla="val 76446"/>
              <a:gd name="adj2" fmla="val -55254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57158" y="1785926"/>
            <a:ext cx="1857388" cy="1285884"/>
          </a:xfrm>
          <a:prstGeom prst="wedgeRoundRectCallout">
            <a:avLst>
              <a:gd name="adj1" fmla="val 12429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20444" y="1301701"/>
            <a:ext cx="2503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Создание условий для реализации муниципальной программы, 4461,8 тыс. 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4835" y="1247317"/>
            <a:ext cx="1618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595,5 тыс. руб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143108" y="2214554"/>
            <a:ext cx="6429420" cy="3421058"/>
            <a:chOff x="2286016" y="2928958"/>
            <a:chExt cx="6429420" cy="342105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643734" y="4610575"/>
              <a:ext cx="2071702" cy="1104465"/>
            </a:xfrm>
            <a:prstGeom prst="wedgeRoundRectCallout">
              <a:avLst>
                <a:gd name="adj1" fmla="val -68887"/>
                <a:gd name="adj2" fmla="val -98295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1789359901"/>
                </p:ext>
              </p:extLst>
            </p:nvPr>
          </p:nvGraphicFramePr>
          <p:xfrm>
            <a:off x="2286016" y="292895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803140" y="4624198"/>
              <a:ext cx="1769420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bg1"/>
                  </a:solidFill>
                </a:rPr>
                <a:t>Развитие дошкольного образования             27 509,2 тыс.руб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7158" y="1840310"/>
            <a:ext cx="185738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12 859,0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214950"/>
            <a:ext cx="207170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Развитие общего образования  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109 825,0 тыс. руб.</a:t>
            </a:r>
          </a:p>
        </p:txBody>
      </p:sp>
      <p:sp>
        <p:nvSpPr>
          <p:cNvPr id="34" name="Овал 33"/>
          <p:cNvSpPr/>
          <p:nvPr/>
        </p:nvSpPr>
        <p:spPr>
          <a:xfrm>
            <a:off x="7158409" y="2467411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5072075"/>
            <a:ext cx="1943097" cy="1571636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356992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«</a:t>
            </a:r>
            <a:r>
              <a:rPr lang="ru-RU" sz="2000" b="1" dirty="0">
                <a:solidFill>
                  <a:srgbClr val="FFFF00"/>
                </a:solidFill>
              </a:rPr>
              <a:t>Охрана здоровья и формирование здорового образа жизни населения»    – 460,7 тыс.рублей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77321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Создание условий для развития физкультуры и спорта                     460,7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0"/>
            <a:ext cx="7943848" cy="114298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 - 22 943,4  тыс.рублей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123380340"/>
              </p:ext>
            </p:extLst>
          </p:nvPr>
        </p:nvGraphicFramePr>
        <p:xfrm>
          <a:off x="428596" y="1571612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16632"/>
            <a:ext cx="8143932" cy="100811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1 856,9  тыс.рублей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929952"/>
              </p:ext>
            </p:extLst>
          </p:nvPr>
        </p:nvGraphicFramePr>
        <p:xfrm>
          <a:off x="1357290" y="3929066"/>
          <a:ext cx="607801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29017561"/>
              </p:ext>
            </p:extLst>
          </p:nvPr>
        </p:nvGraphicFramePr>
        <p:xfrm>
          <a:off x="1285852" y="1571612"/>
          <a:ext cx="6215106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1514,4  тыс.рублей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341399984"/>
              </p:ext>
            </p:extLst>
          </p:nvPr>
        </p:nvGraphicFramePr>
        <p:xfrm>
          <a:off x="428596" y="1571612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643050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  «Безопасность»  -</a:t>
            </a:r>
            <a:r>
              <a:rPr lang="ru-RU" sz="2400" dirty="0">
                <a:solidFill>
                  <a:srgbClr val="FFFF00"/>
                </a:solidFill>
              </a:rPr>
              <a:t> 1 397,2 тыс.рублей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76669657"/>
              </p:ext>
            </p:extLst>
          </p:nvPr>
        </p:nvGraphicFramePr>
        <p:xfrm>
          <a:off x="1142976" y="1643050"/>
          <a:ext cx="659606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7249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37 540,6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357554" y="1500174"/>
            <a:ext cx="5543560" cy="500068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</a:rPr>
              <a:t>     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15 914,4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жилищного хозяйства –  202,8</a:t>
            </a:r>
            <a:r>
              <a:rPr lang="ru-RU" sz="1800" b="1" dirty="0">
                <a:solidFill>
                  <a:srgbClr val="002060"/>
                </a:solidFill>
              </a:rPr>
              <a:t>  тыс. 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Содержание и развитие коммунальной инфраструктуры – 2 684,5</a:t>
            </a:r>
            <a:r>
              <a:rPr lang="ru-RU" sz="1800" b="1" dirty="0">
                <a:solidFill>
                  <a:srgbClr val="002060"/>
                </a:solidFill>
              </a:rPr>
              <a:t>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  <a:r>
              <a:rPr lang="ru-RU" sz="1800" b="1" dirty="0">
                <a:solidFill>
                  <a:srgbClr val="002060"/>
                </a:solidFill>
              </a:rPr>
              <a:t>18 255,2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Благоустройство и охрана окружающей среды –  400,2</a:t>
            </a:r>
            <a:r>
              <a:rPr lang="ru-RU" sz="1800" b="1" dirty="0">
                <a:solidFill>
                  <a:srgbClr val="002060"/>
                </a:solidFill>
              </a:rPr>
              <a:t> тыс.рублей</a:t>
            </a:r>
          </a:p>
          <a:p>
            <a:r>
              <a:rPr lang="ru-RU" sz="1800" b="1" dirty="0">
                <a:solidFill>
                  <a:srgbClr val="7030A0"/>
                </a:solidFill>
              </a:rPr>
              <a:t>Управление муниципальным имуществом и земельными отношениями– 83,5</a:t>
            </a:r>
            <a:r>
              <a:rPr lang="ru-RU" sz="1800" b="1" dirty="0">
                <a:solidFill>
                  <a:srgbClr val="002060"/>
                </a:solidFill>
              </a:rPr>
              <a:t> тыс.рублей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1857364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28599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000504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357299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энергетической эффективности» - 1 854,3тыс.руб.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928662" y="2000240"/>
            <a:ext cx="7572428" cy="250033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Энергосбережение и повышение энергетической эффективности –</a:t>
            </a:r>
          </a:p>
          <a:p>
            <a:pPr algn="ctr"/>
            <a:r>
              <a:rPr lang="ru-RU" sz="3600" dirty="0"/>
              <a:t> 1 854,3 тыс.руб.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142852"/>
            <a:ext cx="8086724" cy="1000132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24 548,9 тыс.руб.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531441091"/>
              </p:ext>
            </p:extLst>
          </p:nvPr>
        </p:nvGraphicFramePr>
        <p:xfrm>
          <a:off x="214282" y="1500174"/>
          <a:ext cx="8786874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9552" y="2197959"/>
            <a:ext cx="12144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>
                <a:solidFill>
                  <a:srgbClr val="7030A0"/>
                </a:solidFill>
              </a:rPr>
              <a:t>22 909,0 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57356" y="192880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    </a:t>
            </a:r>
            <a:r>
              <a:rPr lang="ru-RU" sz="1700" b="1" dirty="0">
                <a:solidFill>
                  <a:srgbClr val="7030A0"/>
                </a:solidFill>
              </a:rPr>
              <a:t>                           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2143116"/>
            <a:ext cx="113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1083,9</a:t>
            </a:r>
            <a:r>
              <a:rPr lang="ru-RU" sz="1700" b="1" dirty="0">
                <a:solidFill>
                  <a:srgbClr val="7030A0"/>
                </a:solidFill>
              </a:rPr>
              <a:t>                                                                  тыс.руб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2143116"/>
            <a:ext cx="11464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551,0  тыс. 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8144" y="2143116"/>
            <a:ext cx="11521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5,0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тыс. руб.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72198" y="2000240"/>
            <a:ext cx="1428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43834" y="2143115"/>
            <a:ext cx="11046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 0,0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regnum.ru/uploads/pictures/news/2016/05/27/regnum_picture_14643510591980906_norm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4071966" cy="3857652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5000628" y="1643050"/>
            <a:ext cx="3789680" cy="1843002"/>
            <a:chOff x="1040638" y="46"/>
            <a:chExt cx="3789680" cy="18430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40638" y="46"/>
              <a:ext cx="3789680" cy="18430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130606" y="90014"/>
              <a:ext cx="3609744" cy="1663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Управление бюджетным процессом                                              2 968,5 тыс.рублей      </a:t>
              </a:r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5000628" y="3714752"/>
            <a:ext cx="3779264" cy="1843002"/>
            <a:chOff x="1000171" y="1928822"/>
            <a:chExt cx="3779264" cy="184300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00171" y="1928822"/>
              <a:ext cx="3779264" cy="184300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090139" y="2018790"/>
              <a:ext cx="3599328" cy="1663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Повышение эффективности бюджетных  расходов                                                                                                            0,0 тыс. рублей                                                        </a:t>
              </a: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14282" y="0"/>
            <a:ext cx="8786874" cy="1143008"/>
          </a:xfrm>
          <a:prstGeom prst="rect">
            <a:avLst/>
          </a:prstGeom>
          <a:solidFill>
            <a:schemeClr val="bg2">
              <a:lumMod val="25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«Управление муниципальными финансами»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2 968,5 тыс. рублей</a:t>
            </a:r>
            <a:r>
              <a:rPr lang="ru-RU" sz="2800" dirty="0">
                <a:solidFill>
                  <a:srgbClr val="FFC000"/>
                </a:solidFill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98" cy="928694"/>
          </a:xfrm>
          <a:solidFill>
            <a:schemeClr val="bg2">
              <a:lumMod val="2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Показатели расходов бюджета за 1 полугодие  2024 года </a:t>
            </a:r>
            <a:br>
              <a:rPr lang="ru-RU" sz="2400" dirty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807415"/>
              </p:ext>
            </p:extLst>
          </p:nvPr>
        </p:nvGraphicFramePr>
        <p:xfrm>
          <a:off x="428596" y="1571612"/>
          <a:ext cx="8301039" cy="4784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 2024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в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254 002,9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250 456,4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3 546,5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714488"/>
            <a:ext cx="2500330" cy="114300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дорожный фонд  за 1 полугодие 2024 года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053153"/>
              </p:ext>
            </p:extLst>
          </p:nvPr>
        </p:nvGraphicFramePr>
        <p:xfrm>
          <a:off x="357158" y="1500174"/>
          <a:ext cx="8429684" cy="5248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полугодие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полугодие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 года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53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5997,5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8400,7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51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 для дизельных и (или) карбюраторных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(</a:t>
                      </a:r>
                      <a:r>
                        <a:rPr lang="ru-RU" sz="1400" b="0" dirty="0" err="1"/>
                        <a:t>инжекторных</a:t>
                      </a:r>
                      <a:r>
                        <a:rPr lang="ru-RU" sz="1400" b="0" dirty="0"/>
                        <a:t>) двигателей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9865,8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9736,7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0" dirty="0"/>
                        <a:t>Безвозмездные</a:t>
                      </a:r>
                      <a:r>
                        <a:rPr lang="ru-RU" sz="1400" b="0" baseline="0" dirty="0"/>
                        <a:t> поступления на финансовое обеспечение дорожной деятельности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4189,5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6581,0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20052,8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24718,4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862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7 900,4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9766,9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4 217,9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2147,5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77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4000,0</a:t>
                      </a:r>
                    </a:p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0588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Иные межбюджетные трансферты на строительство (реконструкцию), капитальный ремонт и ремонт автомобильных дорог, находящихся в муниципальной собственности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009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12 118,3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15 914,4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214291"/>
            <a:ext cx="8258204" cy="785818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долг</a:t>
            </a:r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428596" y="1428736"/>
          <a:ext cx="8215369" cy="4675835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86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полугодие 2023 года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1 полугодие 2024 года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начало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443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Привлечение</a:t>
                      </a:r>
                      <a:r>
                        <a:rPr lang="ru-RU" sz="1400" b="0" baseline="0" dirty="0"/>
                        <a:t> кредитов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1667,8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0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0" baseline="0" dirty="0"/>
                        <a:t>Муниципальный долг на конец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35 624,3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Расходы</a:t>
                      </a:r>
                      <a:r>
                        <a:rPr lang="ru-RU" sz="1400" b="0" baseline="0" dirty="0"/>
                        <a:t> на обслуживание муниципального долга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0,2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0" dirty="0"/>
                        <a:t>Верхний предел  муниципального долга на 1 января</a:t>
                      </a:r>
                      <a:r>
                        <a:rPr lang="ru-RU" sz="1400" b="0" baseline="0" dirty="0"/>
                        <a:t> следующего года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36 956,5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3"/>
            <a:ext cx="8329642" cy="928694"/>
          </a:xfrm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Меры социальной поддержки отдельным категориям граждан за 1 полугодие 2024 года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1" y="1500174"/>
          <a:ext cx="8643997" cy="473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690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Возмещение расходов по факту:</a:t>
                      </a:r>
                    </a:p>
                    <a:p>
                      <a:r>
                        <a:rPr lang="ru-RU" sz="1400" dirty="0"/>
                        <a:t>20% - на</a:t>
                      </a:r>
                      <a:r>
                        <a:rPr lang="ru-RU" sz="1400" baseline="0" dirty="0"/>
                        <a:t> первого ребенка,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50% - на второго ребенка,</a:t>
                      </a:r>
                    </a:p>
                    <a:p>
                      <a:r>
                        <a:rPr lang="ru-RU" sz="1400" baseline="0" dirty="0"/>
                        <a:t>70% - на третьего ребенка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marL="228600" indent="-228600" algn="ctr">
                        <a:buAutoNum type="arabicPlain" startAt="11"/>
                      </a:pPr>
                      <a:r>
                        <a:rPr lang="ru-RU" sz="1200" dirty="0"/>
                        <a:t>человек</a:t>
                      </a:r>
                    </a:p>
                    <a:p>
                      <a:pPr marL="228600" indent="-228600" algn="ctr">
                        <a:buAutoNum type="arabicPlain" startAt="11"/>
                      </a:pPr>
                      <a:endParaRPr lang="ru-RU" sz="1200" dirty="0"/>
                    </a:p>
                    <a:p>
                      <a:pPr marL="228600" indent="-228600" algn="ctr">
                        <a:buNone/>
                      </a:pPr>
                      <a:r>
                        <a:rPr lang="ru-RU" sz="1200" dirty="0"/>
                        <a:t>25  человек</a:t>
                      </a:r>
                    </a:p>
                    <a:p>
                      <a:pPr marL="228600" indent="-228600" algn="ctr">
                        <a:buNone/>
                      </a:pPr>
                      <a:endParaRPr lang="ru-RU" sz="1200" dirty="0"/>
                    </a:p>
                    <a:p>
                      <a:pPr marL="228600" indent="-228600" algn="ctr">
                        <a:buNone/>
                      </a:pPr>
                      <a:r>
                        <a:rPr lang="ru-RU" sz="1200" dirty="0"/>
                        <a:t>26</a:t>
                      </a:r>
                      <a:r>
                        <a:rPr lang="ru-RU" sz="1200" baseline="0" dirty="0"/>
                        <a:t>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9,9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54,3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81,4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3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1571612"/>
          <a:ext cx="8572563" cy="476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16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 человек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- 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- 72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 завтрак</a:t>
                      </a:r>
                      <a:r>
                        <a:rPr lang="ru-RU" sz="1200" baseline="0" dirty="0"/>
                        <a:t> обучающихся 1-4 классов -15 руб.92 коп.;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72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- дети с ограниченными возможностями – 75 руб.92 коп.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272  человека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17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5,98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1616,98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109,57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3"/>
          <a:ext cx="8715436" cy="427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(72 руб. в день на 1 ребенка)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167  человек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1031,76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7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5 000 руб.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5,0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57">
                <a:tc>
                  <a:txBody>
                    <a:bodyPr/>
                    <a:lstStyle/>
                    <a:p>
                      <a:r>
                        <a:rPr lang="ru-RU" sz="1200" dirty="0"/>
                        <a:t>-Доплаты к пенсиям муниципальных служащих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40  человек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825,1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5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382  человек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4 868,23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714348" y="214291"/>
            <a:ext cx="7286676" cy="85725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642942"/>
            <a:ext cx="8643998" cy="1214422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бюджета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459476"/>
              </p:ext>
            </p:extLst>
          </p:nvPr>
        </p:nvGraphicFramePr>
        <p:xfrm>
          <a:off x="500034" y="2214554"/>
          <a:ext cx="7643866" cy="3960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Покаи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полугодие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228 849,8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247 734,7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236 816,6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254 002,9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38 756,5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- 7 966,8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- 6 268,2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3643314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5786454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247 734,7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за  1 полугодие 2024 года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80%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5436" cy="1000132"/>
          </a:xfrm>
          <a:solidFill>
            <a:schemeClr val="bg2">
              <a:lumMod val="50000"/>
              <a:alpha val="58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</a:t>
            </a:r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1 полугодие 2024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71472" y="1500174"/>
            <a:ext cx="8072495" cy="4515950"/>
            <a:chOff x="500034" y="2071678"/>
            <a:chExt cx="7274135" cy="1866971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7274135" cy="1866971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полугодие  2023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 полугодие  2024 года,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1 полугодия 2023г.,%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41 618,1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47 867,8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115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3 706,5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2 166,9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58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146 848,1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197 700,0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135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228 849,8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247 734,7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108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407" y="2101212"/>
              <a:ext cx="2045802" cy="5738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1000132"/>
          </a:xfrm>
          <a:solidFill>
            <a:schemeClr val="bg2">
              <a:lumMod val="50000"/>
              <a:alpha val="66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 за  1 полугодие 2024 года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42910" y="1545421"/>
          <a:ext cx="7823841" cy="495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214554"/>
            <a:ext cx="2181518" cy="1340800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6413</TotalTime>
  <Words>2269</Words>
  <Application>Microsoft Office PowerPoint</Application>
  <PresentationFormat>Экран (4:3)</PresentationFormat>
  <Paragraphs>499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Азбука бюджета</vt:lpstr>
      <vt:lpstr>Презентация PowerPoint</vt:lpstr>
      <vt:lpstr>Бюджетный процесс</vt:lpstr>
      <vt:lpstr>Презентация PowerPoint</vt:lpstr>
      <vt:lpstr>Основные характеристики бюджета  Юкаменского района</vt:lpstr>
      <vt:lpstr>Презентация PowerPoint</vt:lpstr>
      <vt:lpstr>Доходы бюджета   Юкаменского района за 1 полугодие 2024 года</vt:lpstr>
      <vt:lpstr> Налоговые доходы бюджета Юкаменского района за  1 полугодие 2024 года</vt:lpstr>
      <vt:lpstr>Неналоговые доходы  бюджета  Юкаменского района     за  1 полугодие 2024 года </vt:lpstr>
      <vt:lpstr>Безвозмездные поступления  в бюджет Юкаменского района за 1 полугодие 2024 года</vt:lpstr>
      <vt:lpstr>Структура расходов  бюджета Юкаменского района за 1 полугодие 2024 года</vt:lpstr>
      <vt:lpstr>Расходы бюджета  Юкаменского района</vt:lpstr>
      <vt:lpstr>Социально-значимые расходы  бюджета  Юкаменского  района</vt:lpstr>
      <vt:lpstr>Муниципальная программа  «Развитие образования и воспитания» - 155 250,5 тыс.руб.  </vt:lpstr>
      <vt:lpstr>Муниципальная программа  «Охрана здоровья и формирование здорового образа жизни населения»    – 460,7 тыс.рублей</vt:lpstr>
      <vt:lpstr>Муниципальная программа  «Развитие культуры»  - 22 943,4  тыс.рублей</vt:lpstr>
      <vt:lpstr>Муниципальная программа  «Социальная поддержка населения»                                                                                           1 856,9  тыс.рублей</vt:lpstr>
      <vt:lpstr>Муниципальная программа  «Создание условий для устойчивого экономического развития»         1514,4  тыс.рублей</vt:lpstr>
      <vt:lpstr>Муниципальная программа      «Безопасность»  - 1 397,2 тыс.рублей</vt:lpstr>
      <vt:lpstr>Муниципальная программа  «Муниципальное хозяйство»   37 540,6  тыс.рублей</vt:lpstr>
      <vt:lpstr>Муниципальная программа  «Энергосбережение и повышение  энергетической эффективности» - 1 854,3тыс.руб.</vt:lpstr>
      <vt:lpstr>Муниципальная программа  «Муниципальное управление»   24 548,9 тыс.руб.</vt:lpstr>
      <vt:lpstr>Презентация PowerPoint</vt:lpstr>
      <vt:lpstr>Показатели расходов бюджета за 1 полугодие  2024 года  </vt:lpstr>
      <vt:lpstr>Муниципальный дорожный фонд  за 1 полугодие 2024 года </vt:lpstr>
      <vt:lpstr>Муниципальный долг</vt:lpstr>
      <vt:lpstr>Меры социальной поддержки отдельным категориям граждан за 1 полугодие 2024 года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648</cp:revision>
  <dcterms:created xsi:type="dcterms:W3CDTF">2013-08-21T19:17:07Z</dcterms:created>
  <dcterms:modified xsi:type="dcterms:W3CDTF">2024-08-23T10:54:29Z</dcterms:modified>
</cp:coreProperties>
</file>