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0" r:id="rId4"/>
    <p:sldId id="259" r:id="rId5"/>
    <p:sldId id="265" r:id="rId6"/>
    <p:sldId id="267" r:id="rId7"/>
    <p:sldId id="269" r:id="rId8"/>
    <p:sldId id="268" r:id="rId9"/>
    <p:sldId id="300" r:id="rId10"/>
    <p:sldId id="301" r:id="rId11"/>
    <p:sldId id="272" r:id="rId12"/>
    <p:sldId id="295" r:id="rId13"/>
    <p:sldId id="274" r:id="rId14"/>
    <p:sldId id="275" r:id="rId15"/>
    <p:sldId id="276" r:id="rId16"/>
    <p:sldId id="277" r:id="rId17"/>
    <p:sldId id="279" r:id="rId18"/>
    <p:sldId id="280" r:id="rId19"/>
    <p:sldId id="281" r:id="rId20"/>
    <p:sldId id="287" r:id="rId21"/>
    <p:sldId id="282" r:id="rId22"/>
    <p:sldId id="293" r:id="rId23"/>
    <p:sldId id="283" r:id="rId24"/>
    <p:sldId id="298" r:id="rId25"/>
    <p:sldId id="299" r:id="rId26"/>
    <p:sldId id="288" r:id="rId27"/>
    <p:sldId id="284" r:id="rId28"/>
    <p:sldId id="286" r:id="rId29"/>
    <p:sldId id="289" r:id="rId30"/>
    <p:sldId id="290" r:id="rId31"/>
    <p:sldId id="291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A50BA5"/>
    <a:srgbClr val="FF6600"/>
    <a:srgbClr val="CC9900"/>
    <a:srgbClr val="D09622"/>
    <a:srgbClr val="FEAA02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explosion val="52"/>
          <c:dLbls>
            <c:dLbl>
              <c:idx val="0"/>
              <c:layout>
                <c:manualLayout>
                  <c:x val="-4.8747569172086828E-2"/>
                  <c:y val="-0.1034899655400214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
69%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D7E-4351-9DD2-E433DB73BC6B}"/>
                </c:ext>
              </c:extLst>
            </c:dLbl>
            <c:dLbl>
              <c:idx val="1"/>
              <c:layout>
                <c:manualLayout>
                  <c:x val="0"/>
                  <c:y val="9.661596319015332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уплаты акцизов на ГСМ
23%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D7E-4351-9DD2-E433DB73BC6B}"/>
                </c:ext>
              </c:extLst>
            </c:dLbl>
            <c:dLbl>
              <c:idx val="2"/>
              <c:layout>
                <c:manualLayout>
                  <c:x val="7.8892413439842463E-2"/>
                  <c:y val="3.344073733782328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совокупный доход
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D7E-4351-9DD2-E433DB73BC6B}"/>
                </c:ext>
              </c:extLst>
            </c:dLbl>
            <c:dLbl>
              <c:idx val="3"/>
              <c:layout>
                <c:manualLayout>
                  <c:x val="-1.4053838773052775E-2"/>
                  <c:y val="9.0740771758075461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Государственная пошлина
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D7E-4351-9DD2-E433DB73BC6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Доходы от уплаты акцизов на ГСМ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15131.7</c:v>
                </c:pt>
                <c:pt idx="1">
                  <c:v>5146.4000000000005</c:v>
                </c:pt>
                <c:pt idx="2">
                  <c:v>716.5</c:v>
                </c:pt>
                <c:pt idx="3">
                  <c:v>205.5</c:v>
                </c:pt>
                <c:pt idx="4">
                  <c:v>890.1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7E-4351-9DD2-E433DB73BC6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25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Доходы от уплаты акцизов на ГСМ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5-AD7E-4351-9DD2-E433DB73BC6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25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Доходы от уплаты акцизов на ГСМ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6-AD7E-4351-9DD2-E433DB73BC6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8100000" scaled="1"/>
      <a:tileRect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81612715077283"/>
          <c:y val="0.25228519106013114"/>
          <c:w val="0.74867369009431683"/>
          <c:h val="0.5117737483798866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explosion val="4"/>
          <c:dLbls>
            <c:dLbl>
              <c:idx val="0"/>
              <c:layout>
                <c:manualLayout>
                  <c:x val="-6.6358024691358028E-2"/>
                  <c:y val="-0.17676805792070241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0" dirty="0"/>
                      <a:t>Доходы от использования имущества
73%</a:t>
                    </a:r>
                  </a:p>
                </c:rich>
              </c:tx>
              <c:numFmt formatCode="0%" sourceLinked="0"/>
              <c:spPr>
                <a:solidFill>
                  <a:schemeClr val="accent1"/>
                </a:solidFill>
                <a:ln w="127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D4E-4BE9-80C9-3FCEF1A5CDB1}"/>
                </c:ext>
              </c:extLst>
            </c:dLbl>
            <c:dLbl>
              <c:idx val="1"/>
              <c:layout>
                <c:manualLayout>
                  <c:x val="1.8518397005929818E-2"/>
                  <c:y val="-3.2095937249326585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0" dirty="0"/>
                      <a:t>Платежи при пользовании природными ресурсами
8%</a:t>
                    </a:r>
                  </a:p>
                </c:rich>
              </c:tx>
              <c:numFmt formatCode="0%" sourceLinked="0"/>
              <c:spPr>
                <a:solidFill>
                  <a:schemeClr val="accent2"/>
                </a:solidFill>
                <a:ln w="127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D4E-4BE9-80C9-3FCEF1A5CDB1}"/>
                </c:ext>
              </c:extLst>
            </c:dLbl>
            <c:dLbl>
              <c:idx val="2"/>
              <c:layout>
                <c:manualLayout>
                  <c:x val="-5.5689219403130526E-4"/>
                  <c:y val="-9.6804931893917534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0" dirty="0"/>
                      <a:t>Доходы от оказания платных услуг
16%</a:t>
                    </a:r>
                  </a:p>
                </c:rich>
              </c:tx>
              <c:numFmt formatCode="0%" sourceLinked="0"/>
              <c:spPr>
                <a:solidFill>
                  <a:schemeClr val="accent3"/>
                </a:solidFill>
                <a:ln w="127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D4E-4BE9-80C9-3FCEF1A5CDB1}"/>
                </c:ext>
              </c:extLst>
            </c:dLbl>
            <c:dLbl>
              <c:idx val="3"/>
              <c:layout>
                <c:manualLayout>
                  <c:x val="5.2183095168659446E-2"/>
                  <c:y val="-0.13858515603476573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0" dirty="0"/>
                      <a:t>Доходы от продажи 
0%</a:t>
                    </a:r>
                  </a:p>
                </c:rich>
              </c:tx>
              <c:numFmt formatCode="0%" sourceLinked="0"/>
              <c:spPr>
                <a:solidFill>
                  <a:schemeClr val="accent4"/>
                </a:solidFill>
                <a:ln w="127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D4E-4BE9-80C9-3FCEF1A5CDB1}"/>
                </c:ext>
              </c:extLst>
            </c:dLbl>
            <c:dLbl>
              <c:idx val="4"/>
              <c:layout>
                <c:manualLayout>
                  <c:x val="0.10667954700106944"/>
                  <c:y val="-0.14466583164645469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0" dirty="0"/>
                      <a:t>Штрафы
11%</a:t>
                    </a:r>
                  </a:p>
                </c:rich>
              </c:tx>
              <c:numFmt formatCode="0%" sourceLinked="0"/>
              <c:spPr>
                <a:solidFill>
                  <a:schemeClr val="accent5"/>
                </a:solidFill>
                <a:ln w="127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D4E-4BE9-80C9-3FCEF1A5CDB1}"/>
                </c:ext>
              </c:extLst>
            </c:dLbl>
            <c:dLbl>
              <c:idx val="5"/>
              <c:layout>
                <c:manualLayout>
                  <c:x val="0.27650420433556938"/>
                  <c:y val="-7.4251068424185402E-3"/>
                </c:manualLayout>
              </c:layout>
              <c:tx>
                <c:rich>
                  <a:bodyPr/>
                  <a:lstStyle/>
                  <a:p>
                    <a:pPr>
                      <a:defRPr b="0" cap="none" spc="50">
                        <a:ln w="12700" cmpd="sng">
                          <a:solidFill>
                            <a:schemeClr val="accent6">
                              <a:satMod val="120000"/>
                              <a:shade val="80000"/>
                            </a:schemeClr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</a:defRPr>
                    </a:pPr>
                    <a:r>
                      <a:rPr lang="ru-RU" b="0" dirty="0">
                        <a:ln w="127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</a:rPr>
                      <a:t>Прочие неналоговые доходы
0%</a:t>
                    </a:r>
                  </a:p>
                </c:rich>
              </c:tx>
              <c:numFmt formatCode="0%" sourceLinked="0"/>
              <c:spPr>
                <a:solidFill>
                  <a:srgbClr val="FEAA02"/>
                </a:solidFill>
                <a:ln w="12700">
                  <a:solidFill>
                    <a:schemeClr val="bg1"/>
                  </a:solidFill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D4E-4BE9-80C9-3FCEF1A5CDB1}"/>
                </c:ext>
              </c:extLst>
            </c:dLbl>
            <c:numFmt formatCode="0%" sourceLinked="0"/>
            <c:spPr>
              <a:ln w="12700">
                <a:solidFill>
                  <a:schemeClr val="bg1"/>
                </a:solidFill>
              </a:ln>
            </c:spPr>
            <c:txPr>
              <a:bodyPr/>
              <a:lstStyle/>
              <a:p>
                <a:pPr>
                  <a:defRPr b="0" cap="none" spc="5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solidFill>
                      <a:schemeClr val="accent6">
                        <a:tint val="1000"/>
                      </a:schemeClr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земельных участков и имущества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733.7</c:v>
                </c:pt>
                <c:pt idx="1">
                  <c:v>78.8</c:v>
                </c:pt>
                <c:pt idx="2">
                  <c:v>159.4</c:v>
                </c:pt>
                <c:pt idx="3">
                  <c:v>0</c:v>
                </c:pt>
                <c:pt idx="4">
                  <c:v>107.1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4E-4BE9-80C9-3FCEF1A5CDB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13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земельных участков и имущества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7-8D4E-4BE9-80C9-3FCEF1A5CDB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13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земельных участков и имущества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8-8D4E-4BE9-80C9-3FCEF1A5CDB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50000" t="50000" r="50000" b="50000"/>
      </a:path>
      <a:tileRect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5308641975526E-2"/>
          <c:y val="0.16845195395060483"/>
          <c:w val="0.60408183078431177"/>
          <c:h val="0.7959060498096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629150354245082"/>
                  <c:y val="-8.785914961399471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65195,8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D00-4C0D-A948-832F22A8774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/>
                      <a:t>10429,0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D00-4C0D-A948-832F22A8774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12650,5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D00-4C0D-A948-832F22A877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FFFF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Образование</c:v>
                </c:pt>
                <c:pt idx="1">
                  <c:v>Общегосударственные расходы</c:v>
                </c:pt>
                <c:pt idx="2">
                  <c:v>Культура и кинематография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Национальная оборона</c:v>
                </c:pt>
                <c:pt idx="6">
                  <c:v>Жилищно-коммунальное хозяйство</c:v>
                </c:pt>
                <c:pt idx="7">
                  <c:v>Национальная безопасность и правоохранительная деятельность</c:v>
                </c:pt>
                <c:pt idx="8">
                  <c:v>Обслуживание гос. Долга</c:v>
                </c:pt>
                <c:pt idx="9">
                  <c:v>Физическая культура и спорт</c:v>
                </c:pt>
                <c:pt idx="10">
                  <c:v>Охрана окружающей среды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65195.8</c:v>
                </c:pt>
                <c:pt idx="1">
                  <c:v>19545.599999999999</c:v>
                </c:pt>
                <c:pt idx="2">
                  <c:v>10429</c:v>
                </c:pt>
                <c:pt idx="3">
                  <c:v>12650.5</c:v>
                </c:pt>
                <c:pt idx="4">
                  <c:v>904.9</c:v>
                </c:pt>
                <c:pt idx="5">
                  <c:v>188.9</c:v>
                </c:pt>
                <c:pt idx="6">
                  <c:v>444.4</c:v>
                </c:pt>
                <c:pt idx="7">
                  <c:v>626.9</c:v>
                </c:pt>
                <c:pt idx="8">
                  <c:v>0.2</c:v>
                </c:pt>
                <c:pt idx="9">
                  <c:v>194.1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00-4C0D-A948-832F22A877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95139462739947"/>
          <c:y val="0"/>
          <c:w val="0.37122680700994648"/>
          <c:h val="1"/>
        </c:manualLayout>
      </c:layout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266108393271644E-2"/>
          <c:y val="0.12386109794104642"/>
          <c:w val="0.94738410095924508"/>
          <c:h val="0.78704365725457937"/>
        </c:manualLayout>
      </c:layout>
      <c:pie3DChart>
        <c:varyColors val="1"/>
        <c:ser>
          <c:idx val="0"/>
          <c:order val="0"/>
          <c:tx>
            <c:strRef>
              <c:f>Лист1!$B$22</c:f>
              <c:strCache>
                <c:ptCount val="1"/>
              </c:strCache>
            </c:strRef>
          </c:tx>
          <c:explosion val="46"/>
          <c:dPt>
            <c:idx val="0"/>
            <c:bubble3D val="0"/>
            <c:explosion val="44"/>
            <c:extLst>
              <c:ext xmlns:c16="http://schemas.microsoft.com/office/drawing/2014/chart" uri="{C3380CC4-5D6E-409C-BE32-E72D297353CC}">
                <c16:uniqueId val="{00000000-4E5C-4DB5-8EEF-B74CA712D8B1}"/>
              </c:ext>
            </c:extLst>
          </c:dPt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Развитие общего образования  </c:v>
                </c:pt>
                <c:pt idx="2">
                  <c:v>Дополнительное образование и воспитание детей,</c:v>
                </c:pt>
                <c:pt idx="3">
                  <c:v>реализация молодежной политики</c:v>
                </c:pt>
                <c:pt idx="4">
                  <c:v>Создание условий для реализации муниципальной программы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9931.2000000000007</c:v>
                </c:pt>
                <c:pt idx="1">
                  <c:v>36211.199999999997</c:v>
                </c:pt>
                <c:pt idx="2">
                  <c:v>4501.6000000000004</c:v>
                </c:pt>
                <c:pt idx="3">
                  <c:v>3.9</c:v>
                </c:pt>
                <c:pt idx="4">
                  <c:v>1207.5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5C-4DB5-8EEF-B74CA712D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5187032418952632"/>
          <c:w val="0.60390355912743976"/>
          <c:h val="0.5187032418952457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799E4-CCD5-4978-8894-C19B46ACF6C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B2611A-9678-4D99-9EEF-EF2F9FAE7BD3}">
      <dgm:prSet phldrT="[Текст]"/>
      <dgm:spPr/>
      <dgm:t>
        <a:bodyPr/>
        <a:lstStyle/>
        <a:p>
          <a:r>
            <a:rPr lang="ru-RU" b="1" dirty="0">
              <a:solidFill>
                <a:schemeClr val="accent2">
                  <a:lumMod val="20000"/>
                  <a:lumOff val="80000"/>
                </a:schemeClr>
              </a:solidFill>
            </a:rPr>
            <a:t>ДОХОДЫ</a:t>
          </a:r>
        </a:p>
      </dgm:t>
    </dgm:pt>
    <dgm:pt modelId="{90C9BA06-4FA1-4080-B8F5-C977EAC124A2}" type="parTrans" cxnId="{4E028E1D-3845-477A-BF54-DD5C3AF41F34}">
      <dgm:prSet/>
      <dgm:spPr/>
      <dgm:t>
        <a:bodyPr/>
        <a:lstStyle/>
        <a:p>
          <a:endParaRPr lang="ru-RU"/>
        </a:p>
      </dgm:t>
    </dgm:pt>
    <dgm:pt modelId="{70AC9422-8DD3-4A56-9BB2-D91AB2EEEEFD}" type="sibTrans" cxnId="{4E028E1D-3845-477A-BF54-DD5C3AF41F34}">
      <dgm:prSet/>
      <dgm:spPr/>
      <dgm:t>
        <a:bodyPr/>
        <a:lstStyle/>
        <a:p>
          <a:endParaRPr lang="ru-RU"/>
        </a:p>
      </dgm:t>
    </dgm:pt>
    <dgm:pt modelId="{3E63A110-2FBE-450E-92E3-8A824E879C0D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Налоговые доходы</a:t>
          </a:r>
          <a:endParaRPr lang="ru-RU" sz="1200" dirty="0"/>
        </a:p>
      </dgm:t>
    </dgm:pt>
    <dgm:pt modelId="{432D4EAD-EF10-4142-AB82-A025ADB34A36}" type="parTrans" cxnId="{EC882D24-5DB7-4EFD-8C02-A4593CB2B092}">
      <dgm:prSet/>
      <dgm:spPr/>
      <dgm:t>
        <a:bodyPr/>
        <a:lstStyle/>
        <a:p>
          <a:endParaRPr lang="ru-RU"/>
        </a:p>
      </dgm:t>
    </dgm:pt>
    <dgm:pt modelId="{FA455A88-C87D-4F87-9378-94D10A50898C}" type="sibTrans" cxnId="{EC882D24-5DB7-4EFD-8C02-A4593CB2B092}">
      <dgm:prSet/>
      <dgm:spPr/>
      <dgm:t>
        <a:bodyPr/>
        <a:lstStyle/>
        <a:p>
          <a:endParaRPr lang="ru-RU"/>
        </a:p>
      </dgm:t>
    </dgm:pt>
    <dgm:pt modelId="{B7161287-2C2F-4DB5-B28A-3D261905AD49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Неналоговые доходы (штрафы, доходы от использования и  продажи  муниципального имущества и т.п.)</a:t>
          </a:r>
          <a:endParaRPr lang="ru-RU" sz="1200" dirty="0"/>
        </a:p>
      </dgm:t>
    </dgm:pt>
    <dgm:pt modelId="{101C32D0-AFEA-4D66-9821-8EC245B0FDB3}" type="parTrans" cxnId="{5C09F62D-6CA1-430A-8B55-66FBE759E982}">
      <dgm:prSet/>
      <dgm:spPr/>
      <dgm:t>
        <a:bodyPr/>
        <a:lstStyle/>
        <a:p>
          <a:endParaRPr lang="ru-RU"/>
        </a:p>
      </dgm:t>
    </dgm:pt>
    <dgm:pt modelId="{47BB0F0A-E3C3-420B-BC93-B2AFE42F5A70}" type="sibTrans" cxnId="{5C09F62D-6CA1-430A-8B55-66FBE759E982}">
      <dgm:prSet/>
      <dgm:spPr/>
      <dgm:t>
        <a:bodyPr/>
        <a:lstStyle/>
        <a:p>
          <a:endParaRPr lang="ru-RU"/>
        </a:p>
      </dgm:t>
    </dgm:pt>
    <dgm:pt modelId="{50B242C8-1C38-408E-BB1B-BE3D654611BE}">
      <dgm:prSet phldrT="[Текст]"/>
      <dgm:spPr/>
      <dgm:t>
        <a:bodyPr/>
        <a:lstStyle/>
        <a:p>
          <a:r>
            <a:rPr lang="ru-RU" b="1" dirty="0">
              <a:solidFill>
                <a:srgbClr val="FFC000"/>
              </a:solidFill>
            </a:rPr>
            <a:t>РАСХОДЫ</a:t>
          </a:r>
        </a:p>
      </dgm:t>
    </dgm:pt>
    <dgm:pt modelId="{48C8795A-3DB4-4D72-BC85-DF5DECF4659B}" type="parTrans" cxnId="{16C221AA-F3B8-41E2-B14D-DC92A59F6FE6}">
      <dgm:prSet/>
      <dgm:spPr/>
      <dgm:t>
        <a:bodyPr/>
        <a:lstStyle/>
        <a:p>
          <a:endParaRPr lang="ru-RU"/>
        </a:p>
      </dgm:t>
    </dgm:pt>
    <dgm:pt modelId="{080F3417-D6D7-4205-8D70-B6D71DEB351F}" type="sibTrans" cxnId="{16C221AA-F3B8-41E2-B14D-DC92A59F6FE6}">
      <dgm:prSet/>
      <dgm:spPr/>
      <dgm:t>
        <a:bodyPr/>
        <a:lstStyle/>
        <a:p>
          <a:endParaRPr lang="ru-RU"/>
        </a:p>
      </dgm:t>
    </dgm:pt>
    <dgm:pt modelId="{D0A950B1-F99C-48FB-AA0D-2A659599B5B0}">
      <dgm:prSet phldrT="[Текст]"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общегосударственные вопросы </a:t>
          </a:r>
          <a:r>
            <a:rPr lang="ru-RU" sz="1200" i="1" dirty="0">
              <a:solidFill>
                <a:prstClr val="black"/>
              </a:solidFill>
            </a:rPr>
            <a:t>(функционирование органов местного самоуправления, обеспечение проведения выборов,  и  т.д.)</a:t>
          </a:r>
          <a:endParaRPr lang="ru-RU" sz="1200" dirty="0"/>
        </a:p>
      </dgm:t>
    </dgm:pt>
    <dgm:pt modelId="{1B054C6C-0E17-4C9F-B5FD-2D1377D4C4B8}" type="parTrans" cxnId="{A7BD5725-6EDE-467C-BC6D-4E778B5556F1}">
      <dgm:prSet/>
      <dgm:spPr/>
      <dgm:t>
        <a:bodyPr/>
        <a:lstStyle/>
        <a:p>
          <a:endParaRPr lang="ru-RU"/>
        </a:p>
      </dgm:t>
    </dgm:pt>
    <dgm:pt modelId="{7F4BF03C-42D3-4A19-91A6-918545781D02}" type="sibTrans" cxnId="{A7BD5725-6EDE-467C-BC6D-4E778B5556F1}">
      <dgm:prSet/>
      <dgm:spPr/>
      <dgm:t>
        <a:bodyPr/>
        <a:lstStyle/>
        <a:p>
          <a:endParaRPr lang="ru-RU"/>
        </a:p>
      </dgm:t>
    </dgm:pt>
    <dgm:pt modelId="{58C49A79-E950-49A0-9BA4-894E6C356D9B}">
      <dgm:prSet phldrT="[Текст]"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национальная экономика </a:t>
          </a:r>
          <a:r>
            <a:rPr lang="ru-RU" sz="1200" i="1" dirty="0">
              <a:solidFill>
                <a:prstClr val="black"/>
              </a:solidFill>
            </a:rPr>
            <a:t>(организация  и осуществление мероприятий по содержанию и ремонту автомобильных дорог, сельское хозяйство)</a:t>
          </a:r>
          <a:r>
            <a:rPr lang="ru-RU" sz="1200" dirty="0">
              <a:solidFill>
                <a:prstClr val="black"/>
              </a:solidFill>
            </a:rPr>
            <a:t> </a:t>
          </a:r>
          <a:endParaRPr lang="ru-RU" sz="1200" dirty="0"/>
        </a:p>
      </dgm:t>
    </dgm:pt>
    <dgm:pt modelId="{287EB6F9-4C97-41A6-A0ED-913E1A603CB8}" type="parTrans" cxnId="{9E039377-2054-4560-9271-2BAC9F725F98}">
      <dgm:prSet/>
      <dgm:spPr/>
      <dgm:t>
        <a:bodyPr/>
        <a:lstStyle/>
        <a:p>
          <a:endParaRPr lang="ru-RU"/>
        </a:p>
      </dgm:t>
    </dgm:pt>
    <dgm:pt modelId="{C0D7BC8E-B443-493F-A928-3C406DA8276D}" type="sibTrans" cxnId="{9E039377-2054-4560-9271-2BAC9F725F98}">
      <dgm:prSet/>
      <dgm:spPr/>
      <dgm:t>
        <a:bodyPr/>
        <a:lstStyle/>
        <a:p>
          <a:endParaRPr lang="ru-RU"/>
        </a:p>
      </dgm:t>
    </dgm:pt>
    <dgm:pt modelId="{0578267F-1749-4035-AC87-BC5E82373C8D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Безвозмездные поступления (дотации, субсидии, субвенции, межбюджетные трансферты)</a:t>
          </a:r>
        </a:p>
      </dgm:t>
    </dgm:pt>
    <dgm:pt modelId="{0500B7FF-8BFC-4FAD-8073-AF299F48AC3D}" type="parTrans" cxnId="{685E1453-B774-42EA-903F-7DDA5F63CCAD}">
      <dgm:prSet/>
      <dgm:spPr/>
      <dgm:t>
        <a:bodyPr/>
        <a:lstStyle/>
        <a:p>
          <a:endParaRPr lang="ru-RU"/>
        </a:p>
      </dgm:t>
    </dgm:pt>
    <dgm:pt modelId="{03D8F4BD-3A82-4866-8185-A89BDA221DB5}" type="sibTrans" cxnId="{685E1453-B774-42EA-903F-7DDA5F63CCAD}">
      <dgm:prSet/>
      <dgm:spPr/>
      <dgm:t>
        <a:bodyPr/>
        <a:lstStyle/>
        <a:p>
          <a:endParaRPr lang="ru-RU"/>
        </a:p>
      </dgm:t>
    </dgm:pt>
    <dgm:pt modelId="{83F03A1F-3869-4245-BEDE-2E056C331B7F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социальная политика и др.</a:t>
          </a:r>
          <a:endParaRPr lang="ru-RU" sz="1200" dirty="0"/>
        </a:p>
      </dgm:t>
    </dgm:pt>
    <dgm:pt modelId="{9AF00BC8-3F7A-4404-80EC-37FDDA8BA892}" type="parTrans" cxnId="{F003FD96-FD30-4711-ABCD-6E1CD7B93487}">
      <dgm:prSet/>
      <dgm:spPr/>
      <dgm:t>
        <a:bodyPr/>
        <a:lstStyle/>
        <a:p>
          <a:endParaRPr lang="ru-RU"/>
        </a:p>
      </dgm:t>
    </dgm:pt>
    <dgm:pt modelId="{8993C364-CDDF-4953-AE56-A1E240E4C5EC}" type="sibTrans" cxnId="{F003FD96-FD30-4711-ABCD-6E1CD7B93487}">
      <dgm:prSet/>
      <dgm:spPr/>
      <dgm:t>
        <a:bodyPr/>
        <a:lstStyle/>
        <a:p>
          <a:endParaRPr lang="ru-RU"/>
        </a:p>
      </dgm:t>
    </dgm:pt>
    <dgm:pt modelId="{DD25228E-0034-4189-8CCC-ED08436888A5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спорт</a:t>
          </a:r>
          <a:endParaRPr lang="ru-RU" sz="1200" i="1" dirty="0">
            <a:solidFill>
              <a:prstClr val="black"/>
            </a:solidFill>
          </a:endParaRPr>
        </a:p>
      </dgm:t>
    </dgm:pt>
    <dgm:pt modelId="{AAE4D2F3-8AC6-4CFF-A254-EBB640593244}" type="parTrans" cxnId="{87103B52-C03C-4D90-95F1-C38A15D63015}">
      <dgm:prSet/>
      <dgm:spPr/>
      <dgm:t>
        <a:bodyPr/>
        <a:lstStyle/>
        <a:p>
          <a:endParaRPr lang="ru-RU"/>
        </a:p>
      </dgm:t>
    </dgm:pt>
    <dgm:pt modelId="{224FA87F-A45A-4D42-BC32-538FCFA4F3F8}" type="sibTrans" cxnId="{87103B52-C03C-4D90-95F1-C38A15D63015}">
      <dgm:prSet/>
      <dgm:spPr/>
      <dgm:t>
        <a:bodyPr/>
        <a:lstStyle/>
        <a:p>
          <a:endParaRPr lang="ru-RU"/>
        </a:p>
      </dgm:t>
    </dgm:pt>
    <dgm:pt modelId="{EDBDF63E-BA38-44AD-AC1A-4F021A46BCCC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культура</a:t>
          </a:r>
          <a:endParaRPr lang="ru-RU" sz="1200" dirty="0"/>
        </a:p>
      </dgm:t>
    </dgm:pt>
    <dgm:pt modelId="{EA8AE656-A14A-46E9-A362-0774CA8E9CE8}" type="parTrans" cxnId="{C278E013-C2B3-49DB-9969-9B028C1D5347}">
      <dgm:prSet/>
      <dgm:spPr/>
      <dgm:t>
        <a:bodyPr/>
        <a:lstStyle/>
        <a:p>
          <a:endParaRPr lang="ru-RU"/>
        </a:p>
      </dgm:t>
    </dgm:pt>
    <dgm:pt modelId="{68F03F3D-88D7-4331-89ED-CEA4A1863A5C}" type="sibTrans" cxnId="{C278E013-C2B3-49DB-9969-9B028C1D5347}">
      <dgm:prSet/>
      <dgm:spPr/>
      <dgm:t>
        <a:bodyPr/>
        <a:lstStyle/>
        <a:p>
          <a:endParaRPr lang="ru-RU"/>
        </a:p>
      </dgm:t>
    </dgm:pt>
    <dgm:pt modelId="{6C34FED8-18AC-435E-8A61-F185EA5378AD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национальная безопасность </a:t>
          </a:r>
          <a:r>
            <a:rPr lang="ru-RU" sz="1200" i="1" dirty="0">
              <a:solidFill>
                <a:prstClr val="black"/>
              </a:solidFill>
            </a:rPr>
            <a:t>(защита населения и территории от чрезвычайных ситуаций природного и техногенного характера, гражданская оборона, обеспечение пожарной безопасности)</a:t>
          </a:r>
          <a:endParaRPr lang="ru-RU" sz="1200" dirty="0">
            <a:solidFill>
              <a:prstClr val="black"/>
            </a:solidFill>
          </a:endParaRPr>
        </a:p>
      </dgm:t>
    </dgm:pt>
    <dgm:pt modelId="{3B05BBDE-5085-4668-9C25-07657B65C6CB}" type="parTrans" cxnId="{1903F20F-F58E-4DC8-A93B-FB916F9554BD}">
      <dgm:prSet/>
      <dgm:spPr/>
      <dgm:t>
        <a:bodyPr/>
        <a:lstStyle/>
        <a:p>
          <a:endParaRPr lang="ru-RU"/>
        </a:p>
      </dgm:t>
    </dgm:pt>
    <dgm:pt modelId="{591A3D51-B0AE-4C5B-86D4-3A0AC95E2C75}" type="sibTrans" cxnId="{1903F20F-F58E-4DC8-A93B-FB916F9554BD}">
      <dgm:prSet/>
      <dgm:spPr/>
      <dgm:t>
        <a:bodyPr/>
        <a:lstStyle/>
        <a:p>
          <a:endParaRPr lang="ru-RU"/>
        </a:p>
      </dgm:t>
    </dgm:pt>
    <dgm:pt modelId="{7D9C2A7D-57BB-4A93-88BC-6513387F37C9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ЖКХ </a:t>
          </a:r>
          <a:r>
            <a:rPr lang="ru-RU" sz="1200" i="1" dirty="0">
              <a:solidFill>
                <a:prstClr val="black"/>
              </a:solidFill>
            </a:rPr>
            <a:t>(капитальный ремонт муниципального жилищного фонда, мероприятия в области водоотведения и водоснабжения, благоустройство</a:t>
          </a:r>
          <a:endParaRPr lang="ru-RU" sz="1200" dirty="0"/>
        </a:p>
      </dgm:t>
    </dgm:pt>
    <dgm:pt modelId="{63C32EED-AC7A-4ADE-B651-418F379B8569}" type="parTrans" cxnId="{B8DEF4E8-6737-449F-A241-8FD3EE884B5C}">
      <dgm:prSet/>
      <dgm:spPr/>
      <dgm:t>
        <a:bodyPr/>
        <a:lstStyle/>
        <a:p>
          <a:endParaRPr lang="ru-RU"/>
        </a:p>
      </dgm:t>
    </dgm:pt>
    <dgm:pt modelId="{05F1B059-8DC7-4274-9405-3EE8268963BF}" type="sibTrans" cxnId="{B8DEF4E8-6737-449F-A241-8FD3EE884B5C}">
      <dgm:prSet/>
      <dgm:spPr/>
      <dgm:t>
        <a:bodyPr/>
        <a:lstStyle/>
        <a:p>
          <a:endParaRPr lang="ru-RU"/>
        </a:p>
      </dgm:t>
    </dgm:pt>
    <dgm:pt modelId="{F18B609C-E361-4019-AFBF-24D67DACB72B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образование</a:t>
          </a:r>
          <a:endParaRPr lang="ru-RU" sz="1200" dirty="0"/>
        </a:p>
      </dgm:t>
    </dgm:pt>
    <dgm:pt modelId="{CF314F4D-96B2-4B24-B15D-F357712C66BF}" type="parTrans" cxnId="{737BC26A-B451-430F-AF1F-D49B00CB2322}">
      <dgm:prSet/>
      <dgm:spPr/>
      <dgm:t>
        <a:bodyPr/>
        <a:lstStyle/>
        <a:p>
          <a:endParaRPr lang="ru-RU"/>
        </a:p>
      </dgm:t>
    </dgm:pt>
    <dgm:pt modelId="{D22F5B08-F3C1-4945-8E45-E9EFF75461B8}" type="sibTrans" cxnId="{737BC26A-B451-430F-AF1F-D49B00CB2322}">
      <dgm:prSet/>
      <dgm:spPr/>
      <dgm:t>
        <a:bodyPr/>
        <a:lstStyle/>
        <a:p>
          <a:endParaRPr lang="ru-RU"/>
        </a:p>
      </dgm:t>
    </dgm:pt>
    <dgm:pt modelId="{5F428F79-8000-4940-B398-C0B514A3B79B}" type="pres">
      <dgm:prSet presAssocID="{F3E799E4-CCD5-4978-8894-C19B46ACF6C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F9C2B8-44F2-47B3-8A87-CC99E913A85C}" type="pres">
      <dgm:prSet presAssocID="{71B2611A-9678-4D99-9EEF-EF2F9FAE7BD3}" presName="root" presStyleCnt="0"/>
      <dgm:spPr/>
    </dgm:pt>
    <dgm:pt modelId="{9D78DABE-648D-442A-A989-C50FD80D87C8}" type="pres">
      <dgm:prSet presAssocID="{71B2611A-9678-4D99-9EEF-EF2F9FAE7BD3}" presName="rootComposite" presStyleCnt="0"/>
      <dgm:spPr/>
    </dgm:pt>
    <dgm:pt modelId="{B5A0F374-6030-4728-A239-ADF8C27376B8}" type="pres">
      <dgm:prSet presAssocID="{71B2611A-9678-4D99-9EEF-EF2F9FAE7BD3}" presName="rootText" presStyleLbl="node1" presStyleIdx="0" presStyleCnt="2" custScaleX="209765"/>
      <dgm:spPr/>
    </dgm:pt>
    <dgm:pt modelId="{DB4BF6DB-A61C-4B53-A857-A2A8FA2AFCEF}" type="pres">
      <dgm:prSet presAssocID="{71B2611A-9678-4D99-9EEF-EF2F9FAE7BD3}" presName="rootConnector" presStyleLbl="node1" presStyleIdx="0" presStyleCnt="2"/>
      <dgm:spPr/>
    </dgm:pt>
    <dgm:pt modelId="{B95B8D3B-A6F9-49AA-A9D7-AB77DEA35C2D}" type="pres">
      <dgm:prSet presAssocID="{71B2611A-9678-4D99-9EEF-EF2F9FAE7BD3}" presName="childShape" presStyleCnt="0"/>
      <dgm:spPr/>
    </dgm:pt>
    <dgm:pt modelId="{77B27775-7167-489E-84CC-6F5233FEE365}" type="pres">
      <dgm:prSet presAssocID="{432D4EAD-EF10-4142-AB82-A025ADB34A36}" presName="Name13" presStyleLbl="parChTrans1D2" presStyleIdx="0" presStyleCnt="11"/>
      <dgm:spPr/>
    </dgm:pt>
    <dgm:pt modelId="{4C4C19DF-F21F-41D2-831E-5689EF6246A0}" type="pres">
      <dgm:prSet presAssocID="{3E63A110-2FBE-450E-92E3-8A824E879C0D}" presName="childText" presStyleLbl="bgAcc1" presStyleIdx="0" presStyleCnt="11" custScaleX="237487">
        <dgm:presLayoutVars>
          <dgm:bulletEnabled val="1"/>
        </dgm:presLayoutVars>
      </dgm:prSet>
      <dgm:spPr/>
    </dgm:pt>
    <dgm:pt modelId="{30C65441-FC0F-4884-8853-F279A35AA3FD}" type="pres">
      <dgm:prSet presAssocID="{101C32D0-AFEA-4D66-9821-8EC245B0FDB3}" presName="Name13" presStyleLbl="parChTrans1D2" presStyleIdx="1" presStyleCnt="11"/>
      <dgm:spPr/>
    </dgm:pt>
    <dgm:pt modelId="{98EA6370-E6A4-48EC-8217-990C4813F2D3}" type="pres">
      <dgm:prSet presAssocID="{B7161287-2C2F-4DB5-B28A-3D261905AD49}" presName="childText" presStyleLbl="bgAcc1" presStyleIdx="1" presStyleCnt="11" custScaleX="229207" custScaleY="155209">
        <dgm:presLayoutVars>
          <dgm:bulletEnabled val="1"/>
        </dgm:presLayoutVars>
      </dgm:prSet>
      <dgm:spPr/>
    </dgm:pt>
    <dgm:pt modelId="{6E1EF464-44A2-4D8A-B509-A48AC0181183}" type="pres">
      <dgm:prSet presAssocID="{0500B7FF-8BFC-4FAD-8073-AF299F48AC3D}" presName="Name13" presStyleLbl="parChTrans1D2" presStyleIdx="2" presStyleCnt="11"/>
      <dgm:spPr/>
    </dgm:pt>
    <dgm:pt modelId="{F95C08B3-D134-4BE7-9A3E-B923E8967545}" type="pres">
      <dgm:prSet presAssocID="{0578267F-1749-4035-AC87-BC5E82373C8D}" presName="childText" presStyleLbl="bgAcc1" presStyleIdx="2" presStyleCnt="11" custScaleX="231514" custLinFactNeighborX="-742" custLinFactNeighborY="26239">
        <dgm:presLayoutVars>
          <dgm:bulletEnabled val="1"/>
        </dgm:presLayoutVars>
      </dgm:prSet>
      <dgm:spPr/>
    </dgm:pt>
    <dgm:pt modelId="{10038FFE-5179-403C-91DC-4680EB328A3E}" type="pres">
      <dgm:prSet presAssocID="{50B242C8-1C38-408E-BB1B-BE3D654611BE}" presName="root" presStyleCnt="0"/>
      <dgm:spPr/>
    </dgm:pt>
    <dgm:pt modelId="{FC31B49E-1BE0-4C87-9286-D2E8B785740A}" type="pres">
      <dgm:prSet presAssocID="{50B242C8-1C38-408E-BB1B-BE3D654611BE}" presName="rootComposite" presStyleCnt="0"/>
      <dgm:spPr/>
    </dgm:pt>
    <dgm:pt modelId="{FC6859A6-5AF1-4E0E-A8C9-7334753B5B52}" type="pres">
      <dgm:prSet presAssocID="{50B242C8-1C38-408E-BB1B-BE3D654611BE}" presName="rootText" presStyleLbl="node1" presStyleIdx="1" presStyleCnt="2" custScaleX="224342" custLinFactNeighborX="13392" custLinFactNeighborY="-538"/>
      <dgm:spPr/>
    </dgm:pt>
    <dgm:pt modelId="{9B7A9270-0818-469A-B6E4-FCC9833143D5}" type="pres">
      <dgm:prSet presAssocID="{50B242C8-1C38-408E-BB1B-BE3D654611BE}" presName="rootConnector" presStyleLbl="node1" presStyleIdx="1" presStyleCnt="2"/>
      <dgm:spPr/>
    </dgm:pt>
    <dgm:pt modelId="{488793F4-A79B-4777-A349-35193E2D86BD}" type="pres">
      <dgm:prSet presAssocID="{50B242C8-1C38-408E-BB1B-BE3D654611BE}" presName="childShape" presStyleCnt="0"/>
      <dgm:spPr/>
    </dgm:pt>
    <dgm:pt modelId="{8D4480AD-BD74-4A2B-BD56-5E2B3619411F}" type="pres">
      <dgm:prSet presAssocID="{1B054C6C-0E17-4C9F-B5FD-2D1377D4C4B8}" presName="Name13" presStyleLbl="parChTrans1D2" presStyleIdx="3" presStyleCnt="11"/>
      <dgm:spPr/>
    </dgm:pt>
    <dgm:pt modelId="{65620E35-2410-49C0-B6AD-8E3F4A77D808}" type="pres">
      <dgm:prSet presAssocID="{D0A950B1-F99C-48FB-AA0D-2A659599B5B0}" presName="childText" presStyleLbl="bgAcc1" presStyleIdx="3" presStyleCnt="11" custScaleX="374248" custScaleY="79627">
        <dgm:presLayoutVars>
          <dgm:bulletEnabled val="1"/>
        </dgm:presLayoutVars>
      </dgm:prSet>
      <dgm:spPr/>
    </dgm:pt>
    <dgm:pt modelId="{062FADF7-7830-4BDE-858E-F7F99443D159}" type="pres">
      <dgm:prSet presAssocID="{3B05BBDE-5085-4668-9C25-07657B65C6CB}" presName="Name13" presStyleLbl="parChTrans1D2" presStyleIdx="4" presStyleCnt="11"/>
      <dgm:spPr/>
    </dgm:pt>
    <dgm:pt modelId="{C178FE69-B1D7-4FCB-A512-EEC972071CFF}" type="pres">
      <dgm:prSet presAssocID="{6C34FED8-18AC-435E-8A61-F185EA5378AD}" presName="childText" presStyleLbl="bgAcc1" presStyleIdx="4" presStyleCnt="11" custScaleX="400973" custScaleY="112486">
        <dgm:presLayoutVars>
          <dgm:bulletEnabled val="1"/>
        </dgm:presLayoutVars>
      </dgm:prSet>
      <dgm:spPr/>
    </dgm:pt>
    <dgm:pt modelId="{8822B902-EBF0-4935-8F58-9EA4F0F3C44F}" type="pres">
      <dgm:prSet presAssocID="{287EB6F9-4C97-41A6-A0ED-913E1A603CB8}" presName="Name13" presStyleLbl="parChTrans1D2" presStyleIdx="5" presStyleCnt="11"/>
      <dgm:spPr/>
    </dgm:pt>
    <dgm:pt modelId="{5442FE89-2EB5-4A81-A51B-080D120DE71C}" type="pres">
      <dgm:prSet presAssocID="{58C49A79-E950-49A0-9BA4-894E6C356D9B}" presName="childText" presStyleLbl="bgAcc1" presStyleIdx="5" presStyleCnt="11" custScaleX="400972" custScaleY="111059">
        <dgm:presLayoutVars>
          <dgm:bulletEnabled val="1"/>
        </dgm:presLayoutVars>
      </dgm:prSet>
      <dgm:spPr/>
    </dgm:pt>
    <dgm:pt modelId="{CF7E5F43-6A03-4EC8-90DC-4D9CFE8821DE}" type="pres">
      <dgm:prSet presAssocID="{63C32EED-AC7A-4ADE-B651-418F379B8569}" presName="Name13" presStyleLbl="parChTrans1D2" presStyleIdx="6" presStyleCnt="11"/>
      <dgm:spPr/>
    </dgm:pt>
    <dgm:pt modelId="{6B18ED30-6336-48BB-865E-4FF651DF830C}" type="pres">
      <dgm:prSet presAssocID="{7D9C2A7D-57BB-4A93-88BC-6513387F37C9}" presName="childText" presStyleLbl="bgAcc1" presStyleIdx="6" presStyleCnt="11" custScaleX="403791" custScaleY="115535">
        <dgm:presLayoutVars>
          <dgm:bulletEnabled val="1"/>
        </dgm:presLayoutVars>
      </dgm:prSet>
      <dgm:spPr/>
    </dgm:pt>
    <dgm:pt modelId="{081D8E85-2C6C-4D2B-9726-3D5AA935570B}" type="pres">
      <dgm:prSet presAssocID="{CF314F4D-96B2-4B24-B15D-F357712C66BF}" presName="Name13" presStyleLbl="parChTrans1D2" presStyleIdx="7" presStyleCnt="11"/>
      <dgm:spPr/>
    </dgm:pt>
    <dgm:pt modelId="{BDFF1C62-B864-475E-8BE7-7E0EF5879014}" type="pres">
      <dgm:prSet presAssocID="{F18B609C-E361-4019-AFBF-24D67DACB72B}" presName="childText" presStyleLbl="bgAcc1" presStyleIdx="7" presStyleCnt="11" custScaleX="240885" custScaleY="37217">
        <dgm:presLayoutVars>
          <dgm:bulletEnabled val="1"/>
        </dgm:presLayoutVars>
      </dgm:prSet>
      <dgm:spPr/>
    </dgm:pt>
    <dgm:pt modelId="{82C8EBC8-4659-42AF-A4FB-79F27F2F56DB}" type="pres">
      <dgm:prSet presAssocID="{EA8AE656-A14A-46E9-A362-0774CA8E9CE8}" presName="Name13" presStyleLbl="parChTrans1D2" presStyleIdx="8" presStyleCnt="11"/>
      <dgm:spPr/>
    </dgm:pt>
    <dgm:pt modelId="{D8D131FC-DF75-4D6C-9D74-5F7B8644F122}" type="pres">
      <dgm:prSet presAssocID="{EDBDF63E-BA38-44AD-AC1A-4F021A46BCCC}" presName="childText" presStyleLbl="bgAcc1" presStyleIdx="8" presStyleCnt="11" custScaleX="245193" custScaleY="37950">
        <dgm:presLayoutVars>
          <dgm:bulletEnabled val="1"/>
        </dgm:presLayoutVars>
      </dgm:prSet>
      <dgm:spPr/>
    </dgm:pt>
    <dgm:pt modelId="{53FD4409-6B6F-488E-8038-FD27484E4041}" type="pres">
      <dgm:prSet presAssocID="{AAE4D2F3-8AC6-4CFF-A254-EBB640593244}" presName="Name13" presStyleLbl="parChTrans1D2" presStyleIdx="9" presStyleCnt="11"/>
      <dgm:spPr/>
    </dgm:pt>
    <dgm:pt modelId="{55DE8063-026E-4187-BA6D-53CC5E7DF052}" type="pres">
      <dgm:prSet presAssocID="{DD25228E-0034-4189-8CCC-ED08436888A5}" presName="childText" presStyleLbl="bgAcc1" presStyleIdx="9" presStyleCnt="11" custScaleX="249758" custScaleY="48255" custLinFactNeighborX="-2418" custLinFactNeighborY="-1309">
        <dgm:presLayoutVars>
          <dgm:bulletEnabled val="1"/>
        </dgm:presLayoutVars>
      </dgm:prSet>
      <dgm:spPr/>
    </dgm:pt>
    <dgm:pt modelId="{8673FE37-A540-4C65-B65D-9AD4755DA976}" type="pres">
      <dgm:prSet presAssocID="{9AF00BC8-3F7A-4404-80EC-37FDDA8BA892}" presName="Name13" presStyleLbl="parChTrans1D2" presStyleIdx="10" presStyleCnt="11"/>
      <dgm:spPr/>
    </dgm:pt>
    <dgm:pt modelId="{148E382A-C5B1-4B37-BEB1-2ED40C7E24A0}" type="pres">
      <dgm:prSet presAssocID="{83F03A1F-3869-4245-BEDE-2E056C331B7F}" presName="childText" presStyleLbl="bgAcc1" presStyleIdx="10" presStyleCnt="11" custScaleX="237359" custScaleY="53566" custLinFactNeighborX="-2418" custLinFactNeighborY="-15479">
        <dgm:presLayoutVars>
          <dgm:bulletEnabled val="1"/>
        </dgm:presLayoutVars>
      </dgm:prSet>
      <dgm:spPr/>
    </dgm:pt>
  </dgm:ptLst>
  <dgm:cxnLst>
    <dgm:cxn modelId="{3CB7E303-B29B-4450-89DE-CA85B55C107A}" type="presOf" srcId="{63C32EED-AC7A-4ADE-B651-418F379B8569}" destId="{CF7E5F43-6A03-4EC8-90DC-4D9CFE8821DE}" srcOrd="0" destOrd="0" presId="urn:microsoft.com/office/officeart/2005/8/layout/hierarchy3"/>
    <dgm:cxn modelId="{802F1006-D861-430A-B176-4DB80FFC5300}" type="presOf" srcId="{432D4EAD-EF10-4142-AB82-A025ADB34A36}" destId="{77B27775-7167-489E-84CC-6F5233FEE365}" srcOrd="0" destOrd="0" presId="urn:microsoft.com/office/officeart/2005/8/layout/hierarchy3"/>
    <dgm:cxn modelId="{1903F20F-F58E-4DC8-A93B-FB916F9554BD}" srcId="{50B242C8-1C38-408E-BB1B-BE3D654611BE}" destId="{6C34FED8-18AC-435E-8A61-F185EA5378AD}" srcOrd="1" destOrd="0" parTransId="{3B05BBDE-5085-4668-9C25-07657B65C6CB}" sibTransId="{591A3D51-B0AE-4C5B-86D4-3A0AC95E2C75}"/>
    <dgm:cxn modelId="{921C8911-9B25-40B1-8BC6-D43F75DCCD29}" type="presOf" srcId="{3E63A110-2FBE-450E-92E3-8A824E879C0D}" destId="{4C4C19DF-F21F-41D2-831E-5689EF6246A0}" srcOrd="0" destOrd="0" presId="urn:microsoft.com/office/officeart/2005/8/layout/hierarchy3"/>
    <dgm:cxn modelId="{C278E013-C2B3-49DB-9969-9B028C1D5347}" srcId="{50B242C8-1C38-408E-BB1B-BE3D654611BE}" destId="{EDBDF63E-BA38-44AD-AC1A-4F021A46BCCC}" srcOrd="5" destOrd="0" parTransId="{EA8AE656-A14A-46E9-A362-0774CA8E9CE8}" sibTransId="{68F03F3D-88D7-4331-89ED-CEA4A1863A5C}"/>
    <dgm:cxn modelId="{A5C2D015-F443-4CCA-893C-D6D2ED556281}" type="presOf" srcId="{58C49A79-E950-49A0-9BA4-894E6C356D9B}" destId="{5442FE89-2EB5-4A81-A51B-080D120DE71C}" srcOrd="0" destOrd="0" presId="urn:microsoft.com/office/officeart/2005/8/layout/hierarchy3"/>
    <dgm:cxn modelId="{4E028E1D-3845-477A-BF54-DD5C3AF41F34}" srcId="{F3E799E4-CCD5-4978-8894-C19B46ACF6C9}" destId="{71B2611A-9678-4D99-9EEF-EF2F9FAE7BD3}" srcOrd="0" destOrd="0" parTransId="{90C9BA06-4FA1-4080-B8F5-C977EAC124A2}" sibTransId="{70AC9422-8DD3-4A56-9BB2-D91AB2EEEEFD}"/>
    <dgm:cxn modelId="{0CEBD21D-7772-45C3-8F5B-DB7E85C22043}" type="presOf" srcId="{DD25228E-0034-4189-8CCC-ED08436888A5}" destId="{55DE8063-026E-4187-BA6D-53CC5E7DF052}" srcOrd="0" destOrd="0" presId="urn:microsoft.com/office/officeart/2005/8/layout/hierarchy3"/>
    <dgm:cxn modelId="{EC882D24-5DB7-4EFD-8C02-A4593CB2B092}" srcId="{71B2611A-9678-4D99-9EEF-EF2F9FAE7BD3}" destId="{3E63A110-2FBE-450E-92E3-8A824E879C0D}" srcOrd="0" destOrd="0" parTransId="{432D4EAD-EF10-4142-AB82-A025ADB34A36}" sibTransId="{FA455A88-C87D-4F87-9378-94D10A50898C}"/>
    <dgm:cxn modelId="{A7BD5725-6EDE-467C-BC6D-4E778B5556F1}" srcId="{50B242C8-1C38-408E-BB1B-BE3D654611BE}" destId="{D0A950B1-F99C-48FB-AA0D-2A659599B5B0}" srcOrd="0" destOrd="0" parTransId="{1B054C6C-0E17-4C9F-B5FD-2D1377D4C4B8}" sibTransId="{7F4BF03C-42D3-4A19-91A6-918545781D02}"/>
    <dgm:cxn modelId="{5C09F62D-6CA1-430A-8B55-66FBE759E982}" srcId="{71B2611A-9678-4D99-9EEF-EF2F9FAE7BD3}" destId="{B7161287-2C2F-4DB5-B28A-3D261905AD49}" srcOrd="1" destOrd="0" parTransId="{101C32D0-AFEA-4D66-9821-8EC245B0FDB3}" sibTransId="{47BB0F0A-E3C3-420B-BC93-B2AFE42F5A70}"/>
    <dgm:cxn modelId="{F7723131-449F-47E6-9B61-3EC75F025D17}" type="presOf" srcId="{1B054C6C-0E17-4C9F-B5FD-2D1377D4C4B8}" destId="{8D4480AD-BD74-4A2B-BD56-5E2B3619411F}" srcOrd="0" destOrd="0" presId="urn:microsoft.com/office/officeart/2005/8/layout/hierarchy3"/>
    <dgm:cxn modelId="{B4604339-31C5-49A0-A88B-7EE7D2EBD2AB}" type="presOf" srcId="{F18B609C-E361-4019-AFBF-24D67DACB72B}" destId="{BDFF1C62-B864-475E-8BE7-7E0EF5879014}" srcOrd="0" destOrd="0" presId="urn:microsoft.com/office/officeart/2005/8/layout/hierarchy3"/>
    <dgm:cxn modelId="{81F25765-3B2D-43CD-AFF2-B585367FCD39}" type="presOf" srcId="{D0A950B1-F99C-48FB-AA0D-2A659599B5B0}" destId="{65620E35-2410-49C0-B6AD-8E3F4A77D808}" srcOrd="0" destOrd="0" presId="urn:microsoft.com/office/officeart/2005/8/layout/hierarchy3"/>
    <dgm:cxn modelId="{3611BF68-A993-4DCF-B556-13468DD72552}" type="presOf" srcId="{101C32D0-AFEA-4D66-9821-8EC245B0FDB3}" destId="{30C65441-FC0F-4884-8853-F279A35AA3FD}" srcOrd="0" destOrd="0" presId="urn:microsoft.com/office/officeart/2005/8/layout/hierarchy3"/>
    <dgm:cxn modelId="{02B66A6A-B776-4A83-A1F0-ACB1ED2853FD}" type="presOf" srcId="{B7161287-2C2F-4DB5-B28A-3D261905AD49}" destId="{98EA6370-E6A4-48EC-8217-990C4813F2D3}" srcOrd="0" destOrd="0" presId="urn:microsoft.com/office/officeart/2005/8/layout/hierarchy3"/>
    <dgm:cxn modelId="{737BC26A-B451-430F-AF1F-D49B00CB2322}" srcId="{50B242C8-1C38-408E-BB1B-BE3D654611BE}" destId="{F18B609C-E361-4019-AFBF-24D67DACB72B}" srcOrd="4" destOrd="0" parTransId="{CF314F4D-96B2-4B24-B15D-F357712C66BF}" sibTransId="{D22F5B08-F3C1-4945-8E45-E9EFF75461B8}"/>
    <dgm:cxn modelId="{CB5D824D-3A9D-4809-A306-D917C992FCD7}" type="presOf" srcId="{7D9C2A7D-57BB-4A93-88BC-6513387F37C9}" destId="{6B18ED30-6336-48BB-865E-4FF651DF830C}" srcOrd="0" destOrd="0" presId="urn:microsoft.com/office/officeart/2005/8/layout/hierarchy3"/>
    <dgm:cxn modelId="{87103B52-C03C-4D90-95F1-C38A15D63015}" srcId="{50B242C8-1C38-408E-BB1B-BE3D654611BE}" destId="{DD25228E-0034-4189-8CCC-ED08436888A5}" srcOrd="6" destOrd="0" parTransId="{AAE4D2F3-8AC6-4CFF-A254-EBB640593244}" sibTransId="{224FA87F-A45A-4D42-BC32-538FCFA4F3F8}"/>
    <dgm:cxn modelId="{685E1453-B774-42EA-903F-7DDA5F63CCAD}" srcId="{71B2611A-9678-4D99-9EEF-EF2F9FAE7BD3}" destId="{0578267F-1749-4035-AC87-BC5E82373C8D}" srcOrd="2" destOrd="0" parTransId="{0500B7FF-8BFC-4FAD-8073-AF299F48AC3D}" sibTransId="{03D8F4BD-3A82-4866-8185-A89BDA221DB5}"/>
    <dgm:cxn modelId="{9E039377-2054-4560-9271-2BAC9F725F98}" srcId="{50B242C8-1C38-408E-BB1B-BE3D654611BE}" destId="{58C49A79-E950-49A0-9BA4-894E6C356D9B}" srcOrd="2" destOrd="0" parTransId="{287EB6F9-4C97-41A6-A0ED-913E1A603CB8}" sibTransId="{C0D7BC8E-B443-493F-A928-3C406DA8276D}"/>
    <dgm:cxn modelId="{FB21BA58-8C16-47A0-98FE-C925375EB28A}" type="presOf" srcId="{CF314F4D-96B2-4B24-B15D-F357712C66BF}" destId="{081D8E85-2C6C-4D2B-9726-3D5AA935570B}" srcOrd="0" destOrd="0" presId="urn:microsoft.com/office/officeart/2005/8/layout/hierarchy3"/>
    <dgm:cxn modelId="{07192D7A-B81A-46AB-B9BC-7DED9ED33396}" type="presOf" srcId="{EDBDF63E-BA38-44AD-AC1A-4F021A46BCCC}" destId="{D8D131FC-DF75-4D6C-9D74-5F7B8644F122}" srcOrd="0" destOrd="0" presId="urn:microsoft.com/office/officeart/2005/8/layout/hierarchy3"/>
    <dgm:cxn modelId="{7297CE5A-5372-4972-ADB1-744F659A93AA}" type="presOf" srcId="{F3E799E4-CCD5-4978-8894-C19B46ACF6C9}" destId="{5F428F79-8000-4940-B398-C0B514A3B79B}" srcOrd="0" destOrd="0" presId="urn:microsoft.com/office/officeart/2005/8/layout/hierarchy3"/>
    <dgm:cxn modelId="{3AA3A780-33C0-4B99-9C77-8A9D61136828}" type="presOf" srcId="{9AF00BC8-3F7A-4404-80EC-37FDDA8BA892}" destId="{8673FE37-A540-4C65-B65D-9AD4755DA976}" srcOrd="0" destOrd="0" presId="urn:microsoft.com/office/officeart/2005/8/layout/hierarchy3"/>
    <dgm:cxn modelId="{27C03385-E994-4AD6-B022-19165D5273B7}" type="presOf" srcId="{0578267F-1749-4035-AC87-BC5E82373C8D}" destId="{F95C08B3-D134-4BE7-9A3E-B923E8967545}" srcOrd="0" destOrd="0" presId="urn:microsoft.com/office/officeart/2005/8/layout/hierarchy3"/>
    <dgm:cxn modelId="{4AA99F90-CA03-47E0-A986-84C33D8C711D}" type="presOf" srcId="{50B242C8-1C38-408E-BB1B-BE3D654611BE}" destId="{9B7A9270-0818-469A-B6E4-FCC9833143D5}" srcOrd="1" destOrd="0" presId="urn:microsoft.com/office/officeart/2005/8/layout/hierarchy3"/>
    <dgm:cxn modelId="{F003FD96-FD30-4711-ABCD-6E1CD7B93487}" srcId="{50B242C8-1C38-408E-BB1B-BE3D654611BE}" destId="{83F03A1F-3869-4245-BEDE-2E056C331B7F}" srcOrd="7" destOrd="0" parTransId="{9AF00BC8-3F7A-4404-80EC-37FDDA8BA892}" sibTransId="{8993C364-CDDF-4953-AE56-A1E240E4C5EC}"/>
    <dgm:cxn modelId="{F7F197A4-FFE1-4446-9A25-C6883AA24F3A}" type="presOf" srcId="{6C34FED8-18AC-435E-8A61-F185EA5378AD}" destId="{C178FE69-B1D7-4FCB-A512-EEC972071CFF}" srcOrd="0" destOrd="0" presId="urn:microsoft.com/office/officeart/2005/8/layout/hierarchy3"/>
    <dgm:cxn modelId="{C3A0EDA6-E3F1-429B-BF6E-67959C454B46}" type="presOf" srcId="{EA8AE656-A14A-46E9-A362-0774CA8E9CE8}" destId="{82C8EBC8-4659-42AF-A4FB-79F27F2F56DB}" srcOrd="0" destOrd="0" presId="urn:microsoft.com/office/officeart/2005/8/layout/hierarchy3"/>
    <dgm:cxn modelId="{16C221AA-F3B8-41E2-B14D-DC92A59F6FE6}" srcId="{F3E799E4-CCD5-4978-8894-C19B46ACF6C9}" destId="{50B242C8-1C38-408E-BB1B-BE3D654611BE}" srcOrd="1" destOrd="0" parTransId="{48C8795A-3DB4-4D72-BC85-DF5DECF4659B}" sibTransId="{080F3417-D6D7-4205-8D70-B6D71DEB351F}"/>
    <dgm:cxn modelId="{BC6555B0-D457-466E-AC25-1FAB52012544}" type="presOf" srcId="{AAE4D2F3-8AC6-4CFF-A254-EBB640593244}" destId="{53FD4409-6B6F-488E-8038-FD27484E4041}" srcOrd="0" destOrd="0" presId="urn:microsoft.com/office/officeart/2005/8/layout/hierarchy3"/>
    <dgm:cxn modelId="{543EA6B0-78E5-427C-98D6-F7193DE5C5C0}" type="presOf" srcId="{3B05BBDE-5085-4668-9C25-07657B65C6CB}" destId="{062FADF7-7830-4BDE-858E-F7F99443D159}" srcOrd="0" destOrd="0" presId="urn:microsoft.com/office/officeart/2005/8/layout/hierarchy3"/>
    <dgm:cxn modelId="{ADF639B2-0A20-483B-926D-4C2E86AD76D1}" type="presOf" srcId="{71B2611A-9678-4D99-9EEF-EF2F9FAE7BD3}" destId="{DB4BF6DB-A61C-4B53-A857-A2A8FA2AFCEF}" srcOrd="1" destOrd="0" presId="urn:microsoft.com/office/officeart/2005/8/layout/hierarchy3"/>
    <dgm:cxn modelId="{83E4BCB2-1A00-422E-996B-1481E4294A78}" type="presOf" srcId="{71B2611A-9678-4D99-9EEF-EF2F9FAE7BD3}" destId="{B5A0F374-6030-4728-A239-ADF8C27376B8}" srcOrd="0" destOrd="0" presId="urn:microsoft.com/office/officeart/2005/8/layout/hierarchy3"/>
    <dgm:cxn modelId="{9BB49EB6-7228-4A04-9A67-16F39EC3D797}" type="presOf" srcId="{287EB6F9-4C97-41A6-A0ED-913E1A603CB8}" destId="{8822B902-EBF0-4935-8F58-9EA4F0F3C44F}" srcOrd="0" destOrd="0" presId="urn:microsoft.com/office/officeart/2005/8/layout/hierarchy3"/>
    <dgm:cxn modelId="{717A02CF-12E7-4627-AB0C-59C725C775DA}" type="presOf" srcId="{83F03A1F-3869-4245-BEDE-2E056C331B7F}" destId="{148E382A-C5B1-4B37-BEB1-2ED40C7E24A0}" srcOrd="0" destOrd="0" presId="urn:microsoft.com/office/officeart/2005/8/layout/hierarchy3"/>
    <dgm:cxn modelId="{E3D58BD1-A95F-4D31-8888-DEABC5856BB5}" type="presOf" srcId="{0500B7FF-8BFC-4FAD-8073-AF299F48AC3D}" destId="{6E1EF464-44A2-4D8A-B509-A48AC0181183}" srcOrd="0" destOrd="0" presId="urn:microsoft.com/office/officeart/2005/8/layout/hierarchy3"/>
    <dgm:cxn modelId="{187301DC-865E-4B51-A5A8-87F5543E3CF1}" type="presOf" srcId="{50B242C8-1C38-408E-BB1B-BE3D654611BE}" destId="{FC6859A6-5AF1-4E0E-A8C9-7334753B5B52}" srcOrd="0" destOrd="0" presId="urn:microsoft.com/office/officeart/2005/8/layout/hierarchy3"/>
    <dgm:cxn modelId="{B8DEF4E8-6737-449F-A241-8FD3EE884B5C}" srcId="{50B242C8-1C38-408E-BB1B-BE3D654611BE}" destId="{7D9C2A7D-57BB-4A93-88BC-6513387F37C9}" srcOrd="3" destOrd="0" parTransId="{63C32EED-AC7A-4ADE-B651-418F379B8569}" sibTransId="{05F1B059-8DC7-4274-9405-3EE8268963BF}"/>
    <dgm:cxn modelId="{53CE341A-E7AF-4112-985A-80343E6DF8C6}" type="presParOf" srcId="{5F428F79-8000-4940-B398-C0B514A3B79B}" destId="{5CF9C2B8-44F2-47B3-8A87-CC99E913A85C}" srcOrd="0" destOrd="0" presId="urn:microsoft.com/office/officeart/2005/8/layout/hierarchy3"/>
    <dgm:cxn modelId="{005F8E7F-A8E7-411F-8FC7-7311866910A3}" type="presParOf" srcId="{5CF9C2B8-44F2-47B3-8A87-CC99E913A85C}" destId="{9D78DABE-648D-442A-A989-C50FD80D87C8}" srcOrd="0" destOrd="0" presId="urn:microsoft.com/office/officeart/2005/8/layout/hierarchy3"/>
    <dgm:cxn modelId="{757DE547-6495-4BE9-A3F6-B2CDE2213E1B}" type="presParOf" srcId="{9D78DABE-648D-442A-A989-C50FD80D87C8}" destId="{B5A0F374-6030-4728-A239-ADF8C27376B8}" srcOrd="0" destOrd="0" presId="urn:microsoft.com/office/officeart/2005/8/layout/hierarchy3"/>
    <dgm:cxn modelId="{F67408B2-4B1E-4AD7-BA97-01D78692DB87}" type="presParOf" srcId="{9D78DABE-648D-442A-A989-C50FD80D87C8}" destId="{DB4BF6DB-A61C-4B53-A857-A2A8FA2AFCEF}" srcOrd="1" destOrd="0" presId="urn:microsoft.com/office/officeart/2005/8/layout/hierarchy3"/>
    <dgm:cxn modelId="{1B27B42A-8503-4A3F-91DD-6B1AF796284D}" type="presParOf" srcId="{5CF9C2B8-44F2-47B3-8A87-CC99E913A85C}" destId="{B95B8D3B-A6F9-49AA-A9D7-AB77DEA35C2D}" srcOrd="1" destOrd="0" presId="urn:microsoft.com/office/officeart/2005/8/layout/hierarchy3"/>
    <dgm:cxn modelId="{56579E4E-4B33-4B3B-839B-D7C499705B9E}" type="presParOf" srcId="{B95B8D3B-A6F9-49AA-A9D7-AB77DEA35C2D}" destId="{77B27775-7167-489E-84CC-6F5233FEE365}" srcOrd="0" destOrd="0" presId="urn:microsoft.com/office/officeart/2005/8/layout/hierarchy3"/>
    <dgm:cxn modelId="{D87B9C17-6702-4853-BAD5-8C363C150263}" type="presParOf" srcId="{B95B8D3B-A6F9-49AA-A9D7-AB77DEA35C2D}" destId="{4C4C19DF-F21F-41D2-831E-5689EF6246A0}" srcOrd="1" destOrd="0" presId="urn:microsoft.com/office/officeart/2005/8/layout/hierarchy3"/>
    <dgm:cxn modelId="{58B53EAE-85C9-41C9-8F14-F6935DBEF93B}" type="presParOf" srcId="{B95B8D3B-A6F9-49AA-A9D7-AB77DEA35C2D}" destId="{30C65441-FC0F-4884-8853-F279A35AA3FD}" srcOrd="2" destOrd="0" presId="urn:microsoft.com/office/officeart/2005/8/layout/hierarchy3"/>
    <dgm:cxn modelId="{600A9AED-881A-4F25-BA46-D355E0312CD7}" type="presParOf" srcId="{B95B8D3B-A6F9-49AA-A9D7-AB77DEA35C2D}" destId="{98EA6370-E6A4-48EC-8217-990C4813F2D3}" srcOrd="3" destOrd="0" presId="urn:microsoft.com/office/officeart/2005/8/layout/hierarchy3"/>
    <dgm:cxn modelId="{76AEA6A0-5F9B-4E9D-9BA4-F39C5983381B}" type="presParOf" srcId="{B95B8D3B-A6F9-49AA-A9D7-AB77DEA35C2D}" destId="{6E1EF464-44A2-4D8A-B509-A48AC0181183}" srcOrd="4" destOrd="0" presId="urn:microsoft.com/office/officeart/2005/8/layout/hierarchy3"/>
    <dgm:cxn modelId="{52B11149-8975-4ACA-A639-FFFFBE0CAFF3}" type="presParOf" srcId="{B95B8D3B-A6F9-49AA-A9D7-AB77DEA35C2D}" destId="{F95C08B3-D134-4BE7-9A3E-B923E8967545}" srcOrd="5" destOrd="0" presId="urn:microsoft.com/office/officeart/2005/8/layout/hierarchy3"/>
    <dgm:cxn modelId="{62A9E660-3699-4BC4-A494-83387A7B0EAE}" type="presParOf" srcId="{5F428F79-8000-4940-B398-C0B514A3B79B}" destId="{10038FFE-5179-403C-91DC-4680EB328A3E}" srcOrd="1" destOrd="0" presId="urn:microsoft.com/office/officeart/2005/8/layout/hierarchy3"/>
    <dgm:cxn modelId="{AADB62D9-4D16-4BEF-94F6-1B5DD291274D}" type="presParOf" srcId="{10038FFE-5179-403C-91DC-4680EB328A3E}" destId="{FC31B49E-1BE0-4C87-9286-D2E8B785740A}" srcOrd="0" destOrd="0" presId="urn:microsoft.com/office/officeart/2005/8/layout/hierarchy3"/>
    <dgm:cxn modelId="{16B5179B-7C64-4A91-BBD2-5EA56B374ED3}" type="presParOf" srcId="{FC31B49E-1BE0-4C87-9286-D2E8B785740A}" destId="{FC6859A6-5AF1-4E0E-A8C9-7334753B5B52}" srcOrd="0" destOrd="0" presId="urn:microsoft.com/office/officeart/2005/8/layout/hierarchy3"/>
    <dgm:cxn modelId="{B900C03A-CAB8-44F0-A573-49E060E8D7A9}" type="presParOf" srcId="{FC31B49E-1BE0-4C87-9286-D2E8B785740A}" destId="{9B7A9270-0818-469A-B6E4-FCC9833143D5}" srcOrd="1" destOrd="0" presId="urn:microsoft.com/office/officeart/2005/8/layout/hierarchy3"/>
    <dgm:cxn modelId="{772BD7C3-772E-4F71-9691-726E3AE488C0}" type="presParOf" srcId="{10038FFE-5179-403C-91DC-4680EB328A3E}" destId="{488793F4-A79B-4777-A349-35193E2D86BD}" srcOrd="1" destOrd="0" presId="urn:microsoft.com/office/officeart/2005/8/layout/hierarchy3"/>
    <dgm:cxn modelId="{6590E800-428C-4E64-B9BD-5F6E482600C0}" type="presParOf" srcId="{488793F4-A79B-4777-A349-35193E2D86BD}" destId="{8D4480AD-BD74-4A2B-BD56-5E2B3619411F}" srcOrd="0" destOrd="0" presId="urn:microsoft.com/office/officeart/2005/8/layout/hierarchy3"/>
    <dgm:cxn modelId="{88E52045-6B46-45FB-879E-7B2005DE3DE4}" type="presParOf" srcId="{488793F4-A79B-4777-A349-35193E2D86BD}" destId="{65620E35-2410-49C0-B6AD-8E3F4A77D808}" srcOrd="1" destOrd="0" presId="urn:microsoft.com/office/officeart/2005/8/layout/hierarchy3"/>
    <dgm:cxn modelId="{B9D87BC6-6042-47B1-834A-B6412C3D12E3}" type="presParOf" srcId="{488793F4-A79B-4777-A349-35193E2D86BD}" destId="{062FADF7-7830-4BDE-858E-F7F99443D159}" srcOrd="2" destOrd="0" presId="urn:microsoft.com/office/officeart/2005/8/layout/hierarchy3"/>
    <dgm:cxn modelId="{625CA882-EB46-448A-AFF1-C4F4370E5D5C}" type="presParOf" srcId="{488793F4-A79B-4777-A349-35193E2D86BD}" destId="{C178FE69-B1D7-4FCB-A512-EEC972071CFF}" srcOrd="3" destOrd="0" presId="urn:microsoft.com/office/officeart/2005/8/layout/hierarchy3"/>
    <dgm:cxn modelId="{07BB39B1-7258-447A-B722-7EFCC66DE4A3}" type="presParOf" srcId="{488793F4-A79B-4777-A349-35193E2D86BD}" destId="{8822B902-EBF0-4935-8F58-9EA4F0F3C44F}" srcOrd="4" destOrd="0" presId="urn:microsoft.com/office/officeart/2005/8/layout/hierarchy3"/>
    <dgm:cxn modelId="{8325BF59-132F-4679-A46C-CD3CFFC7849A}" type="presParOf" srcId="{488793F4-A79B-4777-A349-35193E2D86BD}" destId="{5442FE89-2EB5-4A81-A51B-080D120DE71C}" srcOrd="5" destOrd="0" presId="urn:microsoft.com/office/officeart/2005/8/layout/hierarchy3"/>
    <dgm:cxn modelId="{D898E5E9-95F1-4CD4-B093-70401971D377}" type="presParOf" srcId="{488793F4-A79B-4777-A349-35193E2D86BD}" destId="{CF7E5F43-6A03-4EC8-90DC-4D9CFE8821DE}" srcOrd="6" destOrd="0" presId="urn:microsoft.com/office/officeart/2005/8/layout/hierarchy3"/>
    <dgm:cxn modelId="{DCFAC507-9FE9-443F-A023-4B0D3C47C1EE}" type="presParOf" srcId="{488793F4-A79B-4777-A349-35193E2D86BD}" destId="{6B18ED30-6336-48BB-865E-4FF651DF830C}" srcOrd="7" destOrd="0" presId="urn:microsoft.com/office/officeart/2005/8/layout/hierarchy3"/>
    <dgm:cxn modelId="{4CA17DFA-C9B2-4224-9DCE-4D0596ECB496}" type="presParOf" srcId="{488793F4-A79B-4777-A349-35193E2D86BD}" destId="{081D8E85-2C6C-4D2B-9726-3D5AA935570B}" srcOrd="8" destOrd="0" presId="urn:microsoft.com/office/officeart/2005/8/layout/hierarchy3"/>
    <dgm:cxn modelId="{9FF56D79-937E-43C8-9A9C-9F8AF0BEA332}" type="presParOf" srcId="{488793F4-A79B-4777-A349-35193E2D86BD}" destId="{BDFF1C62-B864-475E-8BE7-7E0EF5879014}" srcOrd="9" destOrd="0" presId="urn:microsoft.com/office/officeart/2005/8/layout/hierarchy3"/>
    <dgm:cxn modelId="{4EFFD6AB-7533-40F5-AA4C-3DC5FEE25A92}" type="presParOf" srcId="{488793F4-A79B-4777-A349-35193E2D86BD}" destId="{82C8EBC8-4659-42AF-A4FB-79F27F2F56DB}" srcOrd="10" destOrd="0" presId="urn:microsoft.com/office/officeart/2005/8/layout/hierarchy3"/>
    <dgm:cxn modelId="{2E8C781C-E9E3-43B7-89D5-AB7A433E0EE8}" type="presParOf" srcId="{488793F4-A79B-4777-A349-35193E2D86BD}" destId="{D8D131FC-DF75-4D6C-9D74-5F7B8644F122}" srcOrd="11" destOrd="0" presId="urn:microsoft.com/office/officeart/2005/8/layout/hierarchy3"/>
    <dgm:cxn modelId="{355C19CA-0691-40D3-A85B-7B5F20513DCA}" type="presParOf" srcId="{488793F4-A79B-4777-A349-35193E2D86BD}" destId="{53FD4409-6B6F-488E-8038-FD27484E4041}" srcOrd="12" destOrd="0" presId="urn:microsoft.com/office/officeart/2005/8/layout/hierarchy3"/>
    <dgm:cxn modelId="{D454A34B-048B-42A1-A7C0-31E7EDC15D82}" type="presParOf" srcId="{488793F4-A79B-4777-A349-35193E2D86BD}" destId="{55DE8063-026E-4187-BA6D-53CC5E7DF052}" srcOrd="13" destOrd="0" presId="urn:microsoft.com/office/officeart/2005/8/layout/hierarchy3"/>
    <dgm:cxn modelId="{4362B49D-9093-4D8E-A1A5-512C823DC684}" type="presParOf" srcId="{488793F4-A79B-4777-A349-35193E2D86BD}" destId="{8673FE37-A540-4C65-B65D-9AD4755DA976}" srcOrd="14" destOrd="0" presId="urn:microsoft.com/office/officeart/2005/8/layout/hierarchy3"/>
    <dgm:cxn modelId="{349EDCCA-F363-475C-B287-C49FC0851E68}" type="presParOf" srcId="{488793F4-A79B-4777-A349-35193E2D86BD}" destId="{148E382A-C5B1-4B37-BEB1-2ED40C7E24A0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EB86F3C-D0B6-4A52-9424-F3BFFAC21DC7}" type="doc">
      <dgm:prSet loTypeId="urn:microsoft.com/office/officeart/2005/8/layout/hList7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0F761F-3510-4A26-8ACD-B1283102076D}">
      <dgm:prSet phldrT="[Текст]"/>
      <dgm:spPr/>
      <dgm:t>
        <a:bodyPr/>
        <a:lstStyle/>
        <a:p>
          <a:r>
            <a:rPr lang="ru-RU" dirty="0"/>
            <a:t>«Предупреждение и ликвидация последствий ЧС» </a:t>
          </a:r>
        </a:p>
        <a:p>
          <a:r>
            <a:rPr lang="ru-RU" dirty="0"/>
            <a:t>626,9 тыс.рублей</a:t>
          </a:r>
        </a:p>
      </dgm:t>
    </dgm:pt>
    <dgm:pt modelId="{39499B01-D5BC-4915-B890-9E6FC36ECCF0}" type="parTrans" cxnId="{4226FDAE-B623-4015-A4B3-380993E22983}">
      <dgm:prSet/>
      <dgm:spPr/>
      <dgm:t>
        <a:bodyPr/>
        <a:lstStyle/>
        <a:p>
          <a:endParaRPr lang="ru-RU"/>
        </a:p>
      </dgm:t>
    </dgm:pt>
    <dgm:pt modelId="{7831DB29-9926-48DA-BD7A-795CF89D6DC3}" type="sibTrans" cxnId="{4226FDAE-B623-4015-A4B3-380993E22983}">
      <dgm:prSet/>
      <dgm:spPr/>
      <dgm:t>
        <a:bodyPr/>
        <a:lstStyle/>
        <a:p>
          <a:endParaRPr lang="ru-RU"/>
        </a:p>
      </dgm:t>
    </dgm:pt>
    <dgm:pt modelId="{0223FF2B-02B4-403F-8D67-5611B37C6C9A}">
      <dgm:prSet phldrT="[Текст]"/>
      <dgm:spPr/>
      <dgm:t>
        <a:bodyPr/>
        <a:lstStyle/>
        <a:p>
          <a:r>
            <a:rPr lang="ru-RU" dirty="0"/>
            <a:t>«Профилактика правонарушений»                            0,0 тыс.рублей</a:t>
          </a:r>
        </a:p>
      </dgm:t>
    </dgm:pt>
    <dgm:pt modelId="{8553D297-5701-4C44-A791-649A0816CC37}" type="parTrans" cxnId="{9027FF0C-4BD0-4BFD-B5DD-89D901FBF80C}">
      <dgm:prSet/>
      <dgm:spPr/>
      <dgm:t>
        <a:bodyPr/>
        <a:lstStyle/>
        <a:p>
          <a:endParaRPr lang="ru-RU"/>
        </a:p>
      </dgm:t>
    </dgm:pt>
    <dgm:pt modelId="{9FC5A503-F2FE-4284-84D3-225237E5284F}" type="sibTrans" cxnId="{9027FF0C-4BD0-4BFD-B5DD-89D901FBF80C}">
      <dgm:prSet/>
      <dgm:spPr/>
      <dgm:t>
        <a:bodyPr/>
        <a:lstStyle/>
        <a:p>
          <a:endParaRPr lang="ru-RU"/>
        </a:p>
      </dgm:t>
    </dgm:pt>
    <dgm:pt modelId="{F0D4F623-6346-48DB-94B6-5F42592BD207}">
      <dgm:prSet phldrT="[Текст]"/>
      <dgm:spPr/>
      <dgm:t>
        <a:bodyPr/>
        <a:lstStyle/>
        <a:p>
          <a:r>
            <a:rPr lang="ru-RU" dirty="0"/>
            <a:t>«Гармонизация межэтнических отношений и участие в профилактике экстремизма»    </a:t>
          </a:r>
        </a:p>
        <a:p>
          <a:r>
            <a:rPr lang="ru-RU" dirty="0"/>
            <a:t> 0,0 тыс.рублей</a:t>
          </a:r>
        </a:p>
      </dgm:t>
    </dgm:pt>
    <dgm:pt modelId="{90DB37C3-D082-49C1-82ED-B0454E362321}" type="parTrans" cxnId="{336701A7-BD81-454C-B172-3B3359F2A291}">
      <dgm:prSet/>
      <dgm:spPr/>
      <dgm:t>
        <a:bodyPr/>
        <a:lstStyle/>
        <a:p>
          <a:endParaRPr lang="ru-RU"/>
        </a:p>
      </dgm:t>
    </dgm:pt>
    <dgm:pt modelId="{A528A795-11FD-4FBD-9BA2-3A90FAE2F59F}" type="sibTrans" cxnId="{336701A7-BD81-454C-B172-3B3359F2A291}">
      <dgm:prSet/>
      <dgm:spPr/>
      <dgm:t>
        <a:bodyPr/>
        <a:lstStyle/>
        <a:p>
          <a:endParaRPr lang="ru-RU"/>
        </a:p>
      </dgm:t>
    </dgm:pt>
    <dgm:pt modelId="{BBFDD918-DC40-4623-ADE4-F01786311850}" type="pres">
      <dgm:prSet presAssocID="{9EB86F3C-D0B6-4A52-9424-F3BFFAC21DC7}" presName="Name0" presStyleCnt="0">
        <dgm:presLayoutVars>
          <dgm:dir/>
          <dgm:resizeHandles val="exact"/>
        </dgm:presLayoutVars>
      </dgm:prSet>
      <dgm:spPr/>
    </dgm:pt>
    <dgm:pt modelId="{CD6C5A2A-3ADF-4563-A251-BE9F1F68CBF6}" type="pres">
      <dgm:prSet presAssocID="{9EB86F3C-D0B6-4A52-9424-F3BFFAC21DC7}" presName="fgShape" presStyleLbl="fgShp" presStyleIdx="0" presStyleCnt="1" custScaleX="55403" custScaleY="87502" custLinFactNeighborX="103" custLinFactNeighborY="-5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CB327CD-DF89-4B41-B19B-B3D281056966}" type="pres">
      <dgm:prSet presAssocID="{9EB86F3C-D0B6-4A52-9424-F3BFFAC21DC7}" presName="linComp" presStyleCnt="0"/>
      <dgm:spPr/>
    </dgm:pt>
    <dgm:pt modelId="{95E43093-3B94-492B-87DA-65DC9890F813}" type="pres">
      <dgm:prSet presAssocID="{B50F761F-3510-4A26-8ACD-B1283102076D}" presName="compNode" presStyleCnt="0"/>
      <dgm:spPr/>
    </dgm:pt>
    <dgm:pt modelId="{5AB64BC4-5248-47A1-AD9C-141D17C8BC20}" type="pres">
      <dgm:prSet presAssocID="{B50F761F-3510-4A26-8ACD-B1283102076D}" presName="bkgdShape" presStyleLbl="node1" presStyleIdx="0" presStyleCnt="3"/>
      <dgm:spPr/>
    </dgm:pt>
    <dgm:pt modelId="{8CE2C005-6551-42FE-830D-07899CB1346A}" type="pres">
      <dgm:prSet presAssocID="{B50F761F-3510-4A26-8ACD-B1283102076D}" presName="nodeTx" presStyleLbl="node1" presStyleIdx="0" presStyleCnt="3">
        <dgm:presLayoutVars>
          <dgm:bulletEnabled val="1"/>
        </dgm:presLayoutVars>
      </dgm:prSet>
      <dgm:spPr/>
    </dgm:pt>
    <dgm:pt modelId="{F9D39FF1-FDB9-4AA9-A323-71434844F1C7}" type="pres">
      <dgm:prSet presAssocID="{B50F761F-3510-4A26-8ACD-B1283102076D}" presName="invisiNode" presStyleLbl="node1" presStyleIdx="0" presStyleCnt="3"/>
      <dgm:spPr/>
    </dgm:pt>
    <dgm:pt modelId="{27C5CB26-7FD9-4E34-A9F0-5A5A8F9AC43A}" type="pres">
      <dgm:prSet presAssocID="{B50F761F-3510-4A26-8ACD-B1283102076D}" presName="imagNode" presStyleLbl="fgImgPlace1" presStyleIdx="0" presStyleCnt="3" custScaleX="115661" custScaleY="10678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AD2C709-6680-4868-AE3A-A90439D79737}" type="pres">
      <dgm:prSet presAssocID="{7831DB29-9926-48DA-BD7A-795CF89D6DC3}" presName="sibTrans" presStyleLbl="sibTrans2D1" presStyleIdx="0" presStyleCnt="0"/>
      <dgm:spPr/>
    </dgm:pt>
    <dgm:pt modelId="{8FC21BBC-A9ED-4150-A240-19B0C7CF672E}" type="pres">
      <dgm:prSet presAssocID="{0223FF2B-02B4-403F-8D67-5611B37C6C9A}" presName="compNode" presStyleCnt="0"/>
      <dgm:spPr/>
    </dgm:pt>
    <dgm:pt modelId="{62A604E2-A5B1-4AA3-B182-AE29FD923189}" type="pres">
      <dgm:prSet presAssocID="{0223FF2B-02B4-403F-8D67-5611B37C6C9A}" presName="bkgdShape" presStyleLbl="node1" presStyleIdx="1" presStyleCnt="3"/>
      <dgm:spPr/>
    </dgm:pt>
    <dgm:pt modelId="{4FF2E816-CFA8-4DEA-8D81-6EDDDFEA6577}" type="pres">
      <dgm:prSet presAssocID="{0223FF2B-02B4-403F-8D67-5611B37C6C9A}" presName="nodeTx" presStyleLbl="node1" presStyleIdx="1" presStyleCnt="3">
        <dgm:presLayoutVars>
          <dgm:bulletEnabled val="1"/>
        </dgm:presLayoutVars>
      </dgm:prSet>
      <dgm:spPr/>
    </dgm:pt>
    <dgm:pt modelId="{A1C5386A-31F7-48DB-ABAC-41926468BCDA}" type="pres">
      <dgm:prSet presAssocID="{0223FF2B-02B4-403F-8D67-5611B37C6C9A}" presName="invisiNode" presStyleLbl="node1" presStyleIdx="1" presStyleCnt="3"/>
      <dgm:spPr/>
    </dgm:pt>
    <dgm:pt modelId="{5AD1D3FE-9AA3-4228-9F40-0859FAE90C17}" type="pres">
      <dgm:prSet presAssocID="{0223FF2B-02B4-403F-8D67-5611B37C6C9A}" presName="imagNode" presStyleLbl="fgImgPlace1" presStyleIdx="1" presStyleCnt="3" custScaleX="113981" custScaleY="110922" custLinFactNeighborX="4252" custLinFactNeighborY="-218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EBABAB9-6E99-44B8-BAE4-9732B159FE71}" type="pres">
      <dgm:prSet presAssocID="{9FC5A503-F2FE-4284-84D3-225237E5284F}" presName="sibTrans" presStyleLbl="sibTrans2D1" presStyleIdx="0" presStyleCnt="0"/>
      <dgm:spPr/>
    </dgm:pt>
    <dgm:pt modelId="{AC5C20D5-EBCE-4096-AF07-EA4D66540A8F}" type="pres">
      <dgm:prSet presAssocID="{F0D4F623-6346-48DB-94B6-5F42592BD207}" presName="compNode" presStyleCnt="0"/>
      <dgm:spPr/>
    </dgm:pt>
    <dgm:pt modelId="{931C3E4C-AFCF-4182-9E28-5A8D9FE4B2B0}" type="pres">
      <dgm:prSet presAssocID="{F0D4F623-6346-48DB-94B6-5F42592BD207}" presName="bkgdShape" presStyleLbl="node1" presStyleIdx="2" presStyleCnt="3" custLinFactNeighborX="22705"/>
      <dgm:spPr/>
    </dgm:pt>
    <dgm:pt modelId="{9D0F3D62-5447-4144-A9DE-E9B7DEC2FA67}" type="pres">
      <dgm:prSet presAssocID="{F0D4F623-6346-48DB-94B6-5F42592BD207}" presName="nodeTx" presStyleLbl="node1" presStyleIdx="2" presStyleCnt="3">
        <dgm:presLayoutVars>
          <dgm:bulletEnabled val="1"/>
        </dgm:presLayoutVars>
      </dgm:prSet>
      <dgm:spPr/>
    </dgm:pt>
    <dgm:pt modelId="{F51C7E74-4FEE-4055-9751-2B6AA2AB7B62}" type="pres">
      <dgm:prSet presAssocID="{F0D4F623-6346-48DB-94B6-5F42592BD207}" presName="invisiNode" presStyleLbl="node1" presStyleIdx="2" presStyleCnt="3"/>
      <dgm:spPr/>
    </dgm:pt>
    <dgm:pt modelId="{70FB765E-369A-4657-BEBA-E059A0A43ECB}" type="pres">
      <dgm:prSet presAssocID="{F0D4F623-6346-48DB-94B6-5F42592BD207}" presName="imagNode" presStyleLbl="fgImgPlace1" presStyleIdx="2" presStyleCnt="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9027FF0C-4BD0-4BFD-B5DD-89D901FBF80C}" srcId="{9EB86F3C-D0B6-4A52-9424-F3BFFAC21DC7}" destId="{0223FF2B-02B4-403F-8D67-5611B37C6C9A}" srcOrd="1" destOrd="0" parTransId="{8553D297-5701-4C44-A791-649A0816CC37}" sibTransId="{9FC5A503-F2FE-4284-84D3-225237E5284F}"/>
    <dgm:cxn modelId="{4E41BA2D-D39D-4E54-9260-07ACDD812D24}" type="presOf" srcId="{B50F761F-3510-4A26-8ACD-B1283102076D}" destId="{8CE2C005-6551-42FE-830D-07899CB1346A}" srcOrd="1" destOrd="0" presId="urn:microsoft.com/office/officeart/2005/8/layout/hList7"/>
    <dgm:cxn modelId="{11239C3B-ACD5-4685-A1B0-5E0B3BF1B6CE}" type="presOf" srcId="{F0D4F623-6346-48DB-94B6-5F42592BD207}" destId="{9D0F3D62-5447-4144-A9DE-E9B7DEC2FA67}" srcOrd="1" destOrd="0" presId="urn:microsoft.com/office/officeart/2005/8/layout/hList7"/>
    <dgm:cxn modelId="{9CB1726E-9E9A-4ECA-A583-EB6269051E77}" type="presOf" srcId="{B50F761F-3510-4A26-8ACD-B1283102076D}" destId="{5AB64BC4-5248-47A1-AD9C-141D17C8BC20}" srcOrd="0" destOrd="0" presId="urn:microsoft.com/office/officeart/2005/8/layout/hList7"/>
    <dgm:cxn modelId="{4D425E8F-5E98-4B6A-B666-00D293A75145}" type="presOf" srcId="{7831DB29-9926-48DA-BD7A-795CF89D6DC3}" destId="{7AD2C709-6680-4868-AE3A-A90439D79737}" srcOrd="0" destOrd="0" presId="urn:microsoft.com/office/officeart/2005/8/layout/hList7"/>
    <dgm:cxn modelId="{94D63298-0C1F-4828-A8E7-C8CF8E646532}" type="presOf" srcId="{9FC5A503-F2FE-4284-84D3-225237E5284F}" destId="{FEBABAB9-6E99-44B8-BAE4-9732B159FE71}" srcOrd="0" destOrd="0" presId="urn:microsoft.com/office/officeart/2005/8/layout/hList7"/>
    <dgm:cxn modelId="{336701A7-BD81-454C-B172-3B3359F2A291}" srcId="{9EB86F3C-D0B6-4A52-9424-F3BFFAC21DC7}" destId="{F0D4F623-6346-48DB-94B6-5F42592BD207}" srcOrd="2" destOrd="0" parTransId="{90DB37C3-D082-49C1-82ED-B0454E362321}" sibTransId="{A528A795-11FD-4FBD-9BA2-3A90FAE2F59F}"/>
    <dgm:cxn modelId="{4226FDAE-B623-4015-A4B3-380993E22983}" srcId="{9EB86F3C-D0B6-4A52-9424-F3BFFAC21DC7}" destId="{B50F761F-3510-4A26-8ACD-B1283102076D}" srcOrd="0" destOrd="0" parTransId="{39499B01-D5BC-4915-B890-9E6FC36ECCF0}" sibTransId="{7831DB29-9926-48DA-BD7A-795CF89D6DC3}"/>
    <dgm:cxn modelId="{685F7EAF-C135-4BCB-929C-21F2CD74419F}" type="presOf" srcId="{0223FF2B-02B4-403F-8D67-5611B37C6C9A}" destId="{4FF2E816-CFA8-4DEA-8D81-6EDDDFEA6577}" srcOrd="1" destOrd="0" presId="urn:microsoft.com/office/officeart/2005/8/layout/hList7"/>
    <dgm:cxn modelId="{67090BB2-A3EA-4A80-8F92-8C6AC1F2087E}" type="presOf" srcId="{0223FF2B-02B4-403F-8D67-5611B37C6C9A}" destId="{62A604E2-A5B1-4AA3-B182-AE29FD923189}" srcOrd="0" destOrd="0" presId="urn:microsoft.com/office/officeart/2005/8/layout/hList7"/>
    <dgm:cxn modelId="{8EF233C2-CABD-4940-9B20-CCDBADB8F60D}" type="presOf" srcId="{9EB86F3C-D0B6-4A52-9424-F3BFFAC21DC7}" destId="{BBFDD918-DC40-4623-ADE4-F01786311850}" srcOrd="0" destOrd="0" presId="urn:microsoft.com/office/officeart/2005/8/layout/hList7"/>
    <dgm:cxn modelId="{B8C7A8ED-44DC-49CC-8DD2-092F9FC19B88}" type="presOf" srcId="{F0D4F623-6346-48DB-94B6-5F42592BD207}" destId="{931C3E4C-AFCF-4182-9E28-5A8D9FE4B2B0}" srcOrd="0" destOrd="0" presId="urn:microsoft.com/office/officeart/2005/8/layout/hList7"/>
    <dgm:cxn modelId="{4A37A95B-ABB1-4D8C-9FFC-1472622BA9D1}" type="presParOf" srcId="{BBFDD918-DC40-4623-ADE4-F01786311850}" destId="{CD6C5A2A-3ADF-4563-A251-BE9F1F68CBF6}" srcOrd="0" destOrd="0" presId="urn:microsoft.com/office/officeart/2005/8/layout/hList7"/>
    <dgm:cxn modelId="{B687DEE9-6A09-4970-81DD-98BA0ED69E25}" type="presParOf" srcId="{BBFDD918-DC40-4623-ADE4-F01786311850}" destId="{DCB327CD-DF89-4B41-B19B-B3D281056966}" srcOrd="1" destOrd="0" presId="urn:microsoft.com/office/officeart/2005/8/layout/hList7"/>
    <dgm:cxn modelId="{EEF93635-A575-4440-B3B8-447211AF4ADB}" type="presParOf" srcId="{DCB327CD-DF89-4B41-B19B-B3D281056966}" destId="{95E43093-3B94-492B-87DA-65DC9890F813}" srcOrd="0" destOrd="0" presId="urn:microsoft.com/office/officeart/2005/8/layout/hList7"/>
    <dgm:cxn modelId="{160315ED-1414-4DC4-9B48-5B95EA2D7D00}" type="presParOf" srcId="{95E43093-3B94-492B-87DA-65DC9890F813}" destId="{5AB64BC4-5248-47A1-AD9C-141D17C8BC20}" srcOrd="0" destOrd="0" presId="urn:microsoft.com/office/officeart/2005/8/layout/hList7"/>
    <dgm:cxn modelId="{AC2C071D-7405-44F8-B581-EE743A1E6BCD}" type="presParOf" srcId="{95E43093-3B94-492B-87DA-65DC9890F813}" destId="{8CE2C005-6551-42FE-830D-07899CB1346A}" srcOrd="1" destOrd="0" presId="urn:microsoft.com/office/officeart/2005/8/layout/hList7"/>
    <dgm:cxn modelId="{4F959E48-3974-43FD-8A45-98D10DCD99C2}" type="presParOf" srcId="{95E43093-3B94-492B-87DA-65DC9890F813}" destId="{F9D39FF1-FDB9-4AA9-A323-71434844F1C7}" srcOrd="2" destOrd="0" presId="urn:microsoft.com/office/officeart/2005/8/layout/hList7"/>
    <dgm:cxn modelId="{B2F8B2DB-BE5E-4564-8F94-3DAA91F07BA7}" type="presParOf" srcId="{95E43093-3B94-492B-87DA-65DC9890F813}" destId="{27C5CB26-7FD9-4E34-A9F0-5A5A8F9AC43A}" srcOrd="3" destOrd="0" presId="urn:microsoft.com/office/officeart/2005/8/layout/hList7"/>
    <dgm:cxn modelId="{7F720316-EFD1-4EAC-B4A8-3641D329C30F}" type="presParOf" srcId="{DCB327CD-DF89-4B41-B19B-B3D281056966}" destId="{7AD2C709-6680-4868-AE3A-A90439D79737}" srcOrd="1" destOrd="0" presId="urn:microsoft.com/office/officeart/2005/8/layout/hList7"/>
    <dgm:cxn modelId="{7CAC6AE7-BE94-491E-8738-E67EB8DD46AE}" type="presParOf" srcId="{DCB327CD-DF89-4B41-B19B-B3D281056966}" destId="{8FC21BBC-A9ED-4150-A240-19B0C7CF672E}" srcOrd="2" destOrd="0" presId="urn:microsoft.com/office/officeart/2005/8/layout/hList7"/>
    <dgm:cxn modelId="{A5CC911F-ED69-47F6-B928-7095E3C7162F}" type="presParOf" srcId="{8FC21BBC-A9ED-4150-A240-19B0C7CF672E}" destId="{62A604E2-A5B1-4AA3-B182-AE29FD923189}" srcOrd="0" destOrd="0" presId="urn:microsoft.com/office/officeart/2005/8/layout/hList7"/>
    <dgm:cxn modelId="{BAA32BDF-7191-4935-B4DA-D14DB3D0644F}" type="presParOf" srcId="{8FC21BBC-A9ED-4150-A240-19B0C7CF672E}" destId="{4FF2E816-CFA8-4DEA-8D81-6EDDDFEA6577}" srcOrd="1" destOrd="0" presId="urn:microsoft.com/office/officeart/2005/8/layout/hList7"/>
    <dgm:cxn modelId="{AA4DD5E4-6E68-4CCE-A741-36F47F57F129}" type="presParOf" srcId="{8FC21BBC-A9ED-4150-A240-19B0C7CF672E}" destId="{A1C5386A-31F7-48DB-ABAC-41926468BCDA}" srcOrd="2" destOrd="0" presId="urn:microsoft.com/office/officeart/2005/8/layout/hList7"/>
    <dgm:cxn modelId="{3CE0DB24-2654-4EAC-A6DA-A3C1756C30F0}" type="presParOf" srcId="{8FC21BBC-A9ED-4150-A240-19B0C7CF672E}" destId="{5AD1D3FE-9AA3-4228-9F40-0859FAE90C17}" srcOrd="3" destOrd="0" presId="urn:microsoft.com/office/officeart/2005/8/layout/hList7"/>
    <dgm:cxn modelId="{B2AE9CAC-00EB-46E8-A63B-A8FB74ADD3D4}" type="presParOf" srcId="{DCB327CD-DF89-4B41-B19B-B3D281056966}" destId="{FEBABAB9-6E99-44B8-BAE4-9732B159FE71}" srcOrd="3" destOrd="0" presId="urn:microsoft.com/office/officeart/2005/8/layout/hList7"/>
    <dgm:cxn modelId="{71D28B92-6B74-485A-AAAD-796172DC0637}" type="presParOf" srcId="{DCB327CD-DF89-4B41-B19B-B3D281056966}" destId="{AC5C20D5-EBCE-4096-AF07-EA4D66540A8F}" srcOrd="4" destOrd="0" presId="urn:microsoft.com/office/officeart/2005/8/layout/hList7"/>
    <dgm:cxn modelId="{C0EFDBE3-F1D1-4BDF-986A-272AB521C39E}" type="presParOf" srcId="{AC5C20D5-EBCE-4096-AF07-EA4D66540A8F}" destId="{931C3E4C-AFCF-4182-9E28-5A8D9FE4B2B0}" srcOrd="0" destOrd="0" presId="urn:microsoft.com/office/officeart/2005/8/layout/hList7"/>
    <dgm:cxn modelId="{F1B6B71A-2869-4464-90A8-2ACE88050235}" type="presParOf" srcId="{AC5C20D5-EBCE-4096-AF07-EA4D66540A8F}" destId="{9D0F3D62-5447-4144-A9DE-E9B7DEC2FA67}" srcOrd="1" destOrd="0" presId="urn:microsoft.com/office/officeart/2005/8/layout/hList7"/>
    <dgm:cxn modelId="{88DF31EB-1440-4C5B-BE02-DE2B5DB0F151}" type="presParOf" srcId="{AC5C20D5-EBCE-4096-AF07-EA4D66540A8F}" destId="{F51C7E74-4FEE-4055-9751-2B6AA2AB7B62}" srcOrd="2" destOrd="0" presId="urn:microsoft.com/office/officeart/2005/8/layout/hList7"/>
    <dgm:cxn modelId="{ABBA4BD5-C41C-45B5-B0A2-F7E6EFA1C415}" type="presParOf" srcId="{AC5C20D5-EBCE-4096-AF07-EA4D66540A8F}" destId="{70FB765E-369A-4657-BEBA-E059A0A43EC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AB2235-9DC5-4F0E-A154-FC5AA28ECFC2}" type="doc">
      <dgm:prSet loTypeId="urn:microsoft.com/office/officeart/2005/8/layout/p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20DEC-1452-4741-BAC3-84DDC4752391}">
      <dgm:prSet phldrT="[Текст]" custT="1"/>
      <dgm:spPr/>
      <dgm:t>
        <a:bodyPr vert="vert270"/>
        <a:lstStyle/>
        <a:p>
          <a:r>
            <a:rPr lang="ru-RU" sz="1600" dirty="0"/>
            <a:t>Организация муниципального управления</a:t>
          </a:r>
        </a:p>
      </dgm:t>
    </dgm:pt>
    <dgm:pt modelId="{A2008B3E-7DAB-4334-A8F3-31C9CF599CAE}" type="parTrans" cxnId="{1322BF04-272C-4281-8786-9AD8449B2640}">
      <dgm:prSet/>
      <dgm:spPr/>
      <dgm:t>
        <a:bodyPr/>
        <a:lstStyle/>
        <a:p>
          <a:endParaRPr lang="ru-RU"/>
        </a:p>
      </dgm:t>
    </dgm:pt>
    <dgm:pt modelId="{A2BA57D7-5C42-4855-8E31-7084410EBF93}" type="sibTrans" cxnId="{1322BF04-272C-4281-8786-9AD8449B2640}">
      <dgm:prSet/>
      <dgm:spPr/>
      <dgm:t>
        <a:bodyPr/>
        <a:lstStyle/>
        <a:p>
          <a:endParaRPr lang="ru-RU"/>
        </a:p>
      </dgm:t>
    </dgm:pt>
    <dgm:pt modelId="{7F78A63F-6394-4D83-8839-A49D1CC86F3E}">
      <dgm:prSet phldrT="[Текст]" custT="1"/>
      <dgm:spPr/>
      <dgm:t>
        <a:bodyPr vert="vert270"/>
        <a:lstStyle/>
        <a:p>
          <a:r>
            <a:rPr lang="ru-RU" sz="1600" dirty="0"/>
            <a:t>Архивное дело</a:t>
          </a:r>
        </a:p>
        <a:p>
          <a:endParaRPr lang="ru-RU" sz="1000" dirty="0"/>
        </a:p>
      </dgm:t>
    </dgm:pt>
    <dgm:pt modelId="{8FCE9957-F9AF-4AB8-9E69-B38536C255DB}" type="parTrans" cxnId="{BE65EBC1-B9A3-4DB0-A850-BDB393D6883D}">
      <dgm:prSet/>
      <dgm:spPr/>
      <dgm:t>
        <a:bodyPr/>
        <a:lstStyle/>
        <a:p>
          <a:endParaRPr lang="ru-RU"/>
        </a:p>
      </dgm:t>
    </dgm:pt>
    <dgm:pt modelId="{AC84D8C0-9876-4662-915C-6821A9D843D2}" type="sibTrans" cxnId="{BE65EBC1-B9A3-4DB0-A850-BDB393D6883D}">
      <dgm:prSet/>
      <dgm:spPr/>
      <dgm:t>
        <a:bodyPr/>
        <a:lstStyle/>
        <a:p>
          <a:endParaRPr lang="ru-RU"/>
        </a:p>
      </dgm:t>
    </dgm:pt>
    <dgm:pt modelId="{F6CB099B-D62C-4BF0-8346-DDCFE186EA4B}">
      <dgm:prSet custT="1"/>
      <dgm:spPr/>
      <dgm:t>
        <a:bodyPr vert="vert270"/>
        <a:lstStyle/>
        <a:p>
          <a:r>
            <a:rPr lang="ru-RU" sz="1600" dirty="0"/>
            <a:t>Создание условий для государственной регистрации актов гражданского состояния</a:t>
          </a:r>
        </a:p>
        <a:p>
          <a:r>
            <a:rPr lang="ru-RU" sz="1000" dirty="0"/>
            <a:t> </a:t>
          </a:r>
        </a:p>
      </dgm:t>
    </dgm:pt>
    <dgm:pt modelId="{2413A2C2-2B64-4D62-97C4-0D626CE343F0}" type="parTrans" cxnId="{851B6D3D-42AD-414C-93DF-514C739A0E8E}">
      <dgm:prSet/>
      <dgm:spPr/>
      <dgm:t>
        <a:bodyPr/>
        <a:lstStyle/>
        <a:p>
          <a:endParaRPr lang="ru-RU"/>
        </a:p>
      </dgm:t>
    </dgm:pt>
    <dgm:pt modelId="{2EF62C33-0EC6-46DA-BD71-9920904364B5}" type="sibTrans" cxnId="{851B6D3D-42AD-414C-93DF-514C739A0E8E}">
      <dgm:prSet/>
      <dgm:spPr/>
      <dgm:t>
        <a:bodyPr/>
        <a:lstStyle/>
        <a:p>
          <a:endParaRPr lang="ru-RU"/>
        </a:p>
      </dgm:t>
    </dgm:pt>
    <dgm:pt modelId="{96DFFB02-8469-43A1-B1BA-B238D5E02795}">
      <dgm:prSet custT="1"/>
      <dgm:spPr/>
      <dgm:t>
        <a:bodyPr vert="vert270"/>
        <a:lstStyle/>
        <a:p>
          <a:r>
            <a:rPr lang="ru-RU" sz="1600" dirty="0"/>
            <a:t>Противодействие коррупции</a:t>
          </a:r>
        </a:p>
      </dgm:t>
    </dgm:pt>
    <dgm:pt modelId="{ED59BED7-94D1-4AFD-87EF-0C685120FF4B}" type="parTrans" cxnId="{E76F9E9C-E829-4B69-B6BB-7825C40298BD}">
      <dgm:prSet/>
      <dgm:spPr/>
      <dgm:t>
        <a:bodyPr/>
        <a:lstStyle/>
        <a:p>
          <a:endParaRPr lang="ru-RU"/>
        </a:p>
      </dgm:t>
    </dgm:pt>
    <dgm:pt modelId="{EFCF9C19-70F8-4CE2-B1D6-E601EEB0C7B6}" type="sibTrans" cxnId="{E76F9E9C-E829-4B69-B6BB-7825C40298BD}">
      <dgm:prSet/>
      <dgm:spPr/>
      <dgm:t>
        <a:bodyPr/>
        <a:lstStyle/>
        <a:p>
          <a:endParaRPr lang="ru-RU"/>
        </a:p>
      </dgm:t>
    </dgm:pt>
    <dgm:pt modelId="{92A4AA89-42AD-42C5-B8E1-C23F4B796456}">
      <dgm:prSet custT="1"/>
      <dgm:spPr/>
      <dgm:t>
        <a:bodyPr vert="vert270"/>
        <a:lstStyle/>
        <a:p>
          <a:r>
            <a:rPr lang="ru-RU" sz="1600" dirty="0"/>
            <a:t>Развитие информатизации </a:t>
          </a:r>
        </a:p>
      </dgm:t>
    </dgm:pt>
    <dgm:pt modelId="{FEB2AB50-D86B-410A-B63E-59EFF180E93A}" type="parTrans" cxnId="{489B70B4-650D-4A43-9CBD-C31FF2600B64}">
      <dgm:prSet/>
      <dgm:spPr/>
      <dgm:t>
        <a:bodyPr/>
        <a:lstStyle/>
        <a:p>
          <a:endParaRPr lang="ru-RU"/>
        </a:p>
      </dgm:t>
    </dgm:pt>
    <dgm:pt modelId="{499D86C1-BB26-46B6-878D-E156D93B810F}" type="sibTrans" cxnId="{489B70B4-650D-4A43-9CBD-C31FF2600B64}">
      <dgm:prSet/>
      <dgm:spPr/>
      <dgm:t>
        <a:bodyPr/>
        <a:lstStyle/>
        <a:p>
          <a:endParaRPr lang="ru-RU"/>
        </a:p>
      </dgm:t>
    </dgm:pt>
    <dgm:pt modelId="{814CC6D3-7CE6-46AE-94F3-11A16B424888}" type="pres">
      <dgm:prSet presAssocID="{DAAB2235-9DC5-4F0E-A154-FC5AA28ECFC2}" presName="Name0" presStyleCnt="0">
        <dgm:presLayoutVars>
          <dgm:dir/>
          <dgm:resizeHandles val="exact"/>
        </dgm:presLayoutVars>
      </dgm:prSet>
      <dgm:spPr/>
    </dgm:pt>
    <dgm:pt modelId="{A27974C3-CFFF-43E6-BC87-911D27EE5A85}" type="pres">
      <dgm:prSet presAssocID="{DAAB2235-9DC5-4F0E-A154-FC5AA28ECFC2}" presName="bkgdShp" presStyleLbl="alignAccFollowNode1" presStyleIdx="0" presStyleCnt="1" custLinFactNeighborX="-7317" custLinFactNeighborY="-3180"/>
      <dgm:spPr>
        <a:prstGeom prst="roundRect">
          <a:avLst/>
        </a:prstGeom>
      </dgm:spPr>
    </dgm:pt>
    <dgm:pt modelId="{56B4387C-94C3-4A03-945C-0F366AE55A89}" type="pres">
      <dgm:prSet presAssocID="{DAAB2235-9DC5-4F0E-A154-FC5AA28ECFC2}" presName="linComp" presStyleCnt="0"/>
      <dgm:spPr/>
    </dgm:pt>
    <dgm:pt modelId="{91239CC1-70F8-4001-87ED-FB2C542FF648}" type="pres">
      <dgm:prSet presAssocID="{A6420DEC-1452-4741-BAC3-84DDC4752391}" presName="compNode" presStyleCnt="0"/>
      <dgm:spPr/>
    </dgm:pt>
    <dgm:pt modelId="{B1CE19AF-DD0B-41DE-97A6-597444BEE740}" type="pres">
      <dgm:prSet presAssocID="{A6420DEC-1452-4741-BAC3-84DDC4752391}" presName="node" presStyleLbl="node1" presStyleIdx="0" presStyleCnt="5" custScaleX="116259">
        <dgm:presLayoutVars>
          <dgm:bulletEnabled val="1"/>
        </dgm:presLayoutVars>
      </dgm:prSet>
      <dgm:spPr/>
    </dgm:pt>
    <dgm:pt modelId="{8A8ADCC8-6514-40B1-AF83-BA7B3AAF5818}" type="pres">
      <dgm:prSet presAssocID="{A6420DEC-1452-4741-BAC3-84DDC4752391}" presName="invisiNode" presStyleLbl="node1" presStyleIdx="0" presStyleCnt="5"/>
      <dgm:spPr/>
    </dgm:pt>
    <dgm:pt modelId="{4FBC4F40-E9C6-4E79-A010-75D57B6B3C0C}" type="pres">
      <dgm:prSet presAssocID="{A6420DEC-1452-4741-BAC3-84DDC4752391}" presName="imagNode" presStyleLbl="fgImgPlace1" presStyleIdx="0" presStyleCnt="5" custScaleX="103416" custLinFactNeighborX="-4661" custLinFactNeighborY="-838"/>
      <dgm:spPr>
        <a:prstGeom prst="roundRect">
          <a:avLst/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</dgm:pt>
    <dgm:pt modelId="{2E8E027D-EAC6-44B2-9542-5ADE7B79D44E}" type="pres">
      <dgm:prSet presAssocID="{A2BA57D7-5C42-4855-8E31-7084410EBF93}" presName="sibTrans" presStyleLbl="sibTrans2D1" presStyleIdx="0" presStyleCnt="0"/>
      <dgm:spPr/>
    </dgm:pt>
    <dgm:pt modelId="{9D37204C-343B-4650-A73C-D3896C9212CB}" type="pres">
      <dgm:prSet presAssocID="{7F78A63F-6394-4D83-8839-A49D1CC86F3E}" presName="compNode" presStyleCnt="0"/>
      <dgm:spPr/>
    </dgm:pt>
    <dgm:pt modelId="{4099D957-1913-42DF-ADFE-B56EA7480E29}" type="pres">
      <dgm:prSet presAssocID="{7F78A63F-6394-4D83-8839-A49D1CC86F3E}" presName="node" presStyleLbl="node1" presStyleIdx="1" presStyleCnt="5" custScaleX="88958">
        <dgm:presLayoutVars>
          <dgm:bulletEnabled val="1"/>
        </dgm:presLayoutVars>
      </dgm:prSet>
      <dgm:spPr/>
    </dgm:pt>
    <dgm:pt modelId="{32AC4D4C-E785-4A28-8B55-8704526F45B7}" type="pres">
      <dgm:prSet presAssocID="{7F78A63F-6394-4D83-8839-A49D1CC86F3E}" presName="invisiNode" presStyleLbl="node1" presStyleIdx="1" presStyleCnt="5"/>
      <dgm:spPr/>
    </dgm:pt>
    <dgm:pt modelId="{035A22DD-9163-43DD-A989-ABBD62757B10}" type="pres">
      <dgm:prSet presAssocID="{7F78A63F-6394-4D83-8839-A49D1CC86F3E}" presName="imagNode" presStyleLbl="fgImgPlace1" presStyleIdx="1" presStyleCnt="5" custScaleX="102593" custLinFactNeighborX="2667" custLinFactNeighborY="-838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</dgm:pt>
    <dgm:pt modelId="{960ECB85-A2ED-4296-94D9-09C95AD0CB98}" type="pres">
      <dgm:prSet presAssocID="{AC84D8C0-9876-4662-915C-6821A9D843D2}" presName="sibTrans" presStyleLbl="sibTrans2D1" presStyleIdx="0" presStyleCnt="0"/>
      <dgm:spPr/>
    </dgm:pt>
    <dgm:pt modelId="{7D4E36D0-DD73-4FB1-AC51-45971C37277F}" type="pres">
      <dgm:prSet presAssocID="{F6CB099B-D62C-4BF0-8346-DDCFE186EA4B}" presName="compNode" presStyleCnt="0"/>
      <dgm:spPr/>
    </dgm:pt>
    <dgm:pt modelId="{9E00F6F1-B257-4931-840F-33BF0242A2FF}" type="pres">
      <dgm:prSet presAssocID="{F6CB099B-D62C-4BF0-8346-DDCFE186EA4B}" presName="node" presStyleLbl="node1" presStyleIdx="2" presStyleCnt="5" custScaleX="177410" custLinFactNeighborX="233" custLinFactNeighborY="1279">
        <dgm:presLayoutVars>
          <dgm:bulletEnabled val="1"/>
        </dgm:presLayoutVars>
      </dgm:prSet>
      <dgm:spPr/>
    </dgm:pt>
    <dgm:pt modelId="{ABB10B65-3D00-4F68-873B-711C62CCD881}" type="pres">
      <dgm:prSet presAssocID="{F6CB099B-D62C-4BF0-8346-DDCFE186EA4B}" presName="invisiNode" presStyleLbl="node1" presStyleIdx="2" presStyleCnt="5"/>
      <dgm:spPr/>
    </dgm:pt>
    <dgm:pt modelId="{BEA13DAC-0F43-40BC-B006-6B2BE77F8E3C}" type="pres">
      <dgm:prSet presAssocID="{F6CB099B-D62C-4BF0-8346-DDCFE186EA4B}" presName="imagNode" presStyleLbl="fgImgPlace1" presStyleIdx="2" presStyleCnt="5" custScaleX="144450" custScaleY="97776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</dgm:pt>
    <dgm:pt modelId="{C475CBF7-B238-4B90-96BE-46E90B0605A0}" type="pres">
      <dgm:prSet presAssocID="{2EF62C33-0EC6-46DA-BD71-9920904364B5}" presName="sibTrans" presStyleLbl="sibTrans2D1" presStyleIdx="0" presStyleCnt="0"/>
      <dgm:spPr/>
    </dgm:pt>
    <dgm:pt modelId="{026CA919-FE33-45AC-9372-9E3F598BAB09}" type="pres">
      <dgm:prSet presAssocID="{92A4AA89-42AD-42C5-B8E1-C23F4B796456}" presName="compNode" presStyleCnt="0"/>
      <dgm:spPr/>
    </dgm:pt>
    <dgm:pt modelId="{9F38D732-C76E-4A65-B212-1BA875955858}" type="pres">
      <dgm:prSet presAssocID="{92A4AA89-42AD-42C5-B8E1-C23F4B796456}" presName="node" presStyleLbl="node1" presStyleIdx="3" presStyleCnt="5">
        <dgm:presLayoutVars>
          <dgm:bulletEnabled val="1"/>
        </dgm:presLayoutVars>
      </dgm:prSet>
      <dgm:spPr/>
    </dgm:pt>
    <dgm:pt modelId="{30C23550-9585-4FCB-967B-4D68461F3B2A}" type="pres">
      <dgm:prSet presAssocID="{92A4AA89-42AD-42C5-B8E1-C23F4B796456}" presName="invisiNode" presStyleLbl="node1" presStyleIdx="3" presStyleCnt="5"/>
      <dgm:spPr/>
    </dgm:pt>
    <dgm:pt modelId="{96BA7B23-608C-41D1-8758-95938085802A}" type="pres">
      <dgm:prSet presAssocID="{92A4AA89-42AD-42C5-B8E1-C23F4B796456}" presName="imagNode" presStyleLbl="fgImgPlace1" presStyleIdx="3" presStyleCnt="5" custScaleX="98348" custScaleY="95050" custLinFactNeighborX="4932" custLinFactNeighborY="1023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</dgm:pt>
    <dgm:pt modelId="{D0D00852-5058-460D-9A8B-1B80BB6DEF3D}" type="pres">
      <dgm:prSet presAssocID="{499D86C1-BB26-46B6-878D-E156D93B810F}" presName="sibTrans" presStyleLbl="sibTrans2D1" presStyleIdx="0" presStyleCnt="0"/>
      <dgm:spPr/>
    </dgm:pt>
    <dgm:pt modelId="{D39E485C-23CF-428D-B96E-3BB5D54598A9}" type="pres">
      <dgm:prSet presAssocID="{96DFFB02-8469-43A1-B1BA-B238D5E02795}" presName="compNode" presStyleCnt="0"/>
      <dgm:spPr/>
    </dgm:pt>
    <dgm:pt modelId="{09584605-7B14-4D8D-9C41-84CFA3D32AB3}" type="pres">
      <dgm:prSet presAssocID="{96DFFB02-8469-43A1-B1BA-B238D5E02795}" presName="node" presStyleLbl="node1" presStyleIdx="4" presStyleCnt="5" custScaleX="135933">
        <dgm:presLayoutVars>
          <dgm:bulletEnabled val="1"/>
        </dgm:presLayoutVars>
      </dgm:prSet>
      <dgm:spPr/>
    </dgm:pt>
    <dgm:pt modelId="{F0D134A1-93CD-4ECB-A5C0-3F2F01654D05}" type="pres">
      <dgm:prSet presAssocID="{96DFFB02-8469-43A1-B1BA-B238D5E02795}" presName="invisiNode" presStyleLbl="node1" presStyleIdx="4" presStyleCnt="5"/>
      <dgm:spPr/>
    </dgm:pt>
    <dgm:pt modelId="{D54C5A4B-A157-40A6-B4CA-67ABE0D86E2F}" type="pres">
      <dgm:prSet presAssocID="{96DFFB02-8469-43A1-B1BA-B238D5E02795}" presName="imagNode" presStyleLbl="fgImgPlace1" presStyleIdx="4" presStyleCnt="5" custScaleX="115816" custScaleY="95050" custLinFactNeighborX="-984" custLinFactNeighborY="1363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</dgm:pt>
  </dgm:ptLst>
  <dgm:cxnLst>
    <dgm:cxn modelId="{F0019600-B646-4B99-B65E-92F185A0CC5D}" type="presOf" srcId="{2EF62C33-0EC6-46DA-BD71-9920904364B5}" destId="{C475CBF7-B238-4B90-96BE-46E90B0605A0}" srcOrd="0" destOrd="0" presId="urn:microsoft.com/office/officeart/2005/8/layout/pList2"/>
    <dgm:cxn modelId="{1322BF04-272C-4281-8786-9AD8449B2640}" srcId="{DAAB2235-9DC5-4F0E-A154-FC5AA28ECFC2}" destId="{A6420DEC-1452-4741-BAC3-84DDC4752391}" srcOrd="0" destOrd="0" parTransId="{A2008B3E-7DAB-4334-A8F3-31C9CF599CAE}" sibTransId="{A2BA57D7-5C42-4855-8E31-7084410EBF93}"/>
    <dgm:cxn modelId="{F6F4AE25-24FF-4513-8711-5976C8E56350}" type="presOf" srcId="{499D86C1-BB26-46B6-878D-E156D93B810F}" destId="{D0D00852-5058-460D-9A8B-1B80BB6DEF3D}" srcOrd="0" destOrd="0" presId="urn:microsoft.com/office/officeart/2005/8/layout/pList2"/>
    <dgm:cxn modelId="{851B6D3D-42AD-414C-93DF-514C739A0E8E}" srcId="{DAAB2235-9DC5-4F0E-A154-FC5AA28ECFC2}" destId="{F6CB099B-D62C-4BF0-8346-DDCFE186EA4B}" srcOrd="2" destOrd="0" parTransId="{2413A2C2-2B64-4D62-97C4-0D626CE343F0}" sibTransId="{2EF62C33-0EC6-46DA-BD71-9920904364B5}"/>
    <dgm:cxn modelId="{E414ED75-3BA7-44DF-B131-B996C86B6467}" type="presOf" srcId="{7F78A63F-6394-4D83-8839-A49D1CC86F3E}" destId="{4099D957-1913-42DF-ADFE-B56EA7480E29}" srcOrd="0" destOrd="0" presId="urn:microsoft.com/office/officeart/2005/8/layout/pList2"/>
    <dgm:cxn modelId="{B7DDBE8C-BFE6-4034-A055-B1BBDE47DF06}" type="presOf" srcId="{92A4AA89-42AD-42C5-B8E1-C23F4B796456}" destId="{9F38D732-C76E-4A65-B212-1BA875955858}" srcOrd="0" destOrd="0" presId="urn:microsoft.com/office/officeart/2005/8/layout/pList2"/>
    <dgm:cxn modelId="{250DB292-9168-4E13-BA19-19AB87396F16}" type="presOf" srcId="{A6420DEC-1452-4741-BAC3-84DDC4752391}" destId="{B1CE19AF-DD0B-41DE-97A6-597444BEE740}" srcOrd="0" destOrd="0" presId="urn:microsoft.com/office/officeart/2005/8/layout/pList2"/>
    <dgm:cxn modelId="{E76F9E9C-E829-4B69-B6BB-7825C40298BD}" srcId="{DAAB2235-9DC5-4F0E-A154-FC5AA28ECFC2}" destId="{96DFFB02-8469-43A1-B1BA-B238D5E02795}" srcOrd="4" destOrd="0" parTransId="{ED59BED7-94D1-4AFD-87EF-0C685120FF4B}" sibTransId="{EFCF9C19-70F8-4CE2-B1D6-E601EEB0C7B6}"/>
    <dgm:cxn modelId="{40ED5CAA-368E-4D13-A474-AB3331C3AB86}" type="presOf" srcId="{96DFFB02-8469-43A1-B1BA-B238D5E02795}" destId="{09584605-7B14-4D8D-9C41-84CFA3D32AB3}" srcOrd="0" destOrd="0" presId="urn:microsoft.com/office/officeart/2005/8/layout/pList2"/>
    <dgm:cxn modelId="{489B70B4-650D-4A43-9CBD-C31FF2600B64}" srcId="{DAAB2235-9DC5-4F0E-A154-FC5AA28ECFC2}" destId="{92A4AA89-42AD-42C5-B8E1-C23F4B796456}" srcOrd="3" destOrd="0" parTransId="{FEB2AB50-D86B-410A-B63E-59EFF180E93A}" sibTransId="{499D86C1-BB26-46B6-878D-E156D93B810F}"/>
    <dgm:cxn modelId="{80C623BC-B5FA-4C3E-9887-D8D1738B40EA}" type="presOf" srcId="{AC84D8C0-9876-4662-915C-6821A9D843D2}" destId="{960ECB85-A2ED-4296-94D9-09C95AD0CB98}" srcOrd="0" destOrd="0" presId="urn:microsoft.com/office/officeart/2005/8/layout/pList2"/>
    <dgm:cxn modelId="{716385BC-BF5B-4031-A653-BC2328134E19}" type="presOf" srcId="{A2BA57D7-5C42-4855-8E31-7084410EBF93}" destId="{2E8E027D-EAC6-44B2-9542-5ADE7B79D44E}" srcOrd="0" destOrd="0" presId="urn:microsoft.com/office/officeart/2005/8/layout/pList2"/>
    <dgm:cxn modelId="{BE65EBC1-B9A3-4DB0-A850-BDB393D6883D}" srcId="{DAAB2235-9DC5-4F0E-A154-FC5AA28ECFC2}" destId="{7F78A63F-6394-4D83-8839-A49D1CC86F3E}" srcOrd="1" destOrd="0" parTransId="{8FCE9957-F9AF-4AB8-9E69-B38536C255DB}" sibTransId="{AC84D8C0-9876-4662-915C-6821A9D843D2}"/>
    <dgm:cxn modelId="{8C679CD3-07BD-43BA-8BAF-23D499CAF759}" type="presOf" srcId="{F6CB099B-D62C-4BF0-8346-DDCFE186EA4B}" destId="{9E00F6F1-B257-4931-840F-33BF0242A2FF}" srcOrd="0" destOrd="0" presId="urn:microsoft.com/office/officeart/2005/8/layout/pList2"/>
    <dgm:cxn modelId="{A4B9FBE4-1E24-4DFA-9A68-C42911EF825E}" type="presOf" srcId="{DAAB2235-9DC5-4F0E-A154-FC5AA28ECFC2}" destId="{814CC6D3-7CE6-46AE-94F3-11A16B424888}" srcOrd="0" destOrd="0" presId="urn:microsoft.com/office/officeart/2005/8/layout/pList2"/>
    <dgm:cxn modelId="{13CCDA3D-2A10-4AD2-B128-EC1FDCC4E4E5}" type="presParOf" srcId="{814CC6D3-7CE6-46AE-94F3-11A16B424888}" destId="{A27974C3-CFFF-43E6-BC87-911D27EE5A85}" srcOrd="0" destOrd="0" presId="urn:microsoft.com/office/officeart/2005/8/layout/pList2"/>
    <dgm:cxn modelId="{B53921F8-66BF-457D-BD8B-A6E344F309B9}" type="presParOf" srcId="{814CC6D3-7CE6-46AE-94F3-11A16B424888}" destId="{56B4387C-94C3-4A03-945C-0F366AE55A89}" srcOrd="1" destOrd="0" presId="urn:microsoft.com/office/officeart/2005/8/layout/pList2"/>
    <dgm:cxn modelId="{7807019E-13A9-4CD0-A191-8179B877310D}" type="presParOf" srcId="{56B4387C-94C3-4A03-945C-0F366AE55A89}" destId="{91239CC1-70F8-4001-87ED-FB2C542FF648}" srcOrd="0" destOrd="0" presId="urn:microsoft.com/office/officeart/2005/8/layout/pList2"/>
    <dgm:cxn modelId="{42BE8ABA-7DC3-4E01-B13E-AFEA415E3786}" type="presParOf" srcId="{91239CC1-70F8-4001-87ED-FB2C542FF648}" destId="{B1CE19AF-DD0B-41DE-97A6-597444BEE740}" srcOrd="0" destOrd="0" presId="urn:microsoft.com/office/officeart/2005/8/layout/pList2"/>
    <dgm:cxn modelId="{A2EAB621-463C-48C2-9240-946CC876E8D7}" type="presParOf" srcId="{91239CC1-70F8-4001-87ED-FB2C542FF648}" destId="{8A8ADCC8-6514-40B1-AF83-BA7B3AAF5818}" srcOrd="1" destOrd="0" presId="urn:microsoft.com/office/officeart/2005/8/layout/pList2"/>
    <dgm:cxn modelId="{DF437E82-BA3B-4432-B90E-E3B8E8882086}" type="presParOf" srcId="{91239CC1-70F8-4001-87ED-FB2C542FF648}" destId="{4FBC4F40-E9C6-4E79-A010-75D57B6B3C0C}" srcOrd="2" destOrd="0" presId="urn:microsoft.com/office/officeart/2005/8/layout/pList2"/>
    <dgm:cxn modelId="{1566DC78-57B1-40FD-B73E-E003A047F69A}" type="presParOf" srcId="{56B4387C-94C3-4A03-945C-0F366AE55A89}" destId="{2E8E027D-EAC6-44B2-9542-5ADE7B79D44E}" srcOrd="1" destOrd="0" presId="urn:microsoft.com/office/officeart/2005/8/layout/pList2"/>
    <dgm:cxn modelId="{AC3D2F17-B00C-45CE-A4FE-E3352FB8C907}" type="presParOf" srcId="{56B4387C-94C3-4A03-945C-0F366AE55A89}" destId="{9D37204C-343B-4650-A73C-D3896C9212CB}" srcOrd="2" destOrd="0" presId="urn:microsoft.com/office/officeart/2005/8/layout/pList2"/>
    <dgm:cxn modelId="{A80FD377-4176-4D13-B251-6518DE4C81B9}" type="presParOf" srcId="{9D37204C-343B-4650-A73C-D3896C9212CB}" destId="{4099D957-1913-42DF-ADFE-B56EA7480E29}" srcOrd="0" destOrd="0" presId="urn:microsoft.com/office/officeart/2005/8/layout/pList2"/>
    <dgm:cxn modelId="{81B2D2C8-A926-4D7F-B5D1-C0965E7D6027}" type="presParOf" srcId="{9D37204C-343B-4650-A73C-D3896C9212CB}" destId="{32AC4D4C-E785-4A28-8B55-8704526F45B7}" srcOrd="1" destOrd="0" presId="urn:microsoft.com/office/officeart/2005/8/layout/pList2"/>
    <dgm:cxn modelId="{5CD90779-8A67-4D2A-9FC2-5C38791DB461}" type="presParOf" srcId="{9D37204C-343B-4650-A73C-D3896C9212CB}" destId="{035A22DD-9163-43DD-A989-ABBD62757B10}" srcOrd="2" destOrd="0" presId="urn:microsoft.com/office/officeart/2005/8/layout/pList2"/>
    <dgm:cxn modelId="{B5AEF47F-E658-4C83-BABA-BE2FDFEBE4BA}" type="presParOf" srcId="{56B4387C-94C3-4A03-945C-0F366AE55A89}" destId="{960ECB85-A2ED-4296-94D9-09C95AD0CB98}" srcOrd="3" destOrd="0" presId="urn:microsoft.com/office/officeart/2005/8/layout/pList2"/>
    <dgm:cxn modelId="{555E2D5D-5E29-4CBF-A4D9-6476590B1283}" type="presParOf" srcId="{56B4387C-94C3-4A03-945C-0F366AE55A89}" destId="{7D4E36D0-DD73-4FB1-AC51-45971C37277F}" srcOrd="4" destOrd="0" presId="urn:microsoft.com/office/officeart/2005/8/layout/pList2"/>
    <dgm:cxn modelId="{54644606-F31B-4A94-9A83-20F0642C8F12}" type="presParOf" srcId="{7D4E36D0-DD73-4FB1-AC51-45971C37277F}" destId="{9E00F6F1-B257-4931-840F-33BF0242A2FF}" srcOrd="0" destOrd="0" presId="urn:microsoft.com/office/officeart/2005/8/layout/pList2"/>
    <dgm:cxn modelId="{5464E2BE-C736-46A8-AFAF-31AE770BEBCE}" type="presParOf" srcId="{7D4E36D0-DD73-4FB1-AC51-45971C37277F}" destId="{ABB10B65-3D00-4F68-873B-711C62CCD881}" srcOrd="1" destOrd="0" presId="urn:microsoft.com/office/officeart/2005/8/layout/pList2"/>
    <dgm:cxn modelId="{3333D1B9-30BF-43B2-BDC4-442FBE7C682A}" type="presParOf" srcId="{7D4E36D0-DD73-4FB1-AC51-45971C37277F}" destId="{BEA13DAC-0F43-40BC-B006-6B2BE77F8E3C}" srcOrd="2" destOrd="0" presId="urn:microsoft.com/office/officeart/2005/8/layout/pList2"/>
    <dgm:cxn modelId="{80B35FF3-55DF-44F5-94B7-DD05FF3E98DC}" type="presParOf" srcId="{56B4387C-94C3-4A03-945C-0F366AE55A89}" destId="{C475CBF7-B238-4B90-96BE-46E90B0605A0}" srcOrd="5" destOrd="0" presId="urn:microsoft.com/office/officeart/2005/8/layout/pList2"/>
    <dgm:cxn modelId="{41212D16-9ED6-4DB0-871E-0207C5479AB9}" type="presParOf" srcId="{56B4387C-94C3-4A03-945C-0F366AE55A89}" destId="{026CA919-FE33-45AC-9372-9E3F598BAB09}" srcOrd="6" destOrd="0" presId="urn:microsoft.com/office/officeart/2005/8/layout/pList2"/>
    <dgm:cxn modelId="{77069F5D-27E4-49B5-9185-D6163D6C16F4}" type="presParOf" srcId="{026CA919-FE33-45AC-9372-9E3F598BAB09}" destId="{9F38D732-C76E-4A65-B212-1BA875955858}" srcOrd="0" destOrd="0" presId="urn:microsoft.com/office/officeart/2005/8/layout/pList2"/>
    <dgm:cxn modelId="{A371BF1C-15EF-47BA-A9EE-88C513139752}" type="presParOf" srcId="{026CA919-FE33-45AC-9372-9E3F598BAB09}" destId="{30C23550-9585-4FCB-967B-4D68461F3B2A}" srcOrd="1" destOrd="0" presId="urn:microsoft.com/office/officeart/2005/8/layout/pList2"/>
    <dgm:cxn modelId="{257810B1-3335-4C3D-9388-FD73F557A744}" type="presParOf" srcId="{026CA919-FE33-45AC-9372-9E3F598BAB09}" destId="{96BA7B23-608C-41D1-8758-95938085802A}" srcOrd="2" destOrd="0" presId="urn:microsoft.com/office/officeart/2005/8/layout/pList2"/>
    <dgm:cxn modelId="{0B2A1E35-3CFB-4E24-9890-171A16DBDF63}" type="presParOf" srcId="{56B4387C-94C3-4A03-945C-0F366AE55A89}" destId="{D0D00852-5058-460D-9A8B-1B80BB6DEF3D}" srcOrd="7" destOrd="0" presId="urn:microsoft.com/office/officeart/2005/8/layout/pList2"/>
    <dgm:cxn modelId="{DD8E7D83-675C-4B06-9924-C15E3987E92E}" type="presParOf" srcId="{56B4387C-94C3-4A03-945C-0F366AE55A89}" destId="{D39E485C-23CF-428D-B96E-3BB5D54598A9}" srcOrd="8" destOrd="0" presId="urn:microsoft.com/office/officeart/2005/8/layout/pList2"/>
    <dgm:cxn modelId="{203A1547-195B-42C8-9EBF-CD6E8C4CE57E}" type="presParOf" srcId="{D39E485C-23CF-428D-B96E-3BB5D54598A9}" destId="{09584605-7B14-4D8D-9C41-84CFA3D32AB3}" srcOrd="0" destOrd="0" presId="urn:microsoft.com/office/officeart/2005/8/layout/pList2"/>
    <dgm:cxn modelId="{6D69DA53-02D6-48ED-91AB-73D526CB8B6C}" type="presParOf" srcId="{D39E485C-23CF-428D-B96E-3BB5D54598A9}" destId="{F0D134A1-93CD-4ECB-A5C0-3F2F01654D05}" srcOrd="1" destOrd="0" presId="urn:microsoft.com/office/officeart/2005/8/layout/pList2"/>
    <dgm:cxn modelId="{224CBE8A-C966-4C77-9DF9-66CE04D42DEE}" type="presParOf" srcId="{D39E485C-23CF-428D-B96E-3BB5D54598A9}" destId="{D54C5A4B-A157-40A6-B4CA-67ABE0D86E2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AB2235-9DC5-4F0E-A154-FC5AA28ECFC2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20DEC-1452-4741-BAC3-84DDC4752391}">
      <dgm:prSet phldrT="[Текст]" custT="1"/>
      <dgm:spPr/>
      <dgm:t>
        <a:bodyPr vert="horz"/>
        <a:lstStyle/>
        <a:p>
          <a:pPr algn="ctr"/>
          <a:r>
            <a:rPr lang="ru-RU" sz="1800" dirty="0"/>
            <a:t>Формирование современной городской среды                                            0,0  тыс.рублей      </a:t>
          </a:r>
        </a:p>
      </dgm:t>
    </dgm:pt>
    <dgm:pt modelId="{A2008B3E-7DAB-4334-A8F3-31C9CF599CAE}" type="parTrans" cxnId="{1322BF04-272C-4281-8786-9AD8449B2640}">
      <dgm:prSet/>
      <dgm:spPr/>
      <dgm:t>
        <a:bodyPr/>
        <a:lstStyle/>
        <a:p>
          <a:endParaRPr lang="ru-RU"/>
        </a:p>
      </dgm:t>
    </dgm:pt>
    <dgm:pt modelId="{A2BA57D7-5C42-4855-8E31-7084410EBF93}" type="sibTrans" cxnId="{1322BF04-272C-4281-8786-9AD8449B2640}">
      <dgm:prSet/>
      <dgm:spPr/>
      <dgm:t>
        <a:bodyPr/>
        <a:lstStyle/>
        <a:p>
          <a:endParaRPr lang="ru-RU"/>
        </a:p>
      </dgm:t>
    </dgm:pt>
    <dgm:pt modelId="{B9DBF82B-DA90-43CF-8F2F-B726959DFEC9}" type="pres">
      <dgm:prSet presAssocID="{DAAB2235-9DC5-4F0E-A154-FC5AA28ECFC2}" presName="Name0" presStyleCnt="0">
        <dgm:presLayoutVars>
          <dgm:dir/>
          <dgm:animLvl val="lvl"/>
          <dgm:resizeHandles val="exact"/>
        </dgm:presLayoutVars>
      </dgm:prSet>
      <dgm:spPr/>
    </dgm:pt>
    <dgm:pt modelId="{2D5C11C6-588F-40BB-B4A8-0C323B4E6193}" type="pres">
      <dgm:prSet presAssocID="{A6420DEC-1452-4741-BAC3-84DDC4752391}" presName="linNode" presStyleCnt="0"/>
      <dgm:spPr/>
    </dgm:pt>
    <dgm:pt modelId="{0BE48573-F0B6-42F9-B87B-43A2CE6883CC}" type="pres">
      <dgm:prSet presAssocID="{A6420DEC-1452-4741-BAC3-84DDC4752391}" presName="parentText" presStyleLbl="node1" presStyleIdx="0" presStyleCnt="1" custScaleX="196476" custLinFactNeighborX="18610" custLinFactNeighborY="26448">
        <dgm:presLayoutVars>
          <dgm:chMax val="1"/>
          <dgm:bulletEnabled val="1"/>
        </dgm:presLayoutVars>
      </dgm:prSet>
      <dgm:spPr/>
    </dgm:pt>
  </dgm:ptLst>
  <dgm:cxnLst>
    <dgm:cxn modelId="{1322BF04-272C-4281-8786-9AD8449B2640}" srcId="{DAAB2235-9DC5-4F0E-A154-FC5AA28ECFC2}" destId="{A6420DEC-1452-4741-BAC3-84DDC4752391}" srcOrd="0" destOrd="0" parTransId="{A2008B3E-7DAB-4334-A8F3-31C9CF599CAE}" sibTransId="{A2BA57D7-5C42-4855-8E31-7084410EBF93}"/>
    <dgm:cxn modelId="{EC98F725-4BAB-4D50-87DC-D5F23D4CF1DF}" type="presOf" srcId="{DAAB2235-9DC5-4F0E-A154-FC5AA28ECFC2}" destId="{B9DBF82B-DA90-43CF-8F2F-B726959DFEC9}" srcOrd="0" destOrd="0" presId="urn:microsoft.com/office/officeart/2005/8/layout/vList5"/>
    <dgm:cxn modelId="{2845A1F8-0A18-4BDA-906C-72585B12F458}" type="presOf" srcId="{A6420DEC-1452-4741-BAC3-84DDC4752391}" destId="{0BE48573-F0B6-42F9-B87B-43A2CE6883CC}" srcOrd="0" destOrd="0" presId="urn:microsoft.com/office/officeart/2005/8/layout/vList5"/>
    <dgm:cxn modelId="{30A357DB-8EBF-4FBD-84AC-7E154ADDEA20}" type="presParOf" srcId="{B9DBF82B-DA90-43CF-8F2F-B726959DFEC9}" destId="{2D5C11C6-588F-40BB-B4A8-0C323B4E6193}" srcOrd="0" destOrd="0" presId="urn:microsoft.com/office/officeart/2005/8/layout/vList5"/>
    <dgm:cxn modelId="{5A74FBFA-DD37-4183-A0D5-D3131623C5E1}" type="presParOf" srcId="{2D5C11C6-588F-40BB-B4A8-0C323B4E6193}" destId="{0BE48573-F0B6-42F9-B87B-43A2CE6883C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31818" custLinFactNeighborY="-37137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</dgm:pt>
  </dgm:ptLst>
  <dgm:cxnLst>
    <dgm:cxn modelId="{A98C0805-B73D-4CCD-B5A8-167F298BBA5C}" type="presOf" srcId="{E59504FE-49A0-4CE6-8BDB-7B1DD4CB0639}" destId="{79262193-4340-470B-B994-51A8CFBEEB79}" srcOrd="0" destOrd="0" presId="urn:microsoft.com/office/officeart/2005/8/layout/vList2"/>
    <dgm:cxn modelId="{CFCEA2BF-EBC4-4C5B-8A3E-81B64609845B}" type="presOf" srcId="{E9215021-87E5-4E3E-949F-00584CB455EF}" destId="{87619075-55BE-4C9A-8387-57B677C35C5B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C0F3AED4-7471-43B7-8AF4-677EB8886CF5}" type="presParOf" srcId="{87619075-55BE-4C9A-8387-57B677C35C5B}" destId="{79262193-4340-470B-B994-51A8CFBEEB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-13636" custLinFactNeighborY="-15692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</dgm:pt>
  </dgm:ptLst>
  <dgm:cxnLst>
    <dgm:cxn modelId="{B557224A-0D99-4B55-AE94-93BDBF7220AA}" type="presOf" srcId="{E9215021-87E5-4E3E-949F-00584CB455EF}" destId="{87619075-55BE-4C9A-8387-57B677C35C5B}" srcOrd="0" destOrd="0" presId="urn:microsoft.com/office/officeart/2005/8/layout/vList2"/>
    <dgm:cxn modelId="{4822D6EE-E888-4DDF-B589-C27FEFF078BC}" type="presOf" srcId="{E59504FE-49A0-4CE6-8BDB-7B1DD4CB0639}" destId="{79262193-4340-470B-B994-51A8CFBEEB79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B0E18E57-4433-430D-8C7F-6441420B2771}" type="presParOf" srcId="{87619075-55BE-4C9A-8387-57B677C35C5B}" destId="{79262193-4340-470B-B994-51A8CFBEEB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/>
            <a:t>Денежные средства, </a:t>
          </a:r>
        </a:p>
        <a:p>
          <a:pPr algn="ctr" rtl="0"/>
          <a:r>
            <a:rPr lang="ru-RU" sz="1200" dirty="0"/>
            <a:t>поступающие из вышестоящего бюджета, от организаций, граждан</a:t>
          </a:r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-50000" custLinFactNeighborY="39861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</dgm:pt>
  </dgm:ptLst>
  <dgm:cxnLst>
    <dgm:cxn modelId="{91DA0D3A-B3F2-483D-8A9F-E611DDFE6255}" type="presOf" srcId="{E9215021-87E5-4E3E-949F-00584CB455EF}" destId="{87619075-55BE-4C9A-8387-57B677C35C5B}" srcOrd="0" destOrd="0" presId="urn:microsoft.com/office/officeart/2005/8/layout/vList2"/>
    <dgm:cxn modelId="{047A7389-A9D2-4EDC-9CB2-1D409BF0D35F}" type="presOf" srcId="{E59504FE-49A0-4CE6-8BDB-7B1DD4CB0639}" destId="{79262193-4340-470B-B994-51A8CFBEEB79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9A1D49C7-F3B7-41F3-BEF2-774448A1D1A6}" type="presParOf" srcId="{87619075-55BE-4C9A-8387-57B677C35C5B}" destId="{79262193-4340-470B-B994-51A8CFBEEB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487D8F-98DC-4AB7-9B2F-3E6748B8D5D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85E0A6-1F2A-4A3B-8FD8-7513D8179B40}">
      <dgm:prSet phldrT="[Текст]"/>
      <dgm:spPr/>
      <dgm:t>
        <a:bodyPr/>
        <a:lstStyle/>
        <a:p>
          <a:r>
            <a:rPr lang="ru-RU" dirty="0"/>
            <a:t>Субвенции 52%</a:t>
          </a:r>
        </a:p>
      </dgm:t>
    </dgm:pt>
    <dgm:pt modelId="{4F7D76CB-D6C1-4C44-935D-93DD8E4CBC76}" type="parTrans" cxnId="{DFD50E1A-C05D-4B96-98C9-76BBD2984069}">
      <dgm:prSet/>
      <dgm:spPr/>
      <dgm:t>
        <a:bodyPr/>
        <a:lstStyle/>
        <a:p>
          <a:endParaRPr lang="ru-RU"/>
        </a:p>
      </dgm:t>
    </dgm:pt>
    <dgm:pt modelId="{452DD93A-B7FE-47EC-B1DD-055FD4825050}" type="sibTrans" cxnId="{DFD50E1A-C05D-4B96-98C9-76BBD2984069}">
      <dgm:prSet/>
      <dgm:spPr/>
      <dgm:t>
        <a:bodyPr/>
        <a:lstStyle/>
        <a:p>
          <a:endParaRPr lang="ru-RU"/>
        </a:p>
      </dgm:t>
    </dgm:pt>
    <dgm:pt modelId="{72A0342E-779A-4232-8173-24CC51830316}">
      <dgm:prSet phldrT="[Текст]"/>
      <dgm:spPr/>
      <dgm:t>
        <a:bodyPr/>
        <a:lstStyle/>
        <a:p>
          <a:r>
            <a:rPr lang="ru-RU" dirty="0"/>
            <a:t>Дотации 37%</a:t>
          </a:r>
        </a:p>
      </dgm:t>
    </dgm:pt>
    <dgm:pt modelId="{54CC8016-64BC-4443-98CC-20D8D95B6CE8}" type="parTrans" cxnId="{EC0C1BA6-E471-4C67-B238-E1845B2129AE}">
      <dgm:prSet/>
      <dgm:spPr/>
      <dgm:t>
        <a:bodyPr/>
        <a:lstStyle/>
        <a:p>
          <a:endParaRPr lang="ru-RU"/>
        </a:p>
      </dgm:t>
    </dgm:pt>
    <dgm:pt modelId="{EE072B99-4FFB-410E-8A3B-5A36C71EF492}" type="sibTrans" cxnId="{EC0C1BA6-E471-4C67-B238-E1845B2129AE}">
      <dgm:prSet/>
      <dgm:spPr/>
      <dgm:t>
        <a:bodyPr/>
        <a:lstStyle/>
        <a:p>
          <a:endParaRPr lang="ru-RU"/>
        </a:p>
      </dgm:t>
    </dgm:pt>
    <dgm:pt modelId="{8BBBED4D-B263-4763-BD4E-8D2DE834C3F3}">
      <dgm:prSet phldrT="[Текст]"/>
      <dgm:spPr/>
      <dgm:t>
        <a:bodyPr/>
        <a:lstStyle/>
        <a:p>
          <a:r>
            <a:rPr lang="ru-RU" dirty="0"/>
            <a:t>Субсидии 5%</a:t>
          </a:r>
        </a:p>
      </dgm:t>
    </dgm:pt>
    <dgm:pt modelId="{29E282EA-A092-4427-9F18-DE9CEE1F44B2}" type="parTrans" cxnId="{601312DD-BA93-4037-8CD3-BBC988F6D99E}">
      <dgm:prSet/>
      <dgm:spPr/>
      <dgm:t>
        <a:bodyPr/>
        <a:lstStyle/>
        <a:p>
          <a:endParaRPr lang="ru-RU"/>
        </a:p>
      </dgm:t>
    </dgm:pt>
    <dgm:pt modelId="{31EBF588-DA3F-4097-8C0C-D53EE34010D5}" type="sibTrans" cxnId="{601312DD-BA93-4037-8CD3-BBC988F6D99E}">
      <dgm:prSet/>
      <dgm:spPr/>
      <dgm:t>
        <a:bodyPr/>
        <a:lstStyle/>
        <a:p>
          <a:endParaRPr lang="ru-RU"/>
        </a:p>
      </dgm:t>
    </dgm:pt>
    <dgm:pt modelId="{FC47B2DF-BE39-4125-9FCF-DFD9656A288D}">
      <dgm:prSet phldrT="[Текст]"/>
      <dgm:spPr/>
      <dgm:t>
        <a:bodyPr/>
        <a:lstStyle/>
        <a:p>
          <a:r>
            <a:rPr lang="ru-RU" dirty="0"/>
            <a:t>Иные межбюджетные трансферты 3%</a:t>
          </a:r>
        </a:p>
      </dgm:t>
    </dgm:pt>
    <dgm:pt modelId="{22B0BE0B-C142-438C-A11F-6620D27EBC2A}" type="parTrans" cxnId="{7D2C649E-0128-4596-8080-AF165F277EAC}">
      <dgm:prSet/>
      <dgm:spPr/>
      <dgm:t>
        <a:bodyPr/>
        <a:lstStyle/>
        <a:p>
          <a:endParaRPr lang="ru-RU"/>
        </a:p>
      </dgm:t>
    </dgm:pt>
    <dgm:pt modelId="{0D7C0ADB-D1F1-4327-ADA6-78C0758DD256}" type="sibTrans" cxnId="{7D2C649E-0128-4596-8080-AF165F277EAC}">
      <dgm:prSet/>
      <dgm:spPr/>
      <dgm:t>
        <a:bodyPr/>
        <a:lstStyle/>
        <a:p>
          <a:endParaRPr lang="ru-RU"/>
        </a:p>
      </dgm:t>
    </dgm:pt>
    <dgm:pt modelId="{9BE4594C-74D3-47C3-BC5A-58FD400CA2F8}">
      <dgm:prSet phldrT="[Текст]"/>
      <dgm:spPr/>
      <dgm:t>
        <a:bodyPr/>
        <a:lstStyle/>
        <a:p>
          <a:r>
            <a:rPr lang="ru-RU" dirty="0"/>
            <a:t>Прочие безвозмездные поступления 3%</a:t>
          </a:r>
        </a:p>
      </dgm:t>
    </dgm:pt>
    <dgm:pt modelId="{C3FF86DC-0AB7-4BEF-AABE-2CECEA26B1AF}" type="parTrans" cxnId="{10D733E7-6D08-40AB-8C63-F37DCAA0A565}">
      <dgm:prSet/>
      <dgm:spPr/>
      <dgm:t>
        <a:bodyPr/>
        <a:lstStyle/>
        <a:p>
          <a:endParaRPr lang="ru-RU"/>
        </a:p>
      </dgm:t>
    </dgm:pt>
    <dgm:pt modelId="{DDFD186E-8E73-4000-B23D-572532C8E534}" type="sibTrans" cxnId="{10D733E7-6D08-40AB-8C63-F37DCAA0A565}">
      <dgm:prSet/>
      <dgm:spPr/>
      <dgm:t>
        <a:bodyPr/>
        <a:lstStyle/>
        <a:p>
          <a:endParaRPr lang="ru-RU"/>
        </a:p>
      </dgm:t>
    </dgm:pt>
    <dgm:pt modelId="{6F4C8E26-69AE-4566-83F9-3326CC5E9C7C}" type="pres">
      <dgm:prSet presAssocID="{8E487D8F-98DC-4AB7-9B2F-3E6748B8D5D5}" presName="compositeShape" presStyleCnt="0">
        <dgm:presLayoutVars>
          <dgm:dir/>
          <dgm:resizeHandles/>
        </dgm:presLayoutVars>
      </dgm:prSet>
      <dgm:spPr/>
    </dgm:pt>
    <dgm:pt modelId="{DF889630-29C5-4496-BC4D-80C758B9462C}" type="pres">
      <dgm:prSet presAssocID="{8E487D8F-98DC-4AB7-9B2F-3E6748B8D5D5}" presName="pyramid" presStyleLbl="node1" presStyleIdx="0" presStyleCnt="1" custScaleX="1271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18F6C36-A4B9-42E5-870C-6AC599D1580C}" type="pres">
      <dgm:prSet presAssocID="{8E487D8F-98DC-4AB7-9B2F-3E6748B8D5D5}" presName="theList" presStyleCnt="0"/>
      <dgm:spPr/>
    </dgm:pt>
    <dgm:pt modelId="{FCBBA2BA-31AE-47EE-842D-440333F1121A}" type="pres">
      <dgm:prSet presAssocID="{1E85E0A6-1F2A-4A3B-8FD8-7513D8179B40}" presName="aNode" presStyleLbl="fgAcc1" presStyleIdx="0" presStyleCnt="5" custLinFactY="-6185" custLinFactNeighborY="-100000">
        <dgm:presLayoutVars>
          <dgm:bulletEnabled val="1"/>
        </dgm:presLayoutVars>
      </dgm:prSet>
      <dgm:spPr/>
    </dgm:pt>
    <dgm:pt modelId="{D6418A20-31D7-4327-9AEF-244EE5AE3F0F}" type="pres">
      <dgm:prSet presAssocID="{1E85E0A6-1F2A-4A3B-8FD8-7513D8179B40}" presName="aSpace" presStyleCnt="0"/>
      <dgm:spPr/>
    </dgm:pt>
    <dgm:pt modelId="{FAC18A7C-A816-4ADF-9C52-9B9270D2EB3F}" type="pres">
      <dgm:prSet presAssocID="{72A0342E-779A-4232-8173-24CC51830316}" presName="aNode" presStyleLbl="fgAcc1" presStyleIdx="1" presStyleCnt="5" custLinFactY="-6185" custLinFactNeighborY="-100000">
        <dgm:presLayoutVars>
          <dgm:bulletEnabled val="1"/>
        </dgm:presLayoutVars>
      </dgm:prSet>
      <dgm:spPr/>
    </dgm:pt>
    <dgm:pt modelId="{8587280E-D886-4431-950E-D76B681EB6D8}" type="pres">
      <dgm:prSet presAssocID="{72A0342E-779A-4232-8173-24CC51830316}" presName="aSpace" presStyleCnt="0"/>
      <dgm:spPr/>
    </dgm:pt>
    <dgm:pt modelId="{ABCB9C82-DAAE-49E5-BC74-ED3DFF4B883C}" type="pres">
      <dgm:prSet presAssocID="{8BBBED4D-B263-4763-BD4E-8D2DE834C3F3}" presName="aNode" presStyleLbl="fgAcc1" presStyleIdx="2" presStyleCnt="5" custLinFactY="-6185" custLinFactNeighborY="-100000">
        <dgm:presLayoutVars>
          <dgm:bulletEnabled val="1"/>
        </dgm:presLayoutVars>
      </dgm:prSet>
      <dgm:spPr/>
    </dgm:pt>
    <dgm:pt modelId="{876502CB-D392-4A24-89AB-458EE79EFC2F}" type="pres">
      <dgm:prSet presAssocID="{8BBBED4D-B263-4763-BD4E-8D2DE834C3F3}" presName="aSpace" presStyleCnt="0"/>
      <dgm:spPr/>
    </dgm:pt>
    <dgm:pt modelId="{744B790A-CCE6-4D56-B349-7CBD4BFD4BEB}" type="pres">
      <dgm:prSet presAssocID="{FC47B2DF-BE39-4125-9FCF-DFD9656A288D}" presName="aNode" presStyleLbl="fgAcc1" presStyleIdx="3" presStyleCnt="5" custLinFactY="-6185" custLinFactNeighborY="-100000">
        <dgm:presLayoutVars>
          <dgm:bulletEnabled val="1"/>
        </dgm:presLayoutVars>
      </dgm:prSet>
      <dgm:spPr/>
    </dgm:pt>
    <dgm:pt modelId="{732F36FC-5712-450E-AC78-A36B632F6209}" type="pres">
      <dgm:prSet presAssocID="{FC47B2DF-BE39-4125-9FCF-DFD9656A288D}" presName="aSpace" presStyleCnt="0"/>
      <dgm:spPr/>
    </dgm:pt>
    <dgm:pt modelId="{C311EE3C-321E-4DEA-B5D9-DC61CABFE847}" type="pres">
      <dgm:prSet presAssocID="{9BE4594C-74D3-47C3-BC5A-58FD400CA2F8}" presName="aNode" presStyleLbl="fgAcc1" presStyleIdx="4" presStyleCnt="5" custLinFactY="-6185" custLinFactNeighborY="-100000">
        <dgm:presLayoutVars>
          <dgm:bulletEnabled val="1"/>
        </dgm:presLayoutVars>
      </dgm:prSet>
      <dgm:spPr/>
    </dgm:pt>
    <dgm:pt modelId="{E556825D-23BB-4E82-973F-B892E6E84A2B}" type="pres">
      <dgm:prSet presAssocID="{9BE4594C-74D3-47C3-BC5A-58FD400CA2F8}" presName="aSpace" presStyleCnt="0"/>
      <dgm:spPr/>
    </dgm:pt>
  </dgm:ptLst>
  <dgm:cxnLst>
    <dgm:cxn modelId="{DFD50E1A-C05D-4B96-98C9-76BBD2984069}" srcId="{8E487D8F-98DC-4AB7-9B2F-3E6748B8D5D5}" destId="{1E85E0A6-1F2A-4A3B-8FD8-7513D8179B40}" srcOrd="0" destOrd="0" parTransId="{4F7D76CB-D6C1-4C44-935D-93DD8E4CBC76}" sibTransId="{452DD93A-B7FE-47EC-B1DD-055FD4825050}"/>
    <dgm:cxn modelId="{0EA7022D-06A3-4936-B048-4525E02DC1E2}" type="presOf" srcId="{8BBBED4D-B263-4763-BD4E-8D2DE834C3F3}" destId="{ABCB9C82-DAAE-49E5-BC74-ED3DFF4B883C}" srcOrd="0" destOrd="0" presId="urn:microsoft.com/office/officeart/2005/8/layout/pyramid2"/>
    <dgm:cxn modelId="{DE4E068D-027B-42D2-900B-3BE3D85D2451}" type="presOf" srcId="{9BE4594C-74D3-47C3-BC5A-58FD400CA2F8}" destId="{C311EE3C-321E-4DEA-B5D9-DC61CABFE847}" srcOrd="0" destOrd="0" presId="urn:microsoft.com/office/officeart/2005/8/layout/pyramid2"/>
    <dgm:cxn modelId="{7D2C649E-0128-4596-8080-AF165F277EAC}" srcId="{8E487D8F-98DC-4AB7-9B2F-3E6748B8D5D5}" destId="{FC47B2DF-BE39-4125-9FCF-DFD9656A288D}" srcOrd="3" destOrd="0" parTransId="{22B0BE0B-C142-438C-A11F-6620D27EBC2A}" sibTransId="{0D7C0ADB-D1F1-4327-ADA6-78C0758DD256}"/>
    <dgm:cxn modelId="{C04C15A0-0181-4AEB-AD09-411BF1FA4AFB}" type="presOf" srcId="{8E487D8F-98DC-4AB7-9B2F-3E6748B8D5D5}" destId="{6F4C8E26-69AE-4566-83F9-3326CC5E9C7C}" srcOrd="0" destOrd="0" presId="urn:microsoft.com/office/officeart/2005/8/layout/pyramid2"/>
    <dgm:cxn modelId="{EC0C1BA6-E471-4C67-B238-E1845B2129AE}" srcId="{8E487D8F-98DC-4AB7-9B2F-3E6748B8D5D5}" destId="{72A0342E-779A-4232-8173-24CC51830316}" srcOrd="1" destOrd="0" parTransId="{54CC8016-64BC-4443-98CC-20D8D95B6CE8}" sibTransId="{EE072B99-4FFB-410E-8A3B-5A36C71EF492}"/>
    <dgm:cxn modelId="{D0AC07D0-9652-4C79-B850-BA3A83F78901}" type="presOf" srcId="{72A0342E-779A-4232-8173-24CC51830316}" destId="{FAC18A7C-A816-4ADF-9C52-9B9270D2EB3F}" srcOrd="0" destOrd="0" presId="urn:microsoft.com/office/officeart/2005/8/layout/pyramid2"/>
    <dgm:cxn modelId="{E00BF4D3-BE4C-45FB-B3F8-5A5601BC6A3A}" type="presOf" srcId="{1E85E0A6-1F2A-4A3B-8FD8-7513D8179B40}" destId="{FCBBA2BA-31AE-47EE-842D-440333F1121A}" srcOrd="0" destOrd="0" presId="urn:microsoft.com/office/officeart/2005/8/layout/pyramid2"/>
    <dgm:cxn modelId="{8B82D9DC-E74B-4A96-AB8E-F0EE69E062A8}" type="presOf" srcId="{FC47B2DF-BE39-4125-9FCF-DFD9656A288D}" destId="{744B790A-CCE6-4D56-B349-7CBD4BFD4BEB}" srcOrd="0" destOrd="0" presId="urn:microsoft.com/office/officeart/2005/8/layout/pyramid2"/>
    <dgm:cxn modelId="{601312DD-BA93-4037-8CD3-BBC988F6D99E}" srcId="{8E487D8F-98DC-4AB7-9B2F-3E6748B8D5D5}" destId="{8BBBED4D-B263-4763-BD4E-8D2DE834C3F3}" srcOrd="2" destOrd="0" parTransId="{29E282EA-A092-4427-9F18-DE9CEE1F44B2}" sibTransId="{31EBF588-DA3F-4097-8C0C-D53EE34010D5}"/>
    <dgm:cxn modelId="{10D733E7-6D08-40AB-8C63-F37DCAA0A565}" srcId="{8E487D8F-98DC-4AB7-9B2F-3E6748B8D5D5}" destId="{9BE4594C-74D3-47C3-BC5A-58FD400CA2F8}" srcOrd="4" destOrd="0" parTransId="{C3FF86DC-0AB7-4BEF-AABE-2CECEA26B1AF}" sibTransId="{DDFD186E-8E73-4000-B23D-572532C8E534}"/>
    <dgm:cxn modelId="{DAA202A3-5846-4A71-84AA-6D2777E81DD6}" type="presParOf" srcId="{6F4C8E26-69AE-4566-83F9-3326CC5E9C7C}" destId="{DF889630-29C5-4496-BC4D-80C758B9462C}" srcOrd="0" destOrd="0" presId="urn:microsoft.com/office/officeart/2005/8/layout/pyramid2"/>
    <dgm:cxn modelId="{12BB9465-78C2-4AC2-A7C3-9CEB7DF1B564}" type="presParOf" srcId="{6F4C8E26-69AE-4566-83F9-3326CC5E9C7C}" destId="{B18F6C36-A4B9-42E5-870C-6AC599D1580C}" srcOrd="1" destOrd="0" presId="urn:microsoft.com/office/officeart/2005/8/layout/pyramid2"/>
    <dgm:cxn modelId="{392A047D-28B3-4E75-B1B8-667F2E6CE1A2}" type="presParOf" srcId="{B18F6C36-A4B9-42E5-870C-6AC599D1580C}" destId="{FCBBA2BA-31AE-47EE-842D-440333F1121A}" srcOrd="0" destOrd="0" presId="urn:microsoft.com/office/officeart/2005/8/layout/pyramid2"/>
    <dgm:cxn modelId="{760D9142-12F2-420E-9031-DFA4DBCE021C}" type="presParOf" srcId="{B18F6C36-A4B9-42E5-870C-6AC599D1580C}" destId="{D6418A20-31D7-4327-9AEF-244EE5AE3F0F}" srcOrd="1" destOrd="0" presId="urn:microsoft.com/office/officeart/2005/8/layout/pyramid2"/>
    <dgm:cxn modelId="{1589DA34-CED7-43BB-8560-9B3D81CC758F}" type="presParOf" srcId="{B18F6C36-A4B9-42E5-870C-6AC599D1580C}" destId="{FAC18A7C-A816-4ADF-9C52-9B9270D2EB3F}" srcOrd="2" destOrd="0" presId="urn:microsoft.com/office/officeart/2005/8/layout/pyramid2"/>
    <dgm:cxn modelId="{7A930D66-A886-4D5D-BBC8-8D8096A0B192}" type="presParOf" srcId="{B18F6C36-A4B9-42E5-870C-6AC599D1580C}" destId="{8587280E-D886-4431-950E-D76B681EB6D8}" srcOrd="3" destOrd="0" presId="urn:microsoft.com/office/officeart/2005/8/layout/pyramid2"/>
    <dgm:cxn modelId="{C3DC4CFC-D46E-42A1-BFD0-D5E1970D1AFB}" type="presParOf" srcId="{B18F6C36-A4B9-42E5-870C-6AC599D1580C}" destId="{ABCB9C82-DAAE-49E5-BC74-ED3DFF4B883C}" srcOrd="4" destOrd="0" presId="urn:microsoft.com/office/officeart/2005/8/layout/pyramid2"/>
    <dgm:cxn modelId="{5CC01B01-A886-41A3-85F6-91C124C7D0AA}" type="presParOf" srcId="{B18F6C36-A4B9-42E5-870C-6AC599D1580C}" destId="{876502CB-D392-4A24-89AB-458EE79EFC2F}" srcOrd="5" destOrd="0" presId="urn:microsoft.com/office/officeart/2005/8/layout/pyramid2"/>
    <dgm:cxn modelId="{B5540976-BF06-4212-89CC-66A6F09A53DF}" type="presParOf" srcId="{B18F6C36-A4B9-42E5-870C-6AC599D1580C}" destId="{744B790A-CCE6-4D56-B349-7CBD4BFD4BEB}" srcOrd="6" destOrd="0" presId="urn:microsoft.com/office/officeart/2005/8/layout/pyramid2"/>
    <dgm:cxn modelId="{305B11DF-4FC5-4621-B3BF-45B4FEB491EF}" type="presParOf" srcId="{B18F6C36-A4B9-42E5-870C-6AC599D1580C}" destId="{732F36FC-5712-450E-AC78-A36B632F6209}" srcOrd="7" destOrd="0" presId="urn:microsoft.com/office/officeart/2005/8/layout/pyramid2"/>
    <dgm:cxn modelId="{C595395F-B909-4316-AC0E-1550395B15E5}" type="presParOf" srcId="{B18F6C36-A4B9-42E5-870C-6AC599D1580C}" destId="{C311EE3C-321E-4DEA-B5D9-DC61CABFE847}" srcOrd="8" destOrd="0" presId="urn:microsoft.com/office/officeart/2005/8/layout/pyramid2"/>
    <dgm:cxn modelId="{8C10909A-0B3A-4966-9D31-31C8563C0082}" type="presParOf" srcId="{B18F6C36-A4B9-42E5-870C-6AC599D1580C}" destId="{E556825D-23BB-4E82-973F-B892E6E84A2B}" srcOrd="9" destOrd="0" presId="urn:microsoft.com/office/officeart/2005/8/layout/pyramid2"/>
  </dgm:cxnLst>
  <dgm:bg>
    <a:gradFill flip="none" rotWithShape="1">
      <a:gsLst>
        <a:gs pos="0">
          <a:schemeClr val="accent1">
            <a:lumMod val="40000"/>
            <a:lumOff val="60000"/>
            <a:shade val="30000"/>
            <a:satMod val="115000"/>
          </a:schemeClr>
        </a:gs>
        <a:gs pos="50000">
          <a:schemeClr val="accent1">
            <a:lumMod val="40000"/>
            <a:lumOff val="60000"/>
            <a:shade val="67500"/>
            <a:satMod val="115000"/>
          </a:schemeClr>
        </a:gs>
        <a:gs pos="100000">
          <a:schemeClr val="accent1">
            <a:lumMod val="40000"/>
            <a:lumOff val="60000"/>
            <a:shade val="100000"/>
            <a:satMod val="115000"/>
          </a:schemeClr>
        </a:gs>
      </a:gsLst>
      <a:lin ang="162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19157D-A7DD-4C0F-A7ED-5D5755FC34D5}" type="doc">
      <dgm:prSet loTypeId="urn:microsoft.com/office/officeart/2005/8/layout/p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8DA47C-E2E6-4D5D-A0F0-9D52823538D9}">
      <dgm:prSet phldrT="[Текст]" custT="1"/>
      <dgm:spPr/>
      <dgm:t>
        <a:bodyPr/>
        <a:lstStyle/>
        <a:p>
          <a:pPr algn="ctr" rtl="0"/>
          <a:r>
            <a:rPr lang="ru-RU" sz="1200" b="1" dirty="0"/>
            <a:t>Организация досуга,</a:t>
          </a:r>
        </a:p>
        <a:p>
          <a:pPr algn="ctr" rtl="0"/>
          <a:r>
            <a:rPr lang="ru-RU" sz="1200" b="1" dirty="0"/>
            <a:t>предоставление     </a:t>
          </a:r>
        </a:p>
        <a:p>
          <a:pPr algn="ctr" rtl="0"/>
          <a:r>
            <a:rPr lang="ru-RU" sz="1200" b="1" dirty="0"/>
            <a:t>услуг организаций культуры и </a:t>
          </a:r>
        </a:p>
        <a:p>
          <a:pPr algn="ctr" rtl="0"/>
          <a:r>
            <a:rPr lang="ru-RU" sz="1200" b="1" dirty="0"/>
            <a:t>  доступа к музейным фондам </a:t>
          </a:r>
        </a:p>
        <a:p>
          <a:pPr algn="ctr" rtl="0"/>
          <a:r>
            <a:rPr lang="ru-RU" sz="1200" b="1" dirty="0"/>
            <a:t>7 811,0</a:t>
          </a:r>
        </a:p>
        <a:p>
          <a:pPr algn="ctr" rtl="0"/>
          <a:r>
            <a:rPr lang="ru-RU" sz="1200" b="1" dirty="0"/>
            <a:t>тыс.руб</a:t>
          </a:r>
          <a:r>
            <a:rPr lang="ru-RU" sz="1200" dirty="0"/>
            <a:t>.</a:t>
          </a:r>
          <a:r>
            <a:rPr lang="ru-RU" sz="2000" dirty="0"/>
            <a:t>  </a:t>
          </a:r>
        </a:p>
      </dgm:t>
    </dgm:pt>
    <dgm:pt modelId="{2784B08C-39E1-4BF1-9EE0-0484F5977712}" type="parTrans" cxnId="{ED821951-6EFA-435D-B4A5-7018608D41E3}">
      <dgm:prSet/>
      <dgm:spPr/>
      <dgm:t>
        <a:bodyPr/>
        <a:lstStyle/>
        <a:p>
          <a:endParaRPr lang="ru-RU"/>
        </a:p>
      </dgm:t>
    </dgm:pt>
    <dgm:pt modelId="{7E2B6683-9E1F-4196-918E-38B4720A8A4A}" type="sibTrans" cxnId="{ED821951-6EFA-435D-B4A5-7018608D41E3}">
      <dgm:prSet/>
      <dgm:spPr/>
      <dgm:t>
        <a:bodyPr/>
        <a:lstStyle/>
        <a:p>
          <a:endParaRPr lang="ru-RU"/>
        </a:p>
      </dgm:t>
    </dgm:pt>
    <dgm:pt modelId="{5957C34C-AEC9-4AC4-8606-66A378B1C411}">
      <dgm:prSet phldrT="[Текст]" custT="1"/>
      <dgm:spPr/>
      <dgm:t>
        <a:bodyPr/>
        <a:lstStyle/>
        <a:p>
          <a:pPr rtl="0"/>
          <a:r>
            <a:rPr lang="ru-RU" sz="1200" b="1" dirty="0"/>
            <a:t>Организация библиотечного </a:t>
          </a:r>
        </a:p>
        <a:p>
          <a:pPr rtl="0"/>
          <a:r>
            <a:rPr lang="ru-RU" sz="1200" b="1" dirty="0"/>
            <a:t>обслуживания       </a:t>
          </a:r>
        </a:p>
        <a:p>
          <a:pPr rtl="0"/>
          <a:r>
            <a:rPr lang="ru-RU" sz="1200" b="1" dirty="0"/>
            <a:t>1866,5</a:t>
          </a:r>
        </a:p>
        <a:p>
          <a:pPr rtl="0"/>
          <a:r>
            <a:rPr lang="ru-RU" sz="1200" b="1" dirty="0"/>
            <a:t> тыс.руб.</a:t>
          </a:r>
        </a:p>
      </dgm:t>
    </dgm:pt>
    <dgm:pt modelId="{3BBDF438-123A-4203-AF7E-335CE14EF281}" type="parTrans" cxnId="{C0C30869-3ADA-4775-8920-15CDBDE8B10E}">
      <dgm:prSet/>
      <dgm:spPr/>
      <dgm:t>
        <a:bodyPr/>
        <a:lstStyle/>
        <a:p>
          <a:endParaRPr lang="ru-RU"/>
        </a:p>
      </dgm:t>
    </dgm:pt>
    <dgm:pt modelId="{4A6444F0-92F6-472B-80A9-E35CBE2CAABD}" type="sibTrans" cxnId="{C0C30869-3ADA-4775-8920-15CDBDE8B10E}">
      <dgm:prSet/>
      <dgm:spPr/>
      <dgm:t>
        <a:bodyPr/>
        <a:lstStyle/>
        <a:p>
          <a:endParaRPr lang="ru-RU"/>
        </a:p>
      </dgm:t>
    </dgm:pt>
    <dgm:pt modelId="{02A112F2-BEC6-447E-A8A3-3D8F2B5D9E4D}">
      <dgm:prSet phldrT="[Текст]" custT="1"/>
      <dgm:spPr/>
      <dgm:t>
        <a:bodyPr/>
        <a:lstStyle/>
        <a:p>
          <a:pPr rtl="0"/>
          <a:r>
            <a:rPr lang="ru-RU" sz="1200" b="1" dirty="0"/>
            <a:t>Создание условий для   </a:t>
          </a:r>
        </a:p>
        <a:p>
          <a:pPr rtl="0"/>
          <a:r>
            <a:rPr lang="ru-RU" sz="1200" b="1" dirty="0"/>
            <a:t>реализации муниципальной</a:t>
          </a:r>
        </a:p>
        <a:p>
          <a:pPr rtl="0"/>
          <a:r>
            <a:rPr lang="ru-RU" sz="1200" b="1" dirty="0"/>
            <a:t> программы </a:t>
          </a:r>
        </a:p>
        <a:p>
          <a:pPr rtl="0"/>
          <a:r>
            <a:rPr lang="ru-RU" sz="1200" b="1" dirty="0"/>
            <a:t>386,6</a:t>
          </a:r>
        </a:p>
        <a:p>
          <a:pPr rtl="0"/>
          <a:r>
            <a:rPr lang="ru-RU" sz="1200" b="1" dirty="0"/>
            <a:t>тыс.руб</a:t>
          </a:r>
          <a:r>
            <a:rPr lang="ru-RU" sz="600" b="1" dirty="0"/>
            <a:t>.</a:t>
          </a:r>
        </a:p>
      </dgm:t>
    </dgm:pt>
    <dgm:pt modelId="{3AC986B1-4691-4A1B-8FC8-96E183BE2B35}" type="parTrans" cxnId="{E22D54C7-0AB4-41F0-959B-9F739FCE1986}">
      <dgm:prSet/>
      <dgm:spPr/>
      <dgm:t>
        <a:bodyPr/>
        <a:lstStyle/>
        <a:p>
          <a:endParaRPr lang="ru-RU"/>
        </a:p>
      </dgm:t>
    </dgm:pt>
    <dgm:pt modelId="{79CE9199-D350-49A3-899B-E718DF21FD22}" type="sibTrans" cxnId="{E22D54C7-0AB4-41F0-959B-9F739FCE1986}">
      <dgm:prSet/>
      <dgm:spPr/>
      <dgm:t>
        <a:bodyPr/>
        <a:lstStyle/>
        <a:p>
          <a:endParaRPr lang="ru-RU"/>
        </a:p>
      </dgm:t>
    </dgm:pt>
    <dgm:pt modelId="{39F08FAB-EFE8-43DD-A712-71EB85369A54}">
      <dgm:prSet custT="1"/>
      <dgm:spPr/>
      <dgm:t>
        <a:bodyPr/>
        <a:lstStyle/>
        <a:p>
          <a:r>
            <a:rPr lang="ru-RU" sz="1200" b="1" dirty="0"/>
            <a:t>Развитие местного народного творчества</a:t>
          </a:r>
        </a:p>
        <a:p>
          <a:r>
            <a:rPr lang="ru-RU" sz="1200" b="1" dirty="0"/>
            <a:t>0,0</a:t>
          </a:r>
        </a:p>
        <a:p>
          <a:r>
            <a:rPr lang="ru-RU" sz="1200" b="1" dirty="0"/>
            <a:t>тыс. рублей</a:t>
          </a:r>
        </a:p>
      </dgm:t>
    </dgm:pt>
    <dgm:pt modelId="{8A15E73D-EF76-435A-B511-C335AE9DAA21}" type="parTrans" cxnId="{2E2F65C5-1F14-40CA-894A-D4D64DD19138}">
      <dgm:prSet/>
      <dgm:spPr/>
      <dgm:t>
        <a:bodyPr/>
        <a:lstStyle/>
        <a:p>
          <a:endParaRPr lang="ru-RU"/>
        </a:p>
      </dgm:t>
    </dgm:pt>
    <dgm:pt modelId="{6458E654-5269-4907-98C5-7C371904DDE9}" type="sibTrans" cxnId="{2E2F65C5-1F14-40CA-894A-D4D64DD19138}">
      <dgm:prSet/>
      <dgm:spPr/>
      <dgm:t>
        <a:bodyPr/>
        <a:lstStyle/>
        <a:p>
          <a:endParaRPr lang="ru-RU"/>
        </a:p>
      </dgm:t>
    </dgm:pt>
    <dgm:pt modelId="{F17E5137-6E3D-4665-821B-373C6C4ABF77}" type="pres">
      <dgm:prSet presAssocID="{1B19157D-A7DD-4C0F-A7ED-5D5755FC34D5}" presName="Name0" presStyleCnt="0">
        <dgm:presLayoutVars>
          <dgm:dir/>
          <dgm:resizeHandles val="exact"/>
        </dgm:presLayoutVars>
      </dgm:prSet>
      <dgm:spPr/>
    </dgm:pt>
    <dgm:pt modelId="{3511CC35-3EB8-4E4C-AF1A-D6446BA0487E}" type="pres">
      <dgm:prSet presAssocID="{1B19157D-A7DD-4C0F-A7ED-5D5755FC34D5}" presName="bkgdShp" presStyleLbl="alignAccFollowNode1" presStyleIdx="0" presStyleCnt="1" custScaleY="81572"/>
      <dgm:spPr/>
    </dgm:pt>
    <dgm:pt modelId="{43F04E03-C2E8-4838-BE22-83F99D80EA7F}" type="pres">
      <dgm:prSet presAssocID="{1B19157D-A7DD-4C0F-A7ED-5D5755FC34D5}" presName="linComp" presStyleCnt="0"/>
      <dgm:spPr/>
    </dgm:pt>
    <dgm:pt modelId="{657D0670-8477-4725-9871-79EF3E8D9F2E}" type="pres">
      <dgm:prSet presAssocID="{F08DA47C-E2E6-4D5D-A0F0-9D52823538D9}" presName="compNode" presStyleCnt="0"/>
      <dgm:spPr/>
    </dgm:pt>
    <dgm:pt modelId="{02C475CD-03BA-47E1-B62F-05333E83AF7A}" type="pres">
      <dgm:prSet presAssocID="{F08DA47C-E2E6-4D5D-A0F0-9D52823538D9}" presName="node" presStyleLbl="node1" presStyleIdx="0" presStyleCnt="4" custScaleX="78824" custScaleY="78476" custLinFactNeighborX="-8785" custLinFactNeighborY="-2982">
        <dgm:presLayoutVars>
          <dgm:bulletEnabled val="1"/>
        </dgm:presLayoutVars>
      </dgm:prSet>
      <dgm:spPr/>
    </dgm:pt>
    <dgm:pt modelId="{034BF059-517F-4F76-8756-EE96E5559E61}" type="pres">
      <dgm:prSet presAssocID="{F08DA47C-E2E6-4D5D-A0F0-9D52823538D9}" presName="invisiNode" presStyleLbl="node1" presStyleIdx="0" presStyleCnt="4"/>
      <dgm:spPr/>
    </dgm:pt>
    <dgm:pt modelId="{BFE3F803-7537-4EE3-AA8B-2ECFAF62D4E1}" type="pres">
      <dgm:prSet presAssocID="{F08DA47C-E2E6-4D5D-A0F0-9D52823538D9}" presName="imagNode" presStyleLbl="fgImgPlace1" presStyleIdx="0" presStyleCnt="4" custScaleX="57267" custScaleY="84407" custLinFactNeighborX="-7458" custLinFactNeighborY="-452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1A02806-6B71-4187-86BB-3BE890700C01}" type="pres">
      <dgm:prSet presAssocID="{7E2B6683-9E1F-4196-918E-38B4720A8A4A}" presName="sibTrans" presStyleLbl="sibTrans2D1" presStyleIdx="0" presStyleCnt="0"/>
      <dgm:spPr/>
    </dgm:pt>
    <dgm:pt modelId="{F666E9F7-CB50-4ECB-912B-451DD134FB84}" type="pres">
      <dgm:prSet presAssocID="{5957C34C-AEC9-4AC4-8606-66A378B1C411}" presName="compNode" presStyleCnt="0"/>
      <dgm:spPr/>
    </dgm:pt>
    <dgm:pt modelId="{11015A28-8188-4E47-AC75-4AD56287FD2B}" type="pres">
      <dgm:prSet presAssocID="{5957C34C-AEC9-4AC4-8606-66A378B1C411}" presName="node" presStyleLbl="node1" presStyleIdx="1" presStyleCnt="4" custScaleX="69996" custScaleY="79514" custLinFactNeighborX="-5568" custLinFactNeighborY="-2203">
        <dgm:presLayoutVars>
          <dgm:bulletEnabled val="1"/>
        </dgm:presLayoutVars>
      </dgm:prSet>
      <dgm:spPr/>
    </dgm:pt>
    <dgm:pt modelId="{5886ED23-E78A-425A-916B-E8FBC8A20C08}" type="pres">
      <dgm:prSet presAssocID="{5957C34C-AEC9-4AC4-8606-66A378B1C411}" presName="invisiNode" presStyleLbl="node1" presStyleIdx="1" presStyleCnt="4"/>
      <dgm:spPr/>
    </dgm:pt>
    <dgm:pt modelId="{9CD74EDC-6C6D-4AB5-BFBE-43E626F0B7EC}" type="pres">
      <dgm:prSet presAssocID="{5957C34C-AEC9-4AC4-8606-66A378B1C411}" presName="imagNode" presStyleLbl="fgImgPlace1" presStyleIdx="1" presStyleCnt="4" custScaleX="58473" custScaleY="82591" custLinFactNeighborX="-6528" custLinFactNeighborY="-376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47AE471-54AA-483A-890F-CD3D20FE3750}" type="pres">
      <dgm:prSet presAssocID="{4A6444F0-92F6-472B-80A9-E35CBE2CAABD}" presName="sibTrans" presStyleLbl="sibTrans2D1" presStyleIdx="0" presStyleCnt="0"/>
      <dgm:spPr/>
    </dgm:pt>
    <dgm:pt modelId="{82CE5D9C-F31E-49FC-B605-ACBBBD4E6721}" type="pres">
      <dgm:prSet presAssocID="{02A112F2-BEC6-447E-A8A3-3D8F2B5D9E4D}" presName="compNode" presStyleCnt="0"/>
      <dgm:spPr/>
    </dgm:pt>
    <dgm:pt modelId="{ADDF07E1-951D-4B14-B2AD-BB9A2113CD45}" type="pres">
      <dgm:prSet presAssocID="{02A112F2-BEC6-447E-A8A3-3D8F2B5D9E4D}" presName="node" presStyleLbl="node1" presStyleIdx="2" presStyleCnt="4" custScaleX="65405" custScaleY="77884" custLinFactNeighborX="86874" custLinFactNeighborY="-2747">
        <dgm:presLayoutVars>
          <dgm:bulletEnabled val="1"/>
        </dgm:presLayoutVars>
      </dgm:prSet>
      <dgm:spPr/>
    </dgm:pt>
    <dgm:pt modelId="{7D7A6D97-974C-4F78-BECE-4E3C70650823}" type="pres">
      <dgm:prSet presAssocID="{02A112F2-BEC6-447E-A8A3-3D8F2B5D9E4D}" presName="invisiNode" presStyleLbl="node1" presStyleIdx="2" presStyleCnt="4"/>
      <dgm:spPr/>
    </dgm:pt>
    <dgm:pt modelId="{D21D7E4F-726E-4263-BA14-CED1A01BC02A}" type="pres">
      <dgm:prSet presAssocID="{02A112F2-BEC6-447E-A8A3-3D8F2B5D9E4D}" presName="imagNode" presStyleLbl="fgImgPlace1" presStyleIdx="2" presStyleCnt="4" custScaleX="57983" custScaleY="77030" custLinFactNeighborX="84847" custLinFactNeighborY="-269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08C4B57-C50F-4544-A500-D01E526BC7EF}" type="pres">
      <dgm:prSet presAssocID="{79CE9199-D350-49A3-899B-E718DF21FD22}" presName="sibTrans" presStyleLbl="sibTrans2D1" presStyleIdx="0" presStyleCnt="0"/>
      <dgm:spPr/>
    </dgm:pt>
    <dgm:pt modelId="{F148587F-3A9A-46FB-BDD0-826E06FE602D}" type="pres">
      <dgm:prSet presAssocID="{39F08FAB-EFE8-43DD-A712-71EB85369A54}" presName="compNode" presStyleCnt="0"/>
      <dgm:spPr/>
    </dgm:pt>
    <dgm:pt modelId="{F084AB40-ACAB-4D8E-AE7A-29537E1DDCEB}" type="pres">
      <dgm:prSet presAssocID="{39F08FAB-EFE8-43DD-A712-71EB85369A54}" presName="node" presStyleLbl="node1" presStyleIdx="3" presStyleCnt="4" custScaleX="64735" custScaleY="77882" custLinFactNeighborX="-94827" custLinFactNeighborY="-2070">
        <dgm:presLayoutVars>
          <dgm:bulletEnabled val="1"/>
        </dgm:presLayoutVars>
      </dgm:prSet>
      <dgm:spPr/>
    </dgm:pt>
    <dgm:pt modelId="{F1FB8516-ACAB-4838-BF39-EE3B0CA4A477}" type="pres">
      <dgm:prSet presAssocID="{39F08FAB-EFE8-43DD-A712-71EB85369A54}" presName="invisiNode" presStyleLbl="node1" presStyleIdx="3" presStyleCnt="4"/>
      <dgm:spPr/>
    </dgm:pt>
    <dgm:pt modelId="{9D7D6AA0-9F41-40AD-B2FA-0FB36CA49E9B}" type="pres">
      <dgm:prSet presAssocID="{39F08FAB-EFE8-43DD-A712-71EB85369A54}" presName="imagNode" presStyleLbl="fgImgPlace1" presStyleIdx="3" presStyleCnt="4" custScaleX="58067" custScaleY="80913" custLinFactNeighborX="-95741" custLinFactNeighborY="-52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FBF46F0C-ABAA-4A37-9078-FF80A78BFA15}" type="presOf" srcId="{1B19157D-A7DD-4C0F-A7ED-5D5755FC34D5}" destId="{F17E5137-6E3D-4665-821B-373C6C4ABF77}" srcOrd="0" destOrd="0" presId="urn:microsoft.com/office/officeart/2005/8/layout/pList2"/>
    <dgm:cxn modelId="{B907D211-733C-439F-8372-2109284E4D81}" type="presOf" srcId="{5957C34C-AEC9-4AC4-8606-66A378B1C411}" destId="{11015A28-8188-4E47-AC75-4AD56287FD2B}" srcOrd="0" destOrd="0" presId="urn:microsoft.com/office/officeart/2005/8/layout/pList2"/>
    <dgm:cxn modelId="{DC6DFD19-56F0-4F5E-9CC0-9E3F574B4AC3}" type="presOf" srcId="{4A6444F0-92F6-472B-80A9-E35CBE2CAABD}" destId="{647AE471-54AA-483A-890F-CD3D20FE3750}" srcOrd="0" destOrd="0" presId="urn:microsoft.com/office/officeart/2005/8/layout/pList2"/>
    <dgm:cxn modelId="{D8A48D34-A43C-4498-B4F1-7283B986EC87}" type="presOf" srcId="{F08DA47C-E2E6-4D5D-A0F0-9D52823538D9}" destId="{02C475CD-03BA-47E1-B62F-05333E83AF7A}" srcOrd="0" destOrd="0" presId="urn:microsoft.com/office/officeart/2005/8/layout/pList2"/>
    <dgm:cxn modelId="{7A21C868-EF4D-4D6D-B444-90EB36634959}" type="presOf" srcId="{39F08FAB-EFE8-43DD-A712-71EB85369A54}" destId="{F084AB40-ACAB-4D8E-AE7A-29537E1DDCEB}" srcOrd="0" destOrd="0" presId="urn:microsoft.com/office/officeart/2005/8/layout/pList2"/>
    <dgm:cxn modelId="{C0C30869-3ADA-4775-8920-15CDBDE8B10E}" srcId="{1B19157D-A7DD-4C0F-A7ED-5D5755FC34D5}" destId="{5957C34C-AEC9-4AC4-8606-66A378B1C411}" srcOrd="1" destOrd="0" parTransId="{3BBDF438-123A-4203-AF7E-335CE14EF281}" sibTransId="{4A6444F0-92F6-472B-80A9-E35CBE2CAABD}"/>
    <dgm:cxn modelId="{ED821951-6EFA-435D-B4A5-7018608D41E3}" srcId="{1B19157D-A7DD-4C0F-A7ED-5D5755FC34D5}" destId="{F08DA47C-E2E6-4D5D-A0F0-9D52823538D9}" srcOrd="0" destOrd="0" parTransId="{2784B08C-39E1-4BF1-9EE0-0484F5977712}" sibTransId="{7E2B6683-9E1F-4196-918E-38B4720A8A4A}"/>
    <dgm:cxn modelId="{130A8E73-E63A-4E7B-AD7D-783BC4C78845}" type="presOf" srcId="{02A112F2-BEC6-447E-A8A3-3D8F2B5D9E4D}" destId="{ADDF07E1-951D-4B14-B2AD-BB9A2113CD45}" srcOrd="0" destOrd="0" presId="urn:microsoft.com/office/officeart/2005/8/layout/pList2"/>
    <dgm:cxn modelId="{BB26BBAF-5B11-4585-B459-449EA6340697}" type="presOf" srcId="{7E2B6683-9E1F-4196-918E-38B4720A8A4A}" destId="{C1A02806-6B71-4187-86BB-3BE890700C01}" srcOrd="0" destOrd="0" presId="urn:microsoft.com/office/officeart/2005/8/layout/pList2"/>
    <dgm:cxn modelId="{2E2F65C5-1F14-40CA-894A-D4D64DD19138}" srcId="{1B19157D-A7DD-4C0F-A7ED-5D5755FC34D5}" destId="{39F08FAB-EFE8-43DD-A712-71EB85369A54}" srcOrd="3" destOrd="0" parTransId="{8A15E73D-EF76-435A-B511-C335AE9DAA21}" sibTransId="{6458E654-5269-4907-98C5-7C371904DDE9}"/>
    <dgm:cxn modelId="{3350C7C6-444C-4F8F-AA6B-BF514FC70227}" type="presOf" srcId="{79CE9199-D350-49A3-899B-E718DF21FD22}" destId="{408C4B57-C50F-4544-A500-D01E526BC7EF}" srcOrd="0" destOrd="0" presId="urn:microsoft.com/office/officeart/2005/8/layout/pList2"/>
    <dgm:cxn modelId="{E22D54C7-0AB4-41F0-959B-9F739FCE1986}" srcId="{1B19157D-A7DD-4C0F-A7ED-5D5755FC34D5}" destId="{02A112F2-BEC6-447E-A8A3-3D8F2B5D9E4D}" srcOrd="2" destOrd="0" parTransId="{3AC986B1-4691-4A1B-8FC8-96E183BE2B35}" sibTransId="{79CE9199-D350-49A3-899B-E718DF21FD22}"/>
    <dgm:cxn modelId="{5E2E148C-85E3-49BF-9B95-7D06A2CFBA98}" type="presParOf" srcId="{F17E5137-6E3D-4665-821B-373C6C4ABF77}" destId="{3511CC35-3EB8-4E4C-AF1A-D6446BA0487E}" srcOrd="0" destOrd="0" presId="urn:microsoft.com/office/officeart/2005/8/layout/pList2"/>
    <dgm:cxn modelId="{D3D79ECC-C067-4F9A-9172-D3A963392C2C}" type="presParOf" srcId="{F17E5137-6E3D-4665-821B-373C6C4ABF77}" destId="{43F04E03-C2E8-4838-BE22-83F99D80EA7F}" srcOrd="1" destOrd="0" presId="urn:microsoft.com/office/officeart/2005/8/layout/pList2"/>
    <dgm:cxn modelId="{99D3396C-0472-4D1D-A69D-3BA821B97D6B}" type="presParOf" srcId="{43F04E03-C2E8-4838-BE22-83F99D80EA7F}" destId="{657D0670-8477-4725-9871-79EF3E8D9F2E}" srcOrd="0" destOrd="0" presId="urn:microsoft.com/office/officeart/2005/8/layout/pList2"/>
    <dgm:cxn modelId="{0932F2B4-886D-422A-AAAA-94C6AE1CC2A0}" type="presParOf" srcId="{657D0670-8477-4725-9871-79EF3E8D9F2E}" destId="{02C475CD-03BA-47E1-B62F-05333E83AF7A}" srcOrd="0" destOrd="0" presId="urn:microsoft.com/office/officeart/2005/8/layout/pList2"/>
    <dgm:cxn modelId="{210DE600-6B98-4C9E-A235-168E4CCC01E9}" type="presParOf" srcId="{657D0670-8477-4725-9871-79EF3E8D9F2E}" destId="{034BF059-517F-4F76-8756-EE96E5559E61}" srcOrd="1" destOrd="0" presId="urn:microsoft.com/office/officeart/2005/8/layout/pList2"/>
    <dgm:cxn modelId="{93DA1649-E04A-4CE8-912A-DFD8208E6411}" type="presParOf" srcId="{657D0670-8477-4725-9871-79EF3E8D9F2E}" destId="{BFE3F803-7537-4EE3-AA8B-2ECFAF62D4E1}" srcOrd="2" destOrd="0" presId="urn:microsoft.com/office/officeart/2005/8/layout/pList2"/>
    <dgm:cxn modelId="{FDD70DF2-1737-4656-8322-717417C43B0E}" type="presParOf" srcId="{43F04E03-C2E8-4838-BE22-83F99D80EA7F}" destId="{C1A02806-6B71-4187-86BB-3BE890700C01}" srcOrd="1" destOrd="0" presId="urn:microsoft.com/office/officeart/2005/8/layout/pList2"/>
    <dgm:cxn modelId="{D83E22F5-A998-4AEA-8A41-3CADF1BF1D47}" type="presParOf" srcId="{43F04E03-C2E8-4838-BE22-83F99D80EA7F}" destId="{F666E9F7-CB50-4ECB-912B-451DD134FB84}" srcOrd="2" destOrd="0" presId="urn:microsoft.com/office/officeart/2005/8/layout/pList2"/>
    <dgm:cxn modelId="{16256920-7576-48AF-BC18-B76B99A108A0}" type="presParOf" srcId="{F666E9F7-CB50-4ECB-912B-451DD134FB84}" destId="{11015A28-8188-4E47-AC75-4AD56287FD2B}" srcOrd="0" destOrd="0" presId="urn:microsoft.com/office/officeart/2005/8/layout/pList2"/>
    <dgm:cxn modelId="{79FC3FA8-CB79-4C0A-BFED-BAE288162757}" type="presParOf" srcId="{F666E9F7-CB50-4ECB-912B-451DD134FB84}" destId="{5886ED23-E78A-425A-916B-E8FBC8A20C08}" srcOrd="1" destOrd="0" presId="urn:microsoft.com/office/officeart/2005/8/layout/pList2"/>
    <dgm:cxn modelId="{7FDBC430-6B07-4B97-8BA8-BA5223F0A557}" type="presParOf" srcId="{F666E9F7-CB50-4ECB-912B-451DD134FB84}" destId="{9CD74EDC-6C6D-4AB5-BFBE-43E626F0B7EC}" srcOrd="2" destOrd="0" presId="urn:microsoft.com/office/officeart/2005/8/layout/pList2"/>
    <dgm:cxn modelId="{08B3ED9A-8CB4-41FB-AA00-3C2970223DFE}" type="presParOf" srcId="{43F04E03-C2E8-4838-BE22-83F99D80EA7F}" destId="{647AE471-54AA-483A-890F-CD3D20FE3750}" srcOrd="3" destOrd="0" presId="urn:microsoft.com/office/officeart/2005/8/layout/pList2"/>
    <dgm:cxn modelId="{5E70E101-5F79-487B-82C0-3402F86BF95E}" type="presParOf" srcId="{43F04E03-C2E8-4838-BE22-83F99D80EA7F}" destId="{82CE5D9C-F31E-49FC-B605-ACBBBD4E6721}" srcOrd="4" destOrd="0" presId="urn:microsoft.com/office/officeart/2005/8/layout/pList2"/>
    <dgm:cxn modelId="{E1C802C1-4B5B-4A31-BDA9-F8E3745073D0}" type="presParOf" srcId="{82CE5D9C-F31E-49FC-B605-ACBBBD4E6721}" destId="{ADDF07E1-951D-4B14-B2AD-BB9A2113CD45}" srcOrd="0" destOrd="0" presId="urn:microsoft.com/office/officeart/2005/8/layout/pList2"/>
    <dgm:cxn modelId="{4449C9D9-6C94-4FC3-ACC4-2986C2587579}" type="presParOf" srcId="{82CE5D9C-F31E-49FC-B605-ACBBBD4E6721}" destId="{7D7A6D97-974C-4F78-BECE-4E3C70650823}" srcOrd="1" destOrd="0" presId="urn:microsoft.com/office/officeart/2005/8/layout/pList2"/>
    <dgm:cxn modelId="{7FC042AA-7580-45A5-8D1C-111E9B91B863}" type="presParOf" srcId="{82CE5D9C-F31E-49FC-B605-ACBBBD4E6721}" destId="{D21D7E4F-726E-4263-BA14-CED1A01BC02A}" srcOrd="2" destOrd="0" presId="urn:microsoft.com/office/officeart/2005/8/layout/pList2"/>
    <dgm:cxn modelId="{53B74A54-0DF8-498E-8580-E5A9F7A5BF06}" type="presParOf" srcId="{43F04E03-C2E8-4838-BE22-83F99D80EA7F}" destId="{408C4B57-C50F-4544-A500-D01E526BC7EF}" srcOrd="5" destOrd="0" presId="urn:microsoft.com/office/officeart/2005/8/layout/pList2"/>
    <dgm:cxn modelId="{8DED7F93-FC78-492A-840F-D839D74B9241}" type="presParOf" srcId="{43F04E03-C2E8-4838-BE22-83F99D80EA7F}" destId="{F148587F-3A9A-46FB-BDD0-826E06FE602D}" srcOrd="6" destOrd="0" presId="urn:microsoft.com/office/officeart/2005/8/layout/pList2"/>
    <dgm:cxn modelId="{7A7D6EA1-A3D0-40FD-8CBB-92CAADF7EE7C}" type="presParOf" srcId="{F148587F-3A9A-46FB-BDD0-826E06FE602D}" destId="{F084AB40-ACAB-4D8E-AE7A-29537E1DDCEB}" srcOrd="0" destOrd="0" presId="urn:microsoft.com/office/officeart/2005/8/layout/pList2"/>
    <dgm:cxn modelId="{AA30DAFB-CC77-48F7-BD8D-874DA0245440}" type="presParOf" srcId="{F148587F-3A9A-46FB-BDD0-826E06FE602D}" destId="{F1FB8516-ACAB-4838-BF39-EE3B0CA4A477}" srcOrd="1" destOrd="0" presId="urn:microsoft.com/office/officeart/2005/8/layout/pList2"/>
    <dgm:cxn modelId="{0D311018-1AF6-4224-872E-3096783E1E51}" type="presParOf" srcId="{F148587F-3A9A-46FB-BDD0-826E06FE602D}" destId="{9D7D6AA0-9F41-40AD-B2FA-0FB36CA49E9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DBA897-F89B-42E0-BE04-FA76142A9AD5}" type="doc">
      <dgm:prSet loTypeId="urn:microsoft.com/office/officeart/2005/8/layout/vList4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C194F3B2-9981-4CAF-BB1F-2772EFD75BE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200" dirty="0"/>
            <a:t>	Социальная </a:t>
          </a:r>
        </a:p>
        <a:p>
          <a:pPr algn="ctr"/>
          <a:r>
            <a:rPr lang="ru-RU" sz="2200" dirty="0"/>
            <a:t>	поддержка семьи</a:t>
          </a:r>
        </a:p>
        <a:p>
          <a:pPr algn="ctr"/>
          <a:r>
            <a:rPr lang="ru-RU" sz="2200" dirty="0"/>
            <a:t> 	и детей – 405,0 тыс.руб.</a:t>
          </a:r>
        </a:p>
      </dgm:t>
    </dgm:pt>
    <dgm:pt modelId="{36D691B6-51C5-49C1-9D30-0BA960600BB7}" type="parTrans" cxnId="{8FB069CE-CAA3-436D-AD03-E43CC90D5346}">
      <dgm:prSet/>
      <dgm:spPr/>
      <dgm:t>
        <a:bodyPr/>
        <a:lstStyle/>
        <a:p>
          <a:endParaRPr lang="ru-RU"/>
        </a:p>
      </dgm:t>
    </dgm:pt>
    <dgm:pt modelId="{25FB64FF-AE82-421C-B6E8-FA499FDE8040}" type="sibTrans" cxnId="{8FB069CE-CAA3-436D-AD03-E43CC90D5346}">
      <dgm:prSet/>
      <dgm:spPr/>
      <dgm:t>
        <a:bodyPr/>
        <a:lstStyle/>
        <a:p>
          <a:endParaRPr lang="ru-RU"/>
        </a:p>
      </dgm:t>
    </dgm:pt>
    <dgm:pt modelId="{806BDEE7-4921-48C5-B8DA-586EBA40BBBB}" type="pres">
      <dgm:prSet presAssocID="{64DBA897-F89B-42E0-BE04-FA76142A9AD5}" presName="linear" presStyleCnt="0">
        <dgm:presLayoutVars>
          <dgm:dir/>
          <dgm:resizeHandles val="exact"/>
        </dgm:presLayoutVars>
      </dgm:prSet>
      <dgm:spPr/>
    </dgm:pt>
    <dgm:pt modelId="{8AD9E806-EFD6-45FF-A5A0-06CD64BC2B80}" type="pres">
      <dgm:prSet presAssocID="{C194F3B2-9981-4CAF-BB1F-2772EFD75BE1}" presName="comp" presStyleCnt="0"/>
      <dgm:spPr/>
    </dgm:pt>
    <dgm:pt modelId="{290581CA-55E1-4DBA-B19F-E9260E7892EA}" type="pres">
      <dgm:prSet presAssocID="{C194F3B2-9981-4CAF-BB1F-2772EFD75BE1}" presName="box" presStyleLbl="node1" presStyleIdx="0" presStyleCnt="1" custLinFactNeighborX="-2721" custLinFactNeighborY="-3707"/>
      <dgm:spPr/>
    </dgm:pt>
    <dgm:pt modelId="{BE736186-4A9E-4C58-9618-1299EDE779C0}" type="pres">
      <dgm:prSet presAssocID="{C194F3B2-9981-4CAF-BB1F-2772EFD75BE1}" presName="img" presStyleLbl="fgImgPlace1" presStyleIdx="0" presStyleCnt="1" custScaleX="185292" custScaleY="98364" custLinFactNeighborX="30147" custLinFactNeighborY="-194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DF65E1B-B306-4430-9BDB-831653EB63F3}" type="pres">
      <dgm:prSet presAssocID="{C194F3B2-9981-4CAF-BB1F-2772EFD75BE1}" presName="text" presStyleLbl="node1" presStyleIdx="0" presStyleCnt="1">
        <dgm:presLayoutVars>
          <dgm:bulletEnabled val="1"/>
        </dgm:presLayoutVars>
      </dgm:prSet>
      <dgm:spPr/>
    </dgm:pt>
  </dgm:ptLst>
  <dgm:cxnLst>
    <dgm:cxn modelId="{0E53402E-A204-48F1-A4D0-C2FCCA2DA623}" type="presOf" srcId="{C194F3B2-9981-4CAF-BB1F-2772EFD75BE1}" destId="{290581CA-55E1-4DBA-B19F-E9260E7892EA}" srcOrd="0" destOrd="0" presId="urn:microsoft.com/office/officeart/2005/8/layout/vList4"/>
    <dgm:cxn modelId="{2DAE039F-BAA9-49E9-9B40-33D7860F85C0}" type="presOf" srcId="{64DBA897-F89B-42E0-BE04-FA76142A9AD5}" destId="{806BDEE7-4921-48C5-B8DA-586EBA40BBBB}" srcOrd="0" destOrd="0" presId="urn:microsoft.com/office/officeart/2005/8/layout/vList4"/>
    <dgm:cxn modelId="{EDB37CA5-EE61-490B-8EA2-CED39ED46D71}" type="presOf" srcId="{C194F3B2-9981-4CAF-BB1F-2772EFD75BE1}" destId="{4DF65E1B-B306-4430-9BDB-831653EB63F3}" srcOrd="1" destOrd="0" presId="urn:microsoft.com/office/officeart/2005/8/layout/vList4"/>
    <dgm:cxn modelId="{8FB069CE-CAA3-436D-AD03-E43CC90D5346}" srcId="{64DBA897-F89B-42E0-BE04-FA76142A9AD5}" destId="{C194F3B2-9981-4CAF-BB1F-2772EFD75BE1}" srcOrd="0" destOrd="0" parTransId="{36D691B6-51C5-49C1-9D30-0BA960600BB7}" sibTransId="{25FB64FF-AE82-421C-B6E8-FA499FDE8040}"/>
    <dgm:cxn modelId="{FF563CEF-B0D5-4128-ABE2-8B7F42D067F1}" type="presParOf" srcId="{806BDEE7-4921-48C5-B8DA-586EBA40BBBB}" destId="{8AD9E806-EFD6-45FF-A5A0-06CD64BC2B80}" srcOrd="0" destOrd="0" presId="urn:microsoft.com/office/officeart/2005/8/layout/vList4"/>
    <dgm:cxn modelId="{D869A7B5-D680-48FC-ACD0-7ECDFB084A53}" type="presParOf" srcId="{8AD9E806-EFD6-45FF-A5A0-06CD64BC2B80}" destId="{290581CA-55E1-4DBA-B19F-E9260E7892EA}" srcOrd="0" destOrd="0" presId="urn:microsoft.com/office/officeart/2005/8/layout/vList4"/>
    <dgm:cxn modelId="{14B7D04E-6048-4869-806C-60323D6428B7}" type="presParOf" srcId="{8AD9E806-EFD6-45FF-A5A0-06CD64BC2B80}" destId="{BE736186-4A9E-4C58-9618-1299EDE779C0}" srcOrd="1" destOrd="0" presId="urn:microsoft.com/office/officeart/2005/8/layout/vList4"/>
    <dgm:cxn modelId="{98973D1B-5455-40EA-8DDF-63B9B1E51D1F}" type="presParOf" srcId="{8AD9E806-EFD6-45FF-A5A0-06CD64BC2B80}" destId="{4DF65E1B-B306-4430-9BDB-831653EB63F3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3B1B0A-8441-428A-9A84-76234A95405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5852E8-015D-4660-9F0E-E2ADAF6AE48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dirty="0"/>
            <a:t>	</a:t>
          </a:r>
          <a:r>
            <a:rPr lang="ru-RU" sz="2200" dirty="0"/>
            <a:t>Социальная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	поддержка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	старшего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	   поколения –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                  395,7 тыс.руб.</a:t>
          </a:r>
        </a:p>
      </dgm:t>
    </dgm:pt>
    <dgm:pt modelId="{3C4D4B7A-84F5-4EDE-B71F-C509142BAC3F}" type="parTrans" cxnId="{23334F03-AE75-4CCC-9F2F-AAD7817E083B}">
      <dgm:prSet/>
      <dgm:spPr/>
      <dgm:t>
        <a:bodyPr/>
        <a:lstStyle/>
        <a:p>
          <a:endParaRPr lang="ru-RU"/>
        </a:p>
      </dgm:t>
    </dgm:pt>
    <dgm:pt modelId="{C636BFBA-9830-42C5-BDFA-F5B9B57B2C8E}" type="sibTrans" cxnId="{23334F03-AE75-4CCC-9F2F-AAD7817E083B}">
      <dgm:prSet/>
      <dgm:spPr/>
      <dgm:t>
        <a:bodyPr/>
        <a:lstStyle/>
        <a:p>
          <a:endParaRPr lang="ru-RU"/>
        </a:p>
      </dgm:t>
    </dgm:pt>
    <dgm:pt modelId="{1F881114-A643-4093-90E6-F0E0D848672B}" type="pres">
      <dgm:prSet presAssocID="{EF3B1B0A-8441-428A-9A84-76234A95405F}" presName="linear" presStyleCnt="0">
        <dgm:presLayoutVars>
          <dgm:dir/>
          <dgm:resizeHandles val="exact"/>
        </dgm:presLayoutVars>
      </dgm:prSet>
      <dgm:spPr/>
    </dgm:pt>
    <dgm:pt modelId="{7EB8DE30-D7B4-4B15-9438-1FC9AA19ED72}" type="pres">
      <dgm:prSet presAssocID="{EA5852E8-015D-4660-9F0E-E2ADAF6AE480}" presName="comp" presStyleCnt="0"/>
      <dgm:spPr/>
    </dgm:pt>
    <dgm:pt modelId="{CBA03A1B-7CAF-4AD5-B4BF-8DC0F1A6E9EA}" type="pres">
      <dgm:prSet presAssocID="{EA5852E8-015D-4660-9F0E-E2ADAF6AE480}" presName="box" presStyleLbl="node1" presStyleIdx="0" presStyleCnt="1" custLinFactNeighborX="-4485" custLinFactNeighborY="-3850"/>
      <dgm:spPr/>
    </dgm:pt>
    <dgm:pt modelId="{5CE12C04-6CE5-4FDF-97B2-6CB1948C95FF}" type="pres">
      <dgm:prSet presAssocID="{EA5852E8-015D-4660-9F0E-E2ADAF6AE480}" presName="img" presStyleLbl="fgImgPlace1" presStyleIdx="0" presStyleCnt="1" custScaleX="219565" custLinFactNeighborX="33922" custLinFactNeighborY="19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DB09795-84B9-4807-9011-62E972782204}" type="pres">
      <dgm:prSet presAssocID="{EA5852E8-015D-4660-9F0E-E2ADAF6AE480}" presName="text" presStyleLbl="node1" presStyleIdx="0" presStyleCnt="1">
        <dgm:presLayoutVars>
          <dgm:bulletEnabled val="1"/>
        </dgm:presLayoutVars>
      </dgm:prSet>
      <dgm:spPr/>
    </dgm:pt>
  </dgm:ptLst>
  <dgm:cxnLst>
    <dgm:cxn modelId="{23334F03-AE75-4CCC-9F2F-AAD7817E083B}" srcId="{EF3B1B0A-8441-428A-9A84-76234A95405F}" destId="{EA5852E8-015D-4660-9F0E-E2ADAF6AE480}" srcOrd="0" destOrd="0" parTransId="{3C4D4B7A-84F5-4EDE-B71F-C509142BAC3F}" sibTransId="{C636BFBA-9830-42C5-BDFA-F5B9B57B2C8E}"/>
    <dgm:cxn modelId="{BE631F82-F3EC-4C30-A24F-417CD46BD861}" type="presOf" srcId="{EF3B1B0A-8441-428A-9A84-76234A95405F}" destId="{1F881114-A643-4093-90E6-F0E0D848672B}" srcOrd="0" destOrd="0" presId="urn:microsoft.com/office/officeart/2005/8/layout/vList4"/>
    <dgm:cxn modelId="{8C028091-28CB-4153-B618-C04E1C0938AD}" type="presOf" srcId="{EA5852E8-015D-4660-9F0E-E2ADAF6AE480}" destId="{CBA03A1B-7CAF-4AD5-B4BF-8DC0F1A6E9EA}" srcOrd="0" destOrd="0" presId="urn:microsoft.com/office/officeart/2005/8/layout/vList4"/>
    <dgm:cxn modelId="{1742E39E-379D-49F7-B080-9B7BF375DBCF}" type="presOf" srcId="{EA5852E8-015D-4660-9F0E-E2ADAF6AE480}" destId="{DDB09795-84B9-4807-9011-62E972782204}" srcOrd="1" destOrd="0" presId="urn:microsoft.com/office/officeart/2005/8/layout/vList4"/>
    <dgm:cxn modelId="{A9F5B7A5-D882-47B2-A352-A8307CF91860}" type="presParOf" srcId="{1F881114-A643-4093-90E6-F0E0D848672B}" destId="{7EB8DE30-D7B4-4B15-9438-1FC9AA19ED72}" srcOrd="0" destOrd="0" presId="urn:microsoft.com/office/officeart/2005/8/layout/vList4"/>
    <dgm:cxn modelId="{46832824-4551-4B42-808E-1C3DC0498E32}" type="presParOf" srcId="{7EB8DE30-D7B4-4B15-9438-1FC9AA19ED72}" destId="{CBA03A1B-7CAF-4AD5-B4BF-8DC0F1A6E9EA}" srcOrd="0" destOrd="0" presId="urn:microsoft.com/office/officeart/2005/8/layout/vList4"/>
    <dgm:cxn modelId="{01C67562-9986-4CA7-9CC0-F81FBBBF94EF}" type="presParOf" srcId="{7EB8DE30-D7B4-4B15-9438-1FC9AA19ED72}" destId="{5CE12C04-6CE5-4FDF-97B2-6CB1948C95FF}" srcOrd="1" destOrd="0" presId="urn:microsoft.com/office/officeart/2005/8/layout/vList4"/>
    <dgm:cxn modelId="{9BE9679C-4419-4F65-9B58-BDDA185BB9F7}" type="presParOf" srcId="{7EB8DE30-D7B4-4B15-9438-1FC9AA19ED72}" destId="{DDB09795-84B9-4807-9011-62E972782204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7CABDE-F4D9-4FD1-BBB4-3468C35B26A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FF7AD8-0C98-4D06-A6FE-69B90AEDF18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b="1" dirty="0">
              <a:solidFill>
                <a:srgbClr val="002060"/>
              </a:solidFill>
            </a:rPr>
            <a:t>Развитие сельского хозяйства и расширение рынка сельскохозяйственной продукции</a:t>
          </a:r>
          <a:r>
            <a:rPr lang="ru-RU" sz="1200" dirty="0"/>
            <a:t>
</a:t>
          </a:r>
          <a:r>
            <a:rPr lang="ru-RU" sz="1200" baseline="0" dirty="0"/>
            <a:t> 15,0 тыс. руб</a:t>
          </a:r>
          <a:r>
            <a:rPr lang="ru-RU" sz="800" baseline="0" dirty="0"/>
            <a:t>.</a:t>
          </a:r>
          <a:endParaRPr lang="ru-RU" sz="800" dirty="0"/>
        </a:p>
      </dgm:t>
    </dgm:pt>
    <dgm:pt modelId="{BC68520F-041B-43DB-ACB6-D6D15B066847}" type="parTrans" cxnId="{3C8FDAE6-F9EB-4C4A-AB87-06D250258F66}">
      <dgm:prSet/>
      <dgm:spPr/>
      <dgm:t>
        <a:bodyPr/>
        <a:lstStyle/>
        <a:p>
          <a:endParaRPr lang="ru-RU"/>
        </a:p>
      </dgm:t>
    </dgm:pt>
    <dgm:pt modelId="{BD0761FE-0441-47FA-B6A4-0F94AD214C86}" type="sibTrans" cxnId="{3C8FDAE6-F9EB-4C4A-AB87-06D250258F66}">
      <dgm:prSet/>
      <dgm:spPr/>
      <dgm:t>
        <a:bodyPr/>
        <a:lstStyle/>
        <a:p>
          <a:endParaRPr lang="ru-RU"/>
        </a:p>
      </dgm:t>
    </dgm:pt>
    <dgm:pt modelId="{3DC872D9-F38C-4F2D-9526-E5A6FB6CDD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b="1" dirty="0">
              <a:solidFill>
                <a:srgbClr val="002060"/>
              </a:solidFill>
            </a:rPr>
            <a:t>Создание благоприятных условий для развития малого и среднего предпринимательства</a:t>
          </a:r>
          <a:r>
            <a:rPr lang="ru-RU" sz="1200" dirty="0"/>
            <a:t>
</a:t>
          </a:r>
          <a:r>
            <a:rPr lang="ru-RU" sz="1200" baseline="0" dirty="0"/>
            <a:t>0,0 тыс. руб. </a:t>
          </a:r>
          <a:endParaRPr lang="ru-RU" sz="1200" dirty="0"/>
        </a:p>
      </dgm:t>
    </dgm:pt>
    <dgm:pt modelId="{1A9B8EE2-49D7-453A-9AE2-E6C5BF500DEC}" type="parTrans" cxnId="{F5334C3E-0355-429D-9752-50D6D811FEC7}">
      <dgm:prSet/>
      <dgm:spPr/>
      <dgm:t>
        <a:bodyPr/>
        <a:lstStyle/>
        <a:p>
          <a:endParaRPr lang="ru-RU"/>
        </a:p>
      </dgm:t>
    </dgm:pt>
    <dgm:pt modelId="{C3BA9AA1-8D81-4AE0-A64C-ED1BDAFD9E1E}" type="sibTrans" cxnId="{F5334C3E-0355-429D-9752-50D6D811FEC7}">
      <dgm:prSet/>
      <dgm:spPr/>
      <dgm:t>
        <a:bodyPr/>
        <a:lstStyle/>
        <a:p>
          <a:endParaRPr lang="ru-RU"/>
        </a:p>
      </dgm:t>
    </dgm:pt>
    <dgm:pt modelId="{92C6202C-05CA-4BD4-A3FF-D81F3E21A4A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>
              <a:solidFill>
                <a:srgbClr val="002060"/>
              </a:solidFill>
            </a:rPr>
            <a:t>Создание благоприятных условий для привлечения инвестиций</a:t>
          </a:r>
          <a:r>
            <a:rPr lang="ru-RU" sz="1200" dirty="0"/>
            <a:t>
</a:t>
          </a:r>
          <a:r>
            <a:rPr lang="ru-RU" sz="1200" baseline="0" dirty="0"/>
            <a:t> 1499,4 тыс. руб.</a:t>
          </a:r>
          <a:endParaRPr lang="ru-RU" sz="1200" dirty="0"/>
        </a:p>
      </dgm:t>
    </dgm:pt>
    <dgm:pt modelId="{811120DB-61C5-4ACE-9859-53F58D23ED36}" type="parTrans" cxnId="{C0B64CC4-D514-48DB-A45F-23938FE1D3D6}">
      <dgm:prSet/>
      <dgm:spPr/>
      <dgm:t>
        <a:bodyPr/>
        <a:lstStyle/>
        <a:p>
          <a:endParaRPr lang="ru-RU"/>
        </a:p>
      </dgm:t>
    </dgm:pt>
    <dgm:pt modelId="{56088713-45EC-4057-BEEA-59EBEBA0E8D1}" type="sibTrans" cxnId="{C0B64CC4-D514-48DB-A45F-23938FE1D3D6}">
      <dgm:prSet/>
      <dgm:spPr/>
      <dgm:t>
        <a:bodyPr/>
        <a:lstStyle/>
        <a:p>
          <a:endParaRPr lang="ru-RU"/>
        </a:p>
      </dgm:t>
    </dgm:pt>
    <dgm:pt modelId="{6F740A4B-4E40-4BAF-827B-EB609B5407C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>
              <a:solidFill>
                <a:srgbClr val="002060"/>
              </a:solidFill>
            </a:rPr>
            <a:t>Улучшение условий и охраны труда</a:t>
          </a:r>
          <a:r>
            <a:rPr lang="ru-RU" sz="1200" dirty="0"/>
            <a:t>
</a:t>
          </a:r>
          <a:r>
            <a:rPr lang="ru-RU" sz="1200" baseline="0" dirty="0"/>
            <a:t> 0,0 тыс. руб. </a:t>
          </a:r>
          <a:r>
            <a:rPr lang="ru-RU" sz="1900" baseline="0" dirty="0"/>
            <a:t>     </a:t>
          </a:r>
          <a:endParaRPr lang="ru-RU" sz="1900" dirty="0"/>
        </a:p>
      </dgm:t>
    </dgm:pt>
    <dgm:pt modelId="{F39D6247-36C1-4E8D-93B8-35657B1C5833}" type="parTrans" cxnId="{4AB86372-975A-4E10-B6CD-BE3EF98C43F2}">
      <dgm:prSet/>
      <dgm:spPr/>
      <dgm:t>
        <a:bodyPr/>
        <a:lstStyle/>
        <a:p>
          <a:endParaRPr lang="ru-RU"/>
        </a:p>
      </dgm:t>
    </dgm:pt>
    <dgm:pt modelId="{508FFFF9-FEBF-4F22-8D0C-6EB33FF4868C}" type="sibTrans" cxnId="{4AB86372-975A-4E10-B6CD-BE3EF98C43F2}">
      <dgm:prSet/>
      <dgm:spPr/>
      <dgm:t>
        <a:bodyPr/>
        <a:lstStyle/>
        <a:p>
          <a:endParaRPr lang="ru-RU"/>
        </a:p>
      </dgm:t>
    </dgm:pt>
    <dgm:pt modelId="{40710088-C1D9-487D-9451-ECC5D05510E4}" type="pres">
      <dgm:prSet presAssocID="{B17CABDE-F4D9-4FD1-BBB4-3468C35B26A6}" presName="Name0" presStyleCnt="0">
        <dgm:presLayoutVars>
          <dgm:dir/>
          <dgm:resizeHandles val="exact"/>
        </dgm:presLayoutVars>
      </dgm:prSet>
      <dgm:spPr/>
    </dgm:pt>
    <dgm:pt modelId="{DC4DCFBA-19B2-4F00-8FB3-C81E9ACAED51}" type="pres">
      <dgm:prSet presAssocID="{B17CABDE-F4D9-4FD1-BBB4-3468C35B26A6}" presName="bkgdShp" presStyleLbl="alignAccFollowNode1" presStyleIdx="0" presStyleCnt="1" custScaleX="100000"/>
      <dgm:spPr/>
    </dgm:pt>
    <dgm:pt modelId="{DDB5D0E9-229A-4744-9416-4C2BEC5DFFB1}" type="pres">
      <dgm:prSet presAssocID="{B17CABDE-F4D9-4FD1-BBB4-3468C35B26A6}" presName="linComp" presStyleCnt="0"/>
      <dgm:spPr/>
    </dgm:pt>
    <dgm:pt modelId="{C3FB7189-B4AB-41B1-95AE-9141FAF05338}" type="pres">
      <dgm:prSet presAssocID="{EEFF7AD8-0C98-4D06-A6FE-69B90AEDF183}" presName="compNode" presStyleCnt="0"/>
      <dgm:spPr/>
    </dgm:pt>
    <dgm:pt modelId="{506731C5-1797-4E87-BD04-7417B1F36AFA}" type="pres">
      <dgm:prSet presAssocID="{EEFF7AD8-0C98-4D06-A6FE-69B90AEDF183}" presName="node" presStyleLbl="node1" presStyleIdx="0" presStyleCnt="4" custScaleX="82369" custScaleY="88811" custLinFactNeighborX="-5506">
        <dgm:presLayoutVars>
          <dgm:bulletEnabled val="1"/>
        </dgm:presLayoutVars>
      </dgm:prSet>
      <dgm:spPr/>
    </dgm:pt>
    <dgm:pt modelId="{01EBE649-710F-44B0-A5EE-D09CB46E36AA}" type="pres">
      <dgm:prSet presAssocID="{EEFF7AD8-0C98-4D06-A6FE-69B90AEDF183}" presName="invisiNode" presStyleLbl="node1" presStyleIdx="0" presStyleCnt="4"/>
      <dgm:spPr/>
    </dgm:pt>
    <dgm:pt modelId="{214B66EF-0C8F-4B70-9479-92404FFBD751}" type="pres">
      <dgm:prSet presAssocID="{EEFF7AD8-0C98-4D06-A6FE-69B90AEDF183}" presName="imagNode" presStyleLbl="fgImgPlace1" presStyleIdx="0" presStyleCnt="4" custScaleX="78625" custScaleY="116162" custLinFactX="115301" custLinFactNeighborX="200000" custLinFactNeighborY="-45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E2AD502-EE1A-421C-B269-976F0C16FDE1}" type="pres">
      <dgm:prSet presAssocID="{BD0761FE-0441-47FA-B6A4-0F94AD214C86}" presName="sibTrans" presStyleLbl="sibTrans2D1" presStyleIdx="0" presStyleCnt="0"/>
      <dgm:spPr/>
    </dgm:pt>
    <dgm:pt modelId="{CD6A7087-EE5F-4AB7-835D-A543EB4308AA}" type="pres">
      <dgm:prSet presAssocID="{3DC872D9-F38C-4F2D-9526-E5A6FB6CDD99}" presName="compNode" presStyleCnt="0"/>
      <dgm:spPr/>
    </dgm:pt>
    <dgm:pt modelId="{DDDF226B-D050-4934-9DE6-8B88FDD59211}" type="pres">
      <dgm:prSet presAssocID="{3DC872D9-F38C-4F2D-9526-E5A6FB6CDD99}" presName="node" presStyleLbl="node1" presStyleIdx="1" presStyleCnt="4" custAng="0" custScaleX="95380" custScaleY="93007" custLinFactNeighborX="-1297" custLinFactNeighborY="874">
        <dgm:presLayoutVars>
          <dgm:bulletEnabled val="1"/>
        </dgm:presLayoutVars>
      </dgm:prSet>
      <dgm:spPr/>
    </dgm:pt>
    <dgm:pt modelId="{67D2BAA3-2BBB-4486-AA95-41E144EF3593}" type="pres">
      <dgm:prSet presAssocID="{3DC872D9-F38C-4F2D-9526-E5A6FB6CDD99}" presName="invisiNode" presStyleLbl="node1" presStyleIdx="1" presStyleCnt="4"/>
      <dgm:spPr/>
    </dgm:pt>
    <dgm:pt modelId="{314D7995-19D2-4850-BC41-07480920937E}" type="pres">
      <dgm:prSet presAssocID="{3DC872D9-F38C-4F2D-9526-E5A6FB6CDD99}" presName="imagNode" presStyleLbl="fgImgPlace1" presStyleIdx="1" presStyleCnt="4" custScaleX="93706" custScaleY="121795" custLinFactNeighborX="176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7017BAF-3268-499F-BE8D-137664246723}" type="pres">
      <dgm:prSet presAssocID="{C3BA9AA1-8D81-4AE0-A64C-ED1BDAFD9E1E}" presName="sibTrans" presStyleLbl="sibTrans2D1" presStyleIdx="0" presStyleCnt="0"/>
      <dgm:spPr/>
    </dgm:pt>
    <dgm:pt modelId="{4B4779CF-655B-4DC8-84D7-51E22516A294}" type="pres">
      <dgm:prSet presAssocID="{92C6202C-05CA-4BD4-A3FF-D81F3E21A4A3}" presName="compNode" presStyleCnt="0"/>
      <dgm:spPr/>
    </dgm:pt>
    <dgm:pt modelId="{3CB32B6B-C454-41EA-AED8-7493E68110B2}" type="pres">
      <dgm:prSet presAssocID="{92C6202C-05CA-4BD4-A3FF-D81F3E21A4A3}" presName="node" presStyleLbl="node1" presStyleIdx="2" presStyleCnt="4" custScaleX="96829" custScaleY="93007" custLinFactNeighborX="5150" custLinFactNeighborY="1923">
        <dgm:presLayoutVars>
          <dgm:bulletEnabled val="1"/>
        </dgm:presLayoutVars>
      </dgm:prSet>
      <dgm:spPr/>
    </dgm:pt>
    <dgm:pt modelId="{B540DB5A-B918-4DCA-8D98-1A2DAFFAEBDE}" type="pres">
      <dgm:prSet presAssocID="{92C6202C-05CA-4BD4-A3FF-D81F3E21A4A3}" presName="invisiNode" presStyleLbl="node1" presStyleIdx="2" presStyleCnt="4"/>
      <dgm:spPr/>
    </dgm:pt>
    <dgm:pt modelId="{68F8CDFF-BD0E-41DD-9906-BD33079A7464}" type="pres">
      <dgm:prSet presAssocID="{92C6202C-05CA-4BD4-A3FF-D81F3E21A4A3}" presName="imagNode" presStyleLbl="fgImgPlace1" presStyleIdx="2" presStyleCnt="4" custScaleX="79520" custScaleY="111655" custLinFactX="-100000" custLinFactNeighborX="-106450" custLinFactNeighborY="-681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CAFA209-1501-4F4B-98CA-AB44F1E60675}" type="pres">
      <dgm:prSet presAssocID="{56088713-45EC-4057-BEEA-59EBEBA0E8D1}" presName="sibTrans" presStyleLbl="sibTrans2D1" presStyleIdx="0" presStyleCnt="0"/>
      <dgm:spPr/>
    </dgm:pt>
    <dgm:pt modelId="{14748548-ACAE-4E4B-91CA-0704C0DEAB95}" type="pres">
      <dgm:prSet presAssocID="{6F740A4B-4E40-4BAF-827B-EB609B5407CE}" presName="compNode" presStyleCnt="0"/>
      <dgm:spPr/>
    </dgm:pt>
    <dgm:pt modelId="{6A25DCBA-23C8-4721-A0F0-6C4F732C9DE9}" type="pres">
      <dgm:prSet presAssocID="{6F740A4B-4E40-4BAF-827B-EB609B5407CE}" presName="node" presStyleLbl="node1" presStyleIdx="3" presStyleCnt="4" custScaleX="93360" custScaleY="88636" custLinFactNeighborX="1262" custLinFactNeighborY="-306">
        <dgm:presLayoutVars>
          <dgm:bulletEnabled val="1"/>
        </dgm:presLayoutVars>
      </dgm:prSet>
      <dgm:spPr/>
    </dgm:pt>
    <dgm:pt modelId="{9168F19F-5BE6-4FB4-8823-EB301050B622}" type="pres">
      <dgm:prSet presAssocID="{6F740A4B-4E40-4BAF-827B-EB609B5407CE}" presName="invisiNode" presStyleLbl="node1" presStyleIdx="3" presStyleCnt="4"/>
      <dgm:spPr/>
    </dgm:pt>
    <dgm:pt modelId="{5912F3ED-E65A-436A-82B5-0677D9010D6F}" type="pres">
      <dgm:prSet presAssocID="{6F740A4B-4E40-4BAF-827B-EB609B5407CE}" presName="imagNode" presStyleLbl="fgImgPlace1" presStyleIdx="3" presStyleCnt="4" custScaleX="84800" custScaleY="111511" custLinFactX="-4946" custLinFactNeighborX="-100000" custLinFactNeighborY="3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F5334C3E-0355-429D-9752-50D6D811FEC7}" srcId="{B17CABDE-F4D9-4FD1-BBB4-3468C35B26A6}" destId="{3DC872D9-F38C-4F2D-9526-E5A6FB6CDD99}" srcOrd="1" destOrd="0" parTransId="{1A9B8EE2-49D7-453A-9AE2-E6C5BF500DEC}" sibTransId="{C3BA9AA1-8D81-4AE0-A64C-ED1BDAFD9E1E}"/>
    <dgm:cxn modelId="{29FC7B64-CAA4-4125-875E-1B8F3898A607}" type="presOf" srcId="{B17CABDE-F4D9-4FD1-BBB4-3468C35B26A6}" destId="{40710088-C1D9-487D-9451-ECC5D05510E4}" srcOrd="0" destOrd="0" presId="urn:microsoft.com/office/officeart/2005/8/layout/pList2"/>
    <dgm:cxn modelId="{4D875D46-15F9-4108-9CDE-08417D714BF7}" type="presOf" srcId="{56088713-45EC-4057-BEEA-59EBEBA0E8D1}" destId="{0CAFA209-1501-4F4B-98CA-AB44F1E60675}" srcOrd="0" destOrd="0" presId="urn:microsoft.com/office/officeart/2005/8/layout/pList2"/>
    <dgm:cxn modelId="{4AB86372-975A-4E10-B6CD-BE3EF98C43F2}" srcId="{B17CABDE-F4D9-4FD1-BBB4-3468C35B26A6}" destId="{6F740A4B-4E40-4BAF-827B-EB609B5407CE}" srcOrd="3" destOrd="0" parTransId="{F39D6247-36C1-4E8D-93B8-35657B1C5833}" sibTransId="{508FFFF9-FEBF-4F22-8D0C-6EB33FF4868C}"/>
    <dgm:cxn modelId="{D7580AA4-FC15-4F29-880D-6DB8000E3604}" type="presOf" srcId="{92C6202C-05CA-4BD4-A3FF-D81F3E21A4A3}" destId="{3CB32B6B-C454-41EA-AED8-7493E68110B2}" srcOrd="0" destOrd="0" presId="urn:microsoft.com/office/officeart/2005/8/layout/pList2"/>
    <dgm:cxn modelId="{C0B64CC4-D514-48DB-A45F-23938FE1D3D6}" srcId="{B17CABDE-F4D9-4FD1-BBB4-3468C35B26A6}" destId="{92C6202C-05CA-4BD4-A3FF-D81F3E21A4A3}" srcOrd="2" destOrd="0" parTransId="{811120DB-61C5-4ACE-9859-53F58D23ED36}" sibTransId="{56088713-45EC-4057-BEEA-59EBEBA0E8D1}"/>
    <dgm:cxn modelId="{8EAC00CE-F044-472C-B06D-31D9CFAA6EDE}" type="presOf" srcId="{EEFF7AD8-0C98-4D06-A6FE-69B90AEDF183}" destId="{506731C5-1797-4E87-BD04-7417B1F36AFA}" srcOrd="0" destOrd="0" presId="urn:microsoft.com/office/officeart/2005/8/layout/pList2"/>
    <dgm:cxn modelId="{E95ED9DF-CBCD-4BDF-A725-FA37E75BE1C1}" type="presOf" srcId="{BD0761FE-0441-47FA-B6A4-0F94AD214C86}" destId="{3E2AD502-EE1A-421C-B269-976F0C16FDE1}" srcOrd="0" destOrd="0" presId="urn:microsoft.com/office/officeart/2005/8/layout/pList2"/>
    <dgm:cxn modelId="{3C8FDAE6-F9EB-4C4A-AB87-06D250258F66}" srcId="{B17CABDE-F4D9-4FD1-BBB4-3468C35B26A6}" destId="{EEFF7AD8-0C98-4D06-A6FE-69B90AEDF183}" srcOrd="0" destOrd="0" parTransId="{BC68520F-041B-43DB-ACB6-D6D15B066847}" sibTransId="{BD0761FE-0441-47FA-B6A4-0F94AD214C86}"/>
    <dgm:cxn modelId="{C3A36BF1-448A-4719-833E-1C5A3AB7309D}" type="presOf" srcId="{3DC872D9-F38C-4F2D-9526-E5A6FB6CDD99}" destId="{DDDF226B-D050-4934-9DE6-8B88FDD59211}" srcOrd="0" destOrd="0" presId="urn:microsoft.com/office/officeart/2005/8/layout/pList2"/>
    <dgm:cxn modelId="{AAA215F4-5EBC-4C1B-88EF-6E300BCF9C1B}" type="presOf" srcId="{6F740A4B-4E40-4BAF-827B-EB609B5407CE}" destId="{6A25DCBA-23C8-4721-A0F0-6C4F732C9DE9}" srcOrd="0" destOrd="0" presId="urn:microsoft.com/office/officeart/2005/8/layout/pList2"/>
    <dgm:cxn modelId="{ECA8E9F9-4078-4F76-A8F1-AC52A7337486}" type="presOf" srcId="{C3BA9AA1-8D81-4AE0-A64C-ED1BDAFD9E1E}" destId="{07017BAF-3268-499F-BE8D-137664246723}" srcOrd="0" destOrd="0" presId="urn:microsoft.com/office/officeart/2005/8/layout/pList2"/>
    <dgm:cxn modelId="{3C512A9C-801F-43CA-B30F-C216CC0D00D4}" type="presParOf" srcId="{40710088-C1D9-487D-9451-ECC5D05510E4}" destId="{DC4DCFBA-19B2-4F00-8FB3-C81E9ACAED51}" srcOrd="0" destOrd="0" presId="urn:microsoft.com/office/officeart/2005/8/layout/pList2"/>
    <dgm:cxn modelId="{282AB4D7-1213-4525-AFA3-7DBF71B44500}" type="presParOf" srcId="{40710088-C1D9-487D-9451-ECC5D05510E4}" destId="{DDB5D0E9-229A-4744-9416-4C2BEC5DFFB1}" srcOrd="1" destOrd="0" presId="urn:microsoft.com/office/officeart/2005/8/layout/pList2"/>
    <dgm:cxn modelId="{2D2B652A-0516-4451-BCDC-46664E2D703E}" type="presParOf" srcId="{DDB5D0E9-229A-4744-9416-4C2BEC5DFFB1}" destId="{C3FB7189-B4AB-41B1-95AE-9141FAF05338}" srcOrd="0" destOrd="0" presId="urn:microsoft.com/office/officeart/2005/8/layout/pList2"/>
    <dgm:cxn modelId="{0F0E6AE3-1A69-4008-912E-1ADE6A34BA4A}" type="presParOf" srcId="{C3FB7189-B4AB-41B1-95AE-9141FAF05338}" destId="{506731C5-1797-4E87-BD04-7417B1F36AFA}" srcOrd="0" destOrd="0" presId="urn:microsoft.com/office/officeart/2005/8/layout/pList2"/>
    <dgm:cxn modelId="{2E0119AF-7E55-4D4C-9150-CC240B9358B4}" type="presParOf" srcId="{C3FB7189-B4AB-41B1-95AE-9141FAF05338}" destId="{01EBE649-710F-44B0-A5EE-D09CB46E36AA}" srcOrd="1" destOrd="0" presId="urn:microsoft.com/office/officeart/2005/8/layout/pList2"/>
    <dgm:cxn modelId="{E6D22000-2FE3-4E8D-BAD0-41E782770C8D}" type="presParOf" srcId="{C3FB7189-B4AB-41B1-95AE-9141FAF05338}" destId="{214B66EF-0C8F-4B70-9479-92404FFBD751}" srcOrd="2" destOrd="0" presId="urn:microsoft.com/office/officeart/2005/8/layout/pList2"/>
    <dgm:cxn modelId="{E6365CD7-19BA-4581-9416-789E4926F00B}" type="presParOf" srcId="{DDB5D0E9-229A-4744-9416-4C2BEC5DFFB1}" destId="{3E2AD502-EE1A-421C-B269-976F0C16FDE1}" srcOrd="1" destOrd="0" presId="urn:microsoft.com/office/officeart/2005/8/layout/pList2"/>
    <dgm:cxn modelId="{0A0FCAE3-2A4D-4AEC-A824-52B2E23F3087}" type="presParOf" srcId="{DDB5D0E9-229A-4744-9416-4C2BEC5DFFB1}" destId="{CD6A7087-EE5F-4AB7-835D-A543EB4308AA}" srcOrd="2" destOrd="0" presId="urn:microsoft.com/office/officeart/2005/8/layout/pList2"/>
    <dgm:cxn modelId="{2A9762A5-C272-4CD9-BD5A-FC38DC83D066}" type="presParOf" srcId="{CD6A7087-EE5F-4AB7-835D-A543EB4308AA}" destId="{DDDF226B-D050-4934-9DE6-8B88FDD59211}" srcOrd="0" destOrd="0" presId="urn:microsoft.com/office/officeart/2005/8/layout/pList2"/>
    <dgm:cxn modelId="{8DF4944C-7B32-49DA-ABB4-233E8309CE24}" type="presParOf" srcId="{CD6A7087-EE5F-4AB7-835D-A543EB4308AA}" destId="{67D2BAA3-2BBB-4486-AA95-41E144EF3593}" srcOrd="1" destOrd="0" presId="urn:microsoft.com/office/officeart/2005/8/layout/pList2"/>
    <dgm:cxn modelId="{32FBFCC6-24B6-48D8-A1F5-ECB54A05F360}" type="presParOf" srcId="{CD6A7087-EE5F-4AB7-835D-A543EB4308AA}" destId="{314D7995-19D2-4850-BC41-07480920937E}" srcOrd="2" destOrd="0" presId="urn:microsoft.com/office/officeart/2005/8/layout/pList2"/>
    <dgm:cxn modelId="{81387109-EA7D-41DA-8163-CF8C81DA83D2}" type="presParOf" srcId="{DDB5D0E9-229A-4744-9416-4C2BEC5DFFB1}" destId="{07017BAF-3268-499F-BE8D-137664246723}" srcOrd="3" destOrd="0" presId="urn:microsoft.com/office/officeart/2005/8/layout/pList2"/>
    <dgm:cxn modelId="{82F08566-734C-4685-9F14-785E56F35906}" type="presParOf" srcId="{DDB5D0E9-229A-4744-9416-4C2BEC5DFFB1}" destId="{4B4779CF-655B-4DC8-84D7-51E22516A294}" srcOrd="4" destOrd="0" presId="urn:microsoft.com/office/officeart/2005/8/layout/pList2"/>
    <dgm:cxn modelId="{06343BD8-E9A9-48E4-845C-B6DD6C05B167}" type="presParOf" srcId="{4B4779CF-655B-4DC8-84D7-51E22516A294}" destId="{3CB32B6B-C454-41EA-AED8-7493E68110B2}" srcOrd="0" destOrd="0" presId="urn:microsoft.com/office/officeart/2005/8/layout/pList2"/>
    <dgm:cxn modelId="{5B6E8D53-D358-475F-87AD-202BD9AEC9B3}" type="presParOf" srcId="{4B4779CF-655B-4DC8-84D7-51E22516A294}" destId="{B540DB5A-B918-4DCA-8D98-1A2DAFFAEBDE}" srcOrd="1" destOrd="0" presId="urn:microsoft.com/office/officeart/2005/8/layout/pList2"/>
    <dgm:cxn modelId="{793A9BD2-E5EB-430A-B15F-06B3775284D2}" type="presParOf" srcId="{4B4779CF-655B-4DC8-84D7-51E22516A294}" destId="{68F8CDFF-BD0E-41DD-9906-BD33079A7464}" srcOrd="2" destOrd="0" presId="urn:microsoft.com/office/officeart/2005/8/layout/pList2"/>
    <dgm:cxn modelId="{033D5087-C170-4A44-8DC0-8E51C6A34866}" type="presParOf" srcId="{DDB5D0E9-229A-4744-9416-4C2BEC5DFFB1}" destId="{0CAFA209-1501-4F4B-98CA-AB44F1E60675}" srcOrd="5" destOrd="0" presId="urn:microsoft.com/office/officeart/2005/8/layout/pList2"/>
    <dgm:cxn modelId="{0781868A-94AF-44FE-AED9-AF14BF31B4C6}" type="presParOf" srcId="{DDB5D0E9-229A-4744-9416-4C2BEC5DFFB1}" destId="{14748548-ACAE-4E4B-91CA-0704C0DEAB95}" srcOrd="6" destOrd="0" presId="urn:microsoft.com/office/officeart/2005/8/layout/pList2"/>
    <dgm:cxn modelId="{2033F012-9389-4382-B160-14B5C96091DF}" type="presParOf" srcId="{14748548-ACAE-4E4B-91CA-0704C0DEAB95}" destId="{6A25DCBA-23C8-4721-A0F0-6C4F732C9DE9}" srcOrd="0" destOrd="0" presId="urn:microsoft.com/office/officeart/2005/8/layout/pList2"/>
    <dgm:cxn modelId="{5FCCBCAB-1D17-4B30-BC6E-2F0675B8FECA}" type="presParOf" srcId="{14748548-ACAE-4E4B-91CA-0704C0DEAB95}" destId="{9168F19F-5BE6-4FB4-8823-EB301050B622}" srcOrd="1" destOrd="0" presId="urn:microsoft.com/office/officeart/2005/8/layout/pList2"/>
    <dgm:cxn modelId="{6CD0CB3B-0395-4597-A2F1-75F1417AA3AA}" type="presParOf" srcId="{14748548-ACAE-4E4B-91CA-0704C0DEAB95}" destId="{5912F3ED-E65A-436A-82B5-0677D9010D6F}" srcOrd="2" destOrd="0" presId="urn:microsoft.com/office/officeart/2005/8/layout/p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0F374-6030-4728-A239-ADF8C27376B8}">
      <dsp:nvSpPr>
        <dsp:cNvPr id="0" name=""/>
        <dsp:cNvSpPr/>
      </dsp:nvSpPr>
      <dsp:spPr>
        <a:xfrm>
          <a:off x="142873" y="3256"/>
          <a:ext cx="2536214" cy="604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kern="1200" dirty="0">
              <a:solidFill>
                <a:schemeClr val="accent2">
                  <a:lumMod val="20000"/>
                  <a:lumOff val="80000"/>
                </a:schemeClr>
              </a:solidFill>
            </a:rPr>
            <a:t>ДОХОДЫ</a:t>
          </a:r>
        </a:p>
      </dsp:txBody>
      <dsp:txXfrm>
        <a:off x="160579" y="20962"/>
        <a:ext cx="2500802" cy="569125"/>
      </dsp:txXfrm>
    </dsp:sp>
    <dsp:sp modelId="{77B27775-7167-489E-84CC-6F5233FEE365}">
      <dsp:nvSpPr>
        <dsp:cNvPr id="0" name=""/>
        <dsp:cNvSpPr/>
      </dsp:nvSpPr>
      <dsp:spPr>
        <a:xfrm>
          <a:off x="396494" y="607793"/>
          <a:ext cx="253621" cy="453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402"/>
              </a:lnTo>
              <a:lnTo>
                <a:pt x="253621" y="4534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C19DF-F21F-41D2-831E-5689EF6246A0}">
      <dsp:nvSpPr>
        <dsp:cNvPr id="0" name=""/>
        <dsp:cNvSpPr/>
      </dsp:nvSpPr>
      <dsp:spPr>
        <a:xfrm>
          <a:off x="650116" y="758928"/>
          <a:ext cx="2297115" cy="604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Налоговые доходы</a:t>
          </a:r>
          <a:endParaRPr lang="ru-RU" sz="1200" kern="1200" dirty="0"/>
        </a:p>
      </dsp:txBody>
      <dsp:txXfrm>
        <a:off x="667822" y="776634"/>
        <a:ext cx="2261703" cy="569125"/>
      </dsp:txXfrm>
    </dsp:sp>
    <dsp:sp modelId="{30C65441-FC0F-4884-8853-F279A35AA3FD}">
      <dsp:nvSpPr>
        <dsp:cNvPr id="0" name=""/>
        <dsp:cNvSpPr/>
      </dsp:nvSpPr>
      <dsp:spPr>
        <a:xfrm>
          <a:off x="396494" y="607793"/>
          <a:ext cx="253621" cy="1375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953"/>
              </a:lnTo>
              <a:lnTo>
                <a:pt x="253621" y="13759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A6370-E6A4-48EC-8217-990C4813F2D3}">
      <dsp:nvSpPr>
        <dsp:cNvPr id="0" name=""/>
        <dsp:cNvSpPr/>
      </dsp:nvSpPr>
      <dsp:spPr>
        <a:xfrm>
          <a:off x="650116" y="1514599"/>
          <a:ext cx="2217026" cy="9382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Неналоговые доходы (штрафы, доходы от использования и  продажи  муниципального имущества и т.п.)</a:t>
          </a:r>
          <a:endParaRPr lang="ru-RU" sz="1200" kern="1200" dirty="0"/>
        </a:p>
      </dsp:txBody>
      <dsp:txXfrm>
        <a:off x="677598" y="1542081"/>
        <a:ext cx="2162062" cy="883331"/>
      </dsp:txXfrm>
    </dsp:sp>
    <dsp:sp modelId="{6E1EF464-44A2-4D8A-B509-A48AC0181183}">
      <dsp:nvSpPr>
        <dsp:cNvPr id="0" name=""/>
        <dsp:cNvSpPr/>
      </dsp:nvSpPr>
      <dsp:spPr>
        <a:xfrm>
          <a:off x="396494" y="607793"/>
          <a:ext cx="246444" cy="2457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7128"/>
              </a:lnTo>
              <a:lnTo>
                <a:pt x="246444" y="2457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08B3-D134-4BE7-9A3E-B923E8967545}">
      <dsp:nvSpPr>
        <dsp:cNvPr id="0" name=""/>
        <dsp:cNvSpPr/>
      </dsp:nvSpPr>
      <dsp:spPr>
        <a:xfrm>
          <a:off x="642939" y="2762654"/>
          <a:ext cx="2239340" cy="604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Безвозмездные поступления (дотации, субсидии, субвенции, межбюджетные трансферты)</a:t>
          </a:r>
        </a:p>
      </dsp:txBody>
      <dsp:txXfrm>
        <a:off x="660645" y="2780360"/>
        <a:ext cx="2203928" cy="569125"/>
      </dsp:txXfrm>
    </dsp:sp>
    <dsp:sp modelId="{FC6859A6-5AF1-4E0E-A8C9-7334753B5B52}">
      <dsp:nvSpPr>
        <dsp:cNvPr id="0" name=""/>
        <dsp:cNvSpPr/>
      </dsp:nvSpPr>
      <dsp:spPr>
        <a:xfrm>
          <a:off x="3143275" y="4"/>
          <a:ext cx="2712461" cy="604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kern="1200" dirty="0">
              <a:solidFill>
                <a:srgbClr val="FFC000"/>
              </a:solidFill>
            </a:rPr>
            <a:t>РАСХОДЫ</a:t>
          </a:r>
        </a:p>
      </dsp:txBody>
      <dsp:txXfrm>
        <a:off x="3160981" y="17710"/>
        <a:ext cx="2677049" cy="569125"/>
      </dsp:txXfrm>
    </dsp:sp>
    <dsp:sp modelId="{8D4480AD-BD74-4A2B-BD56-5E2B3619411F}">
      <dsp:nvSpPr>
        <dsp:cNvPr id="0" name=""/>
        <dsp:cNvSpPr/>
      </dsp:nvSpPr>
      <dsp:spPr>
        <a:xfrm>
          <a:off x="3414521" y="604541"/>
          <a:ext cx="109326" cy="395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074"/>
              </a:lnTo>
              <a:lnTo>
                <a:pt x="109326" y="3950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20E35-2410-49C0-B6AD-8E3F4A77D808}">
      <dsp:nvSpPr>
        <dsp:cNvPr id="0" name=""/>
        <dsp:cNvSpPr/>
      </dsp:nvSpPr>
      <dsp:spPr>
        <a:xfrm>
          <a:off x="3523848" y="758928"/>
          <a:ext cx="3619948" cy="481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общегосударственные вопросы </a:t>
          </a:r>
          <a:r>
            <a:rPr lang="ru-RU" sz="1200" i="1" kern="1200" dirty="0">
              <a:solidFill>
                <a:prstClr val="black"/>
              </a:solidFill>
            </a:rPr>
            <a:t>(функционирование органов местного самоуправления, обеспечение проведения выборов,  и  т.д.)</a:t>
          </a:r>
          <a:endParaRPr lang="ru-RU" sz="1200" kern="1200" dirty="0"/>
        </a:p>
      </dsp:txBody>
      <dsp:txXfrm>
        <a:off x="3537947" y="773027"/>
        <a:ext cx="3591750" cy="453176"/>
      </dsp:txXfrm>
    </dsp:sp>
    <dsp:sp modelId="{062FADF7-7830-4BDE-858E-F7F99443D159}">
      <dsp:nvSpPr>
        <dsp:cNvPr id="0" name=""/>
        <dsp:cNvSpPr/>
      </dsp:nvSpPr>
      <dsp:spPr>
        <a:xfrm>
          <a:off x="3414521" y="604541"/>
          <a:ext cx="109326" cy="1126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6905"/>
              </a:lnTo>
              <a:lnTo>
                <a:pt x="109326" y="1126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8FE69-B1D7-4FCB-A512-EEC972071CFF}">
      <dsp:nvSpPr>
        <dsp:cNvPr id="0" name=""/>
        <dsp:cNvSpPr/>
      </dsp:nvSpPr>
      <dsp:spPr>
        <a:xfrm>
          <a:off x="3523848" y="1391437"/>
          <a:ext cx="3878448" cy="680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национальная безопасность </a:t>
          </a:r>
          <a:r>
            <a:rPr lang="ru-RU" sz="1200" i="1" kern="1200" dirty="0">
              <a:solidFill>
                <a:prstClr val="black"/>
              </a:solidFill>
            </a:rPr>
            <a:t>(защита населения и территории от чрезвычайных ситуаций природного и техногенного характера, гражданская оборона, обеспечение пожарной безопасности)</a:t>
          </a:r>
          <a:endParaRPr lang="ru-RU" sz="1200" kern="1200" dirty="0">
            <a:solidFill>
              <a:prstClr val="black"/>
            </a:solidFill>
          </a:endParaRPr>
        </a:p>
      </dsp:txBody>
      <dsp:txXfrm>
        <a:off x="3543765" y="1411354"/>
        <a:ext cx="3838614" cy="640185"/>
      </dsp:txXfrm>
    </dsp:sp>
    <dsp:sp modelId="{8822B902-EBF0-4935-8F58-9EA4F0F3C44F}">
      <dsp:nvSpPr>
        <dsp:cNvPr id="0" name=""/>
        <dsp:cNvSpPr/>
      </dsp:nvSpPr>
      <dsp:spPr>
        <a:xfrm>
          <a:off x="3414521" y="604541"/>
          <a:ext cx="109326" cy="195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3746"/>
              </a:lnTo>
              <a:lnTo>
                <a:pt x="109326" y="195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2FE89-2EB5-4A81-A51B-080D120DE71C}">
      <dsp:nvSpPr>
        <dsp:cNvPr id="0" name=""/>
        <dsp:cNvSpPr/>
      </dsp:nvSpPr>
      <dsp:spPr>
        <a:xfrm>
          <a:off x="3523848" y="2222590"/>
          <a:ext cx="3878439" cy="671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национальная экономика </a:t>
          </a:r>
          <a:r>
            <a:rPr lang="ru-RU" sz="1200" i="1" kern="1200" dirty="0">
              <a:solidFill>
                <a:prstClr val="black"/>
              </a:solidFill>
            </a:rPr>
            <a:t>(организация  и осуществление мероприятий по содержанию и ремонту автомобильных дорог, сельское хозяйство)</a:t>
          </a:r>
          <a:r>
            <a:rPr lang="ru-RU" sz="1200" kern="1200" dirty="0">
              <a:solidFill>
                <a:prstClr val="black"/>
              </a:solidFill>
            </a:rPr>
            <a:t> </a:t>
          </a:r>
          <a:endParaRPr lang="ru-RU" sz="1200" kern="1200" dirty="0"/>
        </a:p>
      </dsp:txBody>
      <dsp:txXfrm>
        <a:off x="3543512" y="2242254"/>
        <a:ext cx="3839111" cy="632064"/>
      </dsp:txXfrm>
    </dsp:sp>
    <dsp:sp modelId="{CF7E5F43-6A03-4EC8-90DC-4D9CFE8821DE}">
      <dsp:nvSpPr>
        <dsp:cNvPr id="0" name=""/>
        <dsp:cNvSpPr/>
      </dsp:nvSpPr>
      <dsp:spPr>
        <a:xfrm>
          <a:off x="3414521" y="604541"/>
          <a:ext cx="109326" cy="2789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802"/>
              </a:lnTo>
              <a:lnTo>
                <a:pt x="109326" y="27898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8ED30-6336-48BB-865E-4FF651DF830C}">
      <dsp:nvSpPr>
        <dsp:cNvPr id="0" name=""/>
        <dsp:cNvSpPr/>
      </dsp:nvSpPr>
      <dsp:spPr>
        <a:xfrm>
          <a:off x="3523848" y="3045118"/>
          <a:ext cx="3905706" cy="698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ЖКХ </a:t>
          </a:r>
          <a:r>
            <a:rPr lang="ru-RU" sz="1200" i="1" kern="1200" dirty="0">
              <a:solidFill>
                <a:prstClr val="black"/>
              </a:solidFill>
            </a:rPr>
            <a:t>(капитальный ремонт муниципального жилищного фонда, мероприятия в области водоотведения и водоснабжения, благоустройство</a:t>
          </a:r>
          <a:endParaRPr lang="ru-RU" sz="1200" kern="1200" dirty="0"/>
        </a:p>
      </dsp:txBody>
      <dsp:txXfrm>
        <a:off x="3544305" y="3065575"/>
        <a:ext cx="3864792" cy="657537"/>
      </dsp:txXfrm>
    </dsp:sp>
    <dsp:sp modelId="{081D8E85-2C6C-4D2B-9726-3D5AA935570B}">
      <dsp:nvSpPr>
        <dsp:cNvPr id="0" name=""/>
        <dsp:cNvSpPr/>
      </dsp:nvSpPr>
      <dsp:spPr>
        <a:xfrm>
          <a:off x="3414521" y="604541"/>
          <a:ext cx="109326" cy="3402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2658"/>
              </a:lnTo>
              <a:lnTo>
                <a:pt x="109326" y="34026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FF1C62-B864-475E-8BE7-7E0EF5879014}">
      <dsp:nvSpPr>
        <dsp:cNvPr id="0" name=""/>
        <dsp:cNvSpPr/>
      </dsp:nvSpPr>
      <dsp:spPr>
        <a:xfrm>
          <a:off x="3523848" y="3894704"/>
          <a:ext cx="2329982" cy="224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образование</a:t>
          </a:r>
          <a:endParaRPr lang="ru-RU" sz="1200" kern="1200" dirty="0"/>
        </a:p>
      </dsp:txBody>
      <dsp:txXfrm>
        <a:off x="3530438" y="3901294"/>
        <a:ext cx="2316802" cy="211810"/>
      </dsp:txXfrm>
    </dsp:sp>
    <dsp:sp modelId="{82C8EBC8-4659-42AF-A4FB-79F27F2F56DB}">
      <dsp:nvSpPr>
        <dsp:cNvPr id="0" name=""/>
        <dsp:cNvSpPr/>
      </dsp:nvSpPr>
      <dsp:spPr>
        <a:xfrm>
          <a:off x="3414521" y="604541"/>
          <a:ext cx="109326" cy="3780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0998"/>
              </a:lnTo>
              <a:lnTo>
                <a:pt x="109326" y="37809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131FC-DF75-4D6C-9D74-5F7B8644F122}">
      <dsp:nvSpPr>
        <dsp:cNvPr id="0" name=""/>
        <dsp:cNvSpPr/>
      </dsp:nvSpPr>
      <dsp:spPr>
        <a:xfrm>
          <a:off x="3523848" y="4270829"/>
          <a:ext cx="2371652" cy="229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культура</a:t>
          </a:r>
          <a:endParaRPr lang="ru-RU" sz="1200" kern="1200" dirty="0"/>
        </a:p>
      </dsp:txBody>
      <dsp:txXfrm>
        <a:off x="3530568" y="4277549"/>
        <a:ext cx="2358212" cy="215981"/>
      </dsp:txXfrm>
    </dsp:sp>
    <dsp:sp modelId="{53FD4409-6B6F-488E-8038-FD27484E4041}">
      <dsp:nvSpPr>
        <dsp:cNvPr id="0" name=""/>
        <dsp:cNvSpPr/>
      </dsp:nvSpPr>
      <dsp:spPr>
        <a:xfrm>
          <a:off x="3368801" y="604541"/>
          <a:ext cx="91440" cy="41847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4790"/>
              </a:lnTo>
              <a:lnTo>
                <a:pt x="131658" y="41847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E8063-026E-4187-BA6D-53CC5E7DF052}">
      <dsp:nvSpPr>
        <dsp:cNvPr id="0" name=""/>
        <dsp:cNvSpPr/>
      </dsp:nvSpPr>
      <dsp:spPr>
        <a:xfrm>
          <a:off x="3500460" y="4643471"/>
          <a:ext cx="2415807" cy="291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спорт</a:t>
          </a:r>
          <a:endParaRPr lang="ru-RU" sz="1200" i="1" kern="1200" dirty="0">
            <a:solidFill>
              <a:prstClr val="black"/>
            </a:solidFill>
          </a:endParaRPr>
        </a:p>
      </dsp:txBody>
      <dsp:txXfrm>
        <a:off x="3509004" y="4652015"/>
        <a:ext cx="2398719" cy="274631"/>
      </dsp:txXfrm>
    </dsp:sp>
    <dsp:sp modelId="{8673FE37-A540-4C65-B65D-9AD4755DA976}">
      <dsp:nvSpPr>
        <dsp:cNvPr id="0" name=""/>
        <dsp:cNvSpPr/>
      </dsp:nvSpPr>
      <dsp:spPr>
        <a:xfrm>
          <a:off x="3368801" y="604541"/>
          <a:ext cx="91440" cy="45580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8034"/>
              </a:lnTo>
              <a:lnTo>
                <a:pt x="131658" y="4558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E382A-C5B1-4B37-BEB1-2ED40C7E24A0}">
      <dsp:nvSpPr>
        <dsp:cNvPr id="0" name=""/>
        <dsp:cNvSpPr/>
      </dsp:nvSpPr>
      <dsp:spPr>
        <a:xfrm>
          <a:off x="3500460" y="5000662"/>
          <a:ext cx="2295877" cy="323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социальная политика и др.</a:t>
          </a:r>
          <a:endParaRPr lang="ru-RU" sz="1200" kern="1200" dirty="0"/>
        </a:p>
      </dsp:txBody>
      <dsp:txXfrm>
        <a:off x="3509945" y="5010147"/>
        <a:ext cx="2276907" cy="3048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64BC4-5248-47A1-AD9C-141D17C8BC20}">
      <dsp:nvSpPr>
        <dsp:cNvPr id="0" name=""/>
        <dsp:cNvSpPr/>
      </dsp:nvSpPr>
      <dsp:spPr>
        <a:xfrm>
          <a:off x="1384" y="0"/>
          <a:ext cx="2154671" cy="4706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«Предупреждение и ликвидация последствий ЧС»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626,9 тыс.рублей</a:t>
          </a:r>
        </a:p>
      </dsp:txBody>
      <dsp:txXfrm>
        <a:off x="1384" y="1882776"/>
        <a:ext cx="2154671" cy="1882776"/>
      </dsp:txXfrm>
    </dsp:sp>
    <dsp:sp modelId="{27C5CB26-7FD9-4E34-A9F0-5A5A8F9AC43A}">
      <dsp:nvSpPr>
        <dsp:cNvPr id="0" name=""/>
        <dsp:cNvSpPr/>
      </dsp:nvSpPr>
      <dsp:spPr>
        <a:xfrm>
          <a:off x="172278" y="229226"/>
          <a:ext cx="1812884" cy="16737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A604E2-A5B1-4AA3-B182-AE29FD923189}">
      <dsp:nvSpPr>
        <dsp:cNvPr id="0" name=""/>
        <dsp:cNvSpPr/>
      </dsp:nvSpPr>
      <dsp:spPr>
        <a:xfrm>
          <a:off x="2220697" y="0"/>
          <a:ext cx="2154671" cy="4706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«Профилактика правонарушений»                            0,0 тыс.рублей</a:t>
          </a:r>
        </a:p>
      </dsp:txBody>
      <dsp:txXfrm>
        <a:off x="2220697" y="1882776"/>
        <a:ext cx="2154671" cy="1882776"/>
      </dsp:txXfrm>
    </dsp:sp>
    <dsp:sp modelId="{5AD1D3FE-9AA3-4228-9F40-0859FAE90C17}">
      <dsp:nvSpPr>
        <dsp:cNvPr id="0" name=""/>
        <dsp:cNvSpPr/>
      </dsp:nvSpPr>
      <dsp:spPr>
        <a:xfrm>
          <a:off x="2471403" y="162619"/>
          <a:ext cx="1786551" cy="17386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31C3E4C-AFCF-4182-9E28-5A8D9FE4B2B0}">
      <dsp:nvSpPr>
        <dsp:cNvPr id="0" name=""/>
        <dsp:cNvSpPr/>
      </dsp:nvSpPr>
      <dsp:spPr>
        <a:xfrm>
          <a:off x="4441394" y="0"/>
          <a:ext cx="2154671" cy="4706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«Гармонизация межэтнических отношений и участие в профилактике экстремизма»  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 0,0 тыс.рублей</a:t>
          </a:r>
        </a:p>
      </dsp:txBody>
      <dsp:txXfrm>
        <a:off x="4441394" y="1882776"/>
        <a:ext cx="2154671" cy="1882776"/>
      </dsp:txXfrm>
    </dsp:sp>
    <dsp:sp modelId="{70FB765E-369A-4657-BEBA-E059A0A43ECB}">
      <dsp:nvSpPr>
        <dsp:cNvPr id="0" name=""/>
        <dsp:cNvSpPr/>
      </dsp:nvSpPr>
      <dsp:spPr>
        <a:xfrm>
          <a:off x="4733639" y="282416"/>
          <a:ext cx="1567411" cy="156741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6C5A2A-3ADF-4563-A251-BE9F1F68CBF6}">
      <dsp:nvSpPr>
        <dsp:cNvPr id="0" name=""/>
        <dsp:cNvSpPr/>
      </dsp:nvSpPr>
      <dsp:spPr>
        <a:xfrm>
          <a:off x="1623250" y="3806030"/>
          <a:ext cx="3362064" cy="617800"/>
        </a:xfrm>
        <a:prstGeom prst="leftRightArrow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974C3-CFFF-43E6-BC87-911D27EE5A85}">
      <dsp:nvSpPr>
        <dsp:cNvPr id="0" name=""/>
        <dsp:cNvSpPr/>
      </dsp:nvSpPr>
      <dsp:spPr>
        <a:xfrm>
          <a:off x="0" y="0"/>
          <a:ext cx="8786874" cy="2246712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C4F40-E9C6-4E79-A010-75D57B6B3C0C}">
      <dsp:nvSpPr>
        <dsp:cNvPr id="0" name=""/>
        <dsp:cNvSpPr/>
      </dsp:nvSpPr>
      <dsp:spPr>
        <a:xfrm>
          <a:off x="287577" y="285754"/>
          <a:ext cx="1270010" cy="1647589"/>
        </a:xfrm>
        <a:prstGeom prst="roundRect">
          <a:avLst/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1CE19AF-DD0B-41DE-97A6-597444BEE740}">
      <dsp:nvSpPr>
        <dsp:cNvPr id="0" name=""/>
        <dsp:cNvSpPr/>
      </dsp:nvSpPr>
      <dsp:spPr>
        <a:xfrm rot="10800000">
          <a:off x="265957" y="2246712"/>
          <a:ext cx="1427730" cy="27459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Организация муниципального управления</a:t>
          </a:r>
        </a:p>
      </dsp:txBody>
      <dsp:txXfrm rot="10800000">
        <a:off x="309865" y="2246712"/>
        <a:ext cx="1339914" cy="2702073"/>
      </dsp:txXfrm>
    </dsp:sp>
    <dsp:sp modelId="{035A22DD-9163-43DD-A989-ABBD62757B10}">
      <dsp:nvSpPr>
        <dsp:cNvPr id="0" name=""/>
        <dsp:cNvSpPr/>
      </dsp:nvSpPr>
      <dsp:spPr>
        <a:xfrm>
          <a:off x="1849246" y="285754"/>
          <a:ext cx="1259903" cy="1647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99D957-1913-42DF-ADFE-B56EA7480E29}">
      <dsp:nvSpPr>
        <dsp:cNvPr id="0" name=""/>
        <dsp:cNvSpPr/>
      </dsp:nvSpPr>
      <dsp:spPr>
        <a:xfrm rot="10800000">
          <a:off x="1900217" y="2246712"/>
          <a:ext cx="1092457" cy="27459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Архивное дело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</dsp:txBody>
      <dsp:txXfrm rot="10800000">
        <a:off x="1933814" y="2246712"/>
        <a:ext cx="1025263" cy="2712384"/>
      </dsp:txXfrm>
    </dsp:sp>
    <dsp:sp modelId="{BEA13DAC-0F43-40BC-B006-6B2BE77F8E3C}">
      <dsp:nvSpPr>
        <dsp:cNvPr id="0" name=""/>
        <dsp:cNvSpPr/>
      </dsp:nvSpPr>
      <dsp:spPr>
        <a:xfrm>
          <a:off x="3401588" y="317882"/>
          <a:ext cx="1773932" cy="1610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00F6F1-B257-4931-840F-33BF0242A2FF}">
      <dsp:nvSpPr>
        <dsp:cNvPr id="0" name=""/>
        <dsp:cNvSpPr/>
      </dsp:nvSpPr>
      <dsp:spPr>
        <a:xfrm rot="10800000">
          <a:off x="3202065" y="2246712"/>
          <a:ext cx="2178701" cy="27459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Создание условий для государственной регистрации актов гражданского состояния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 </a:t>
          </a:r>
        </a:p>
      </dsp:txBody>
      <dsp:txXfrm rot="10800000">
        <a:off x="3269068" y="2246712"/>
        <a:ext cx="2044695" cy="2678978"/>
      </dsp:txXfrm>
    </dsp:sp>
    <dsp:sp modelId="{96BA7B23-608C-41D1-8758-95938085802A}">
      <dsp:nvSpPr>
        <dsp:cNvPr id="0" name=""/>
        <dsp:cNvSpPr/>
      </dsp:nvSpPr>
      <dsp:spPr>
        <a:xfrm>
          <a:off x="5571422" y="357194"/>
          <a:ext cx="1207772" cy="1566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38D732-C76E-4A65-B212-1BA875955858}">
      <dsp:nvSpPr>
        <dsp:cNvPr id="0" name=""/>
        <dsp:cNvSpPr/>
      </dsp:nvSpPr>
      <dsp:spPr>
        <a:xfrm rot="10800000">
          <a:off x="5500711" y="2246712"/>
          <a:ext cx="1228060" cy="27459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Развитие информатизации </a:t>
          </a:r>
        </a:p>
      </dsp:txBody>
      <dsp:txXfrm rot="10800000">
        <a:off x="5538478" y="2246712"/>
        <a:ext cx="1152526" cy="2708214"/>
      </dsp:txXfrm>
    </dsp:sp>
    <dsp:sp modelId="{D54C5A4B-A157-40A6-B4CA-67ABE0D86E2F}">
      <dsp:nvSpPr>
        <dsp:cNvPr id="0" name=""/>
        <dsp:cNvSpPr/>
      </dsp:nvSpPr>
      <dsp:spPr>
        <a:xfrm>
          <a:off x="6963017" y="362796"/>
          <a:ext cx="1422290" cy="1566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9584605-7B14-4D8D-9C41-84CFA3D32AB3}">
      <dsp:nvSpPr>
        <dsp:cNvPr id="0" name=""/>
        <dsp:cNvSpPr/>
      </dsp:nvSpPr>
      <dsp:spPr>
        <a:xfrm rot="10800000">
          <a:off x="6851577" y="2246712"/>
          <a:ext cx="1669338" cy="27459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Противодействие коррупции</a:t>
          </a:r>
        </a:p>
      </dsp:txBody>
      <dsp:txXfrm rot="10800000">
        <a:off x="6902915" y="2246712"/>
        <a:ext cx="1566662" cy="269464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48573-F0B6-42F9-B87B-43A2CE6883CC}">
      <dsp:nvSpPr>
        <dsp:cNvPr id="0" name=""/>
        <dsp:cNvSpPr/>
      </dsp:nvSpPr>
      <dsp:spPr>
        <a:xfrm>
          <a:off x="1143039" y="0"/>
          <a:ext cx="3789680" cy="37782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Формирование современной городской среды                                            0,0  тыс.рублей      </a:t>
          </a:r>
        </a:p>
      </dsp:txBody>
      <dsp:txXfrm>
        <a:off x="1327478" y="184439"/>
        <a:ext cx="3420802" cy="3409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2193-4340-470B-B994-51A8CFBEEB79}">
      <dsp:nvSpPr>
        <dsp:cNvPr id="0" name=""/>
        <dsp:cNvSpPr/>
      </dsp:nvSpPr>
      <dsp:spPr>
        <a:xfrm>
          <a:off x="0" y="0"/>
          <a:ext cx="1571636" cy="1467089"/>
        </a:xfrm>
        <a:prstGeom prst="wedgeRoundRect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sp:txBody>
      <dsp:txXfrm>
        <a:off x="71617" y="71617"/>
        <a:ext cx="1428402" cy="13238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2193-4340-470B-B994-51A8CFBEEB79}">
      <dsp:nvSpPr>
        <dsp:cNvPr id="0" name=""/>
        <dsp:cNvSpPr/>
      </dsp:nvSpPr>
      <dsp:spPr>
        <a:xfrm>
          <a:off x="0" y="0"/>
          <a:ext cx="1571636" cy="1467089"/>
        </a:xfrm>
        <a:prstGeom prst="wedgeRoundRect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sp:txBody>
      <dsp:txXfrm>
        <a:off x="71617" y="71617"/>
        <a:ext cx="1428402" cy="13238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2193-4340-470B-B994-51A8CFBEEB79}">
      <dsp:nvSpPr>
        <dsp:cNvPr id="0" name=""/>
        <dsp:cNvSpPr/>
      </dsp:nvSpPr>
      <dsp:spPr>
        <a:xfrm>
          <a:off x="0" y="1534"/>
          <a:ext cx="1857388" cy="1570101"/>
        </a:xfrm>
        <a:prstGeom prst="wedgeRoundRect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Денежные средства,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поступающие из вышестоящего бюджета, от организаций, граждан</a:t>
          </a:r>
        </a:p>
      </dsp:txBody>
      <dsp:txXfrm>
        <a:off x="76646" y="78180"/>
        <a:ext cx="1704096" cy="14168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89630-29C5-4496-BC4D-80C758B9462C}">
      <dsp:nvSpPr>
        <dsp:cNvPr id="0" name=""/>
        <dsp:cNvSpPr/>
      </dsp:nvSpPr>
      <dsp:spPr>
        <a:xfrm>
          <a:off x="990406" y="0"/>
          <a:ext cx="6446890" cy="5072098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BA2BA-31AE-47EE-842D-440333F1121A}">
      <dsp:nvSpPr>
        <dsp:cNvPr id="0" name=""/>
        <dsp:cNvSpPr/>
      </dsp:nvSpPr>
      <dsp:spPr>
        <a:xfrm>
          <a:off x="4213851" y="372950"/>
          <a:ext cx="3296863" cy="7211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Субвенции 52%</a:t>
          </a:r>
        </a:p>
      </dsp:txBody>
      <dsp:txXfrm>
        <a:off x="4249056" y="408155"/>
        <a:ext cx="3226453" cy="650778"/>
      </dsp:txXfrm>
    </dsp:sp>
    <dsp:sp modelId="{FAC18A7C-A816-4ADF-9C52-9B9270D2EB3F}">
      <dsp:nvSpPr>
        <dsp:cNvPr id="0" name=""/>
        <dsp:cNvSpPr/>
      </dsp:nvSpPr>
      <dsp:spPr>
        <a:xfrm>
          <a:off x="4213851" y="1184288"/>
          <a:ext cx="3296863" cy="7211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Дотации 37%</a:t>
          </a:r>
        </a:p>
      </dsp:txBody>
      <dsp:txXfrm>
        <a:off x="4249056" y="1219493"/>
        <a:ext cx="3226453" cy="650778"/>
      </dsp:txXfrm>
    </dsp:sp>
    <dsp:sp modelId="{ABCB9C82-DAAE-49E5-BC74-ED3DFF4B883C}">
      <dsp:nvSpPr>
        <dsp:cNvPr id="0" name=""/>
        <dsp:cNvSpPr/>
      </dsp:nvSpPr>
      <dsp:spPr>
        <a:xfrm>
          <a:off x="4213851" y="1995626"/>
          <a:ext cx="3296863" cy="7211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Субсидии 5%</a:t>
          </a:r>
        </a:p>
      </dsp:txBody>
      <dsp:txXfrm>
        <a:off x="4249056" y="2030831"/>
        <a:ext cx="3226453" cy="650778"/>
      </dsp:txXfrm>
    </dsp:sp>
    <dsp:sp modelId="{744B790A-CCE6-4D56-B349-7CBD4BFD4BEB}">
      <dsp:nvSpPr>
        <dsp:cNvPr id="0" name=""/>
        <dsp:cNvSpPr/>
      </dsp:nvSpPr>
      <dsp:spPr>
        <a:xfrm>
          <a:off x="4213851" y="2806963"/>
          <a:ext cx="3296863" cy="7211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Иные межбюджетные трансферты 3%</a:t>
          </a:r>
        </a:p>
      </dsp:txBody>
      <dsp:txXfrm>
        <a:off x="4249056" y="2842168"/>
        <a:ext cx="3226453" cy="650778"/>
      </dsp:txXfrm>
    </dsp:sp>
    <dsp:sp modelId="{C311EE3C-321E-4DEA-B5D9-DC61CABFE847}">
      <dsp:nvSpPr>
        <dsp:cNvPr id="0" name=""/>
        <dsp:cNvSpPr/>
      </dsp:nvSpPr>
      <dsp:spPr>
        <a:xfrm>
          <a:off x="4213851" y="3618301"/>
          <a:ext cx="3296863" cy="7211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Прочие безвозмездные поступления 3%</a:t>
          </a:r>
        </a:p>
      </dsp:txBody>
      <dsp:txXfrm>
        <a:off x="4249056" y="3653506"/>
        <a:ext cx="3226453" cy="6507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1CC35-3EB8-4E4C-AF1A-D6446BA0487E}">
      <dsp:nvSpPr>
        <dsp:cNvPr id="0" name=""/>
        <dsp:cNvSpPr/>
      </dsp:nvSpPr>
      <dsp:spPr>
        <a:xfrm>
          <a:off x="0" y="198456"/>
          <a:ext cx="8280000" cy="175694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3F803-7537-4EE3-AA8B-2ECFAF62D4E1}">
      <dsp:nvSpPr>
        <dsp:cNvPr id="0" name=""/>
        <dsp:cNvSpPr/>
      </dsp:nvSpPr>
      <dsp:spPr>
        <a:xfrm>
          <a:off x="543285" y="480539"/>
          <a:ext cx="1205708" cy="13332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C475CD-03BA-47E1-B62F-05333E83AF7A}">
      <dsp:nvSpPr>
        <dsp:cNvPr id="0" name=""/>
        <dsp:cNvSpPr/>
      </dsp:nvSpPr>
      <dsp:spPr>
        <a:xfrm rot="10800000">
          <a:off x="288414" y="2500317"/>
          <a:ext cx="1659573" cy="206587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Организация досуга,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предоставление    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услуг организаций культуры и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  доступа к музейным фондам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7 811,0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тыс.руб</a:t>
          </a:r>
          <a:r>
            <a:rPr lang="ru-RU" sz="1200" kern="1200" dirty="0"/>
            <a:t>.</a:t>
          </a:r>
          <a:r>
            <a:rPr lang="ru-RU" sz="2000" kern="1200" dirty="0"/>
            <a:t>  </a:t>
          </a:r>
        </a:p>
      </dsp:txBody>
      <dsp:txXfrm rot="10800000">
        <a:off x="339452" y="2500317"/>
        <a:ext cx="1557497" cy="2014835"/>
      </dsp:txXfrm>
    </dsp:sp>
    <dsp:sp modelId="{9CD74EDC-6C6D-4AB5-BFBE-43E626F0B7EC}">
      <dsp:nvSpPr>
        <dsp:cNvPr id="0" name=""/>
        <dsp:cNvSpPr/>
      </dsp:nvSpPr>
      <dsp:spPr>
        <a:xfrm>
          <a:off x="2643206" y="500070"/>
          <a:ext cx="1231100" cy="13045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015A28-8188-4E47-AC75-4AD56287FD2B}">
      <dsp:nvSpPr>
        <dsp:cNvPr id="0" name=""/>
        <dsp:cNvSpPr/>
      </dsp:nvSpPr>
      <dsp:spPr>
        <a:xfrm rot="10800000">
          <a:off x="2542115" y="2500330"/>
          <a:ext cx="1473707" cy="209319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Организация библиотечного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обслуживания      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1866,5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 тыс.руб.</a:t>
          </a:r>
        </a:p>
      </dsp:txBody>
      <dsp:txXfrm rot="10800000">
        <a:off x="2587437" y="2500330"/>
        <a:ext cx="1383063" cy="2047876"/>
      </dsp:txXfrm>
    </dsp:sp>
    <dsp:sp modelId="{D21D7E4F-726E-4263-BA14-CED1A01BC02A}">
      <dsp:nvSpPr>
        <dsp:cNvPr id="0" name=""/>
        <dsp:cNvSpPr/>
      </dsp:nvSpPr>
      <dsp:spPr>
        <a:xfrm>
          <a:off x="6572292" y="571505"/>
          <a:ext cx="1220783" cy="12166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DF07E1-951D-4B14-B2AD-BB9A2113CD45}">
      <dsp:nvSpPr>
        <dsp:cNvPr id="0" name=""/>
        <dsp:cNvSpPr/>
      </dsp:nvSpPr>
      <dsp:spPr>
        <a:xfrm rot="10800000">
          <a:off x="6536837" y="2518192"/>
          <a:ext cx="1377047" cy="205028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Создание условий для  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реализации муниципальной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 программы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386,6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тыс.руб</a:t>
          </a:r>
          <a:r>
            <a:rPr lang="ru-RU" sz="600" b="1" kern="1200" dirty="0"/>
            <a:t>.</a:t>
          </a:r>
        </a:p>
      </dsp:txBody>
      <dsp:txXfrm rot="10800000">
        <a:off x="6579186" y="2518192"/>
        <a:ext cx="1292349" cy="2007939"/>
      </dsp:txXfrm>
    </dsp:sp>
    <dsp:sp modelId="{9D7D6AA0-9F41-40AD-B2FA-0FB36CA49E9B}">
      <dsp:nvSpPr>
        <dsp:cNvPr id="0" name=""/>
        <dsp:cNvSpPr/>
      </dsp:nvSpPr>
      <dsp:spPr>
        <a:xfrm>
          <a:off x="4721052" y="500070"/>
          <a:ext cx="1222552" cy="12780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84AB40-ACAB-4D8E-AE7A-29537E1DDCEB}">
      <dsp:nvSpPr>
        <dsp:cNvPr id="0" name=""/>
        <dsp:cNvSpPr/>
      </dsp:nvSpPr>
      <dsp:spPr>
        <a:xfrm rot="10800000">
          <a:off x="4670101" y="2536053"/>
          <a:ext cx="1362941" cy="205023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Развитие местного народного творчества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0,0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тыс. рублей</a:t>
          </a:r>
        </a:p>
      </dsp:txBody>
      <dsp:txXfrm rot="10800000">
        <a:off x="4712016" y="2536053"/>
        <a:ext cx="1279111" cy="20083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581CA-55E1-4DBA-B19F-E9260E7892EA}">
      <dsp:nvSpPr>
        <dsp:cNvPr id="0" name=""/>
        <dsp:cNvSpPr/>
      </dsp:nvSpPr>
      <dsp:spPr>
        <a:xfrm>
          <a:off x="15671" y="0"/>
          <a:ext cx="8643998" cy="23551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	Социальная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	поддержка семьи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 	и детей – 405,0 тыс.руб.</a:t>
          </a:r>
        </a:p>
      </dsp:txBody>
      <dsp:txXfrm>
        <a:off x="1979985" y="0"/>
        <a:ext cx="6679683" cy="2355151"/>
      </dsp:txXfrm>
    </dsp:sp>
    <dsp:sp modelId="{BE736186-4A9E-4C58-9618-1299EDE779C0}">
      <dsp:nvSpPr>
        <dsp:cNvPr id="0" name=""/>
        <dsp:cNvSpPr/>
      </dsp:nvSpPr>
      <dsp:spPr>
        <a:xfrm>
          <a:off x="270306" y="214318"/>
          <a:ext cx="3203327" cy="18532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03A1B-7CAF-4AD5-B4BF-8DC0F1A6E9EA}">
      <dsp:nvSpPr>
        <dsp:cNvPr id="0" name=""/>
        <dsp:cNvSpPr/>
      </dsp:nvSpPr>
      <dsp:spPr>
        <a:xfrm>
          <a:off x="25592" y="0"/>
          <a:ext cx="8643998" cy="20696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	</a:t>
          </a:r>
          <a:r>
            <a:rPr lang="ru-RU" sz="2200" kern="1200" dirty="0"/>
            <a:t>Социальная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	поддержка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	старшего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	   поколения –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                  395,7 тыс.руб.</a:t>
          </a:r>
        </a:p>
      </dsp:txBody>
      <dsp:txXfrm>
        <a:off x="1961360" y="0"/>
        <a:ext cx="6708230" cy="2069678"/>
      </dsp:txXfrm>
    </dsp:sp>
    <dsp:sp modelId="{5CE12C04-6CE5-4FDF-97B2-6CB1948C95FF}">
      <dsp:nvSpPr>
        <dsp:cNvPr id="0" name=""/>
        <dsp:cNvSpPr/>
      </dsp:nvSpPr>
      <dsp:spPr>
        <a:xfrm>
          <a:off x="173167" y="239039"/>
          <a:ext cx="3795838" cy="16557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DCFBA-19B2-4F00-8FB3-C81E9ACAED51}">
      <dsp:nvSpPr>
        <dsp:cNvPr id="0" name=""/>
        <dsp:cNvSpPr/>
      </dsp:nvSpPr>
      <dsp:spPr>
        <a:xfrm>
          <a:off x="0" y="22324"/>
          <a:ext cx="8501122" cy="20895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B66EF-0C8F-4B70-9479-92404FFBD751}">
      <dsp:nvSpPr>
        <dsp:cNvPr id="0" name=""/>
        <dsp:cNvSpPr/>
      </dsp:nvSpPr>
      <dsp:spPr>
        <a:xfrm>
          <a:off x="6546720" y="178591"/>
          <a:ext cx="1517054" cy="17800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731C5-1797-4E87-BD04-7417B1F36AFA}">
      <dsp:nvSpPr>
        <dsp:cNvPr id="0" name=""/>
        <dsp:cNvSpPr/>
      </dsp:nvSpPr>
      <dsp:spPr>
        <a:xfrm rot="10800000">
          <a:off x="320691" y="2326203"/>
          <a:ext cx="1589293" cy="2268151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Развитие сельского хозяйства и расширение рынка сельскохозяйственной продукции</a:t>
          </a:r>
          <a:r>
            <a:rPr lang="ru-RU" sz="1200" kern="1200" dirty="0"/>
            <a:t>
</a:t>
          </a:r>
          <a:r>
            <a:rPr lang="ru-RU" sz="1200" kern="1200" baseline="0" dirty="0"/>
            <a:t> 15,0 тыс. руб</a:t>
          </a:r>
          <a:r>
            <a:rPr lang="ru-RU" sz="800" kern="1200" baseline="0" dirty="0"/>
            <a:t>.</a:t>
          </a:r>
          <a:endParaRPr lang="ru-RU" sz="800" kern="1200" dirty="0"/>
        </a:p>
      </dsp:txBody>
      <dsp:txXfrm rot="10800000">
        <a:off x="369567" y="2326203"/>
        <a:ext cx="1491541" cy="2219275"/>
      </dsp:txXfrm>
    </dsp:sp>
    <dsp:sp modelId="{314D7995-19D2-4850-BC41-07480920937E}">
      <dsp:nvSpPr>
        <dsp:cNvPr id="0" name=""/>
        <dsp:cNvSpPr/>
      </dsp:nvSpPr>
      <dsp:spPr>
        <a:xfrm>
          <a:off x="2303888" y="178593"/>
          <a:ext cx="1808039" cy="18663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F226B-D050-4934-9DE6-8B88FDD59211}">
      <dsp:nvSpPr>
        <dsp:cNvPr id="0" name=""/>
        <dsp:cNvSpPr/>
      </dsp:nvSpPr>
      <dsp:spPr>
        <a:xfrm rot="10800000">
          <a:off x="2228716" y="2268153"/>
          <a:ext cx="1840338" cy="2375313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Создание благоприятных условий для развития малого и среднего предпринимательства</a:t>
          </a:r>
          <a:r>
            <a:rPr lang="ru-RU" sz="1200" kern="1200" dirty="0"/>
            <a:t>
</a:t>
          </a:r>
          <a:r>
            <a:rPr lang="ru-RU" sz="1200" kern="1200" baseline="0" dirty="0"/>
            <a:t>0,0 тыс. руб. </a:t>
          </a:r>
          <a:endParaRPr lang="ru-RU" sz="1200" kern="1200" dirty="0"/>
        </a:p>
      </dsp:txBody>
      <dsp:txXfrm rot="10800000">
        <a:off x="2285313" y="2268153"/>
        <a:ext cx="1727144" cy="2318716"/>
      </dsp:txXfrm>
    </dsp:sp>
    <dsp:sp modelId="{68F8CDFF-BD0E-41DD-9906-BD33079A7464}">
      <dsp:nvSpPr>
        <dsp:cNvPr id="0" name=""/>
        <dsp:cNvSpPr/>
      </dsp:nvSpPr>
      <dsp:spPr>
        <a:xfrm>
          <a:off x="501194" y="151808"/>
          <a:ext cx="1534323" cy="17109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32B6B-C454-41EA-AED8-7493E68110B2}">
      <dsp:nvSpPr>
        <dsp:cNvPr id="0" name=""/>
        <dsp:cNvSpPr/>
      </dsp:nvSpPr>
      <dsp:spPr>
        <a:xfrm rot="10800000">
          <a:off x="4416988" y="2268156"/>
          <a:ext cx="1868296" cy="2375313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Создание благоприятных условий для привлечения инвестиций</a:t>
          </a:r>
          <a:r>
            <a:rPr lang="ru-RU" sz="1200" kern="1200" dirty="0"/>
            <a:t>
</a:t>
          </a:r>
          <a:r>
            <a:rPr lang="ru-RU" sz="1200" kern="1200" baseline="0" dirty="0"/>
            <a:t> 1499,4 тыс. руб.</a:t>
          </a:r>
          <a:endParaRPr lang="ru-RU" sz="1200" kern="1200" dirty="0"/>
        </a:p>
      </dsp:txBody>
      <dsp:txXfrm rot="10800000">
        <a:off x="4474445" y="2268156"/>
        <a:ext cx="1753382" cy="2317856"/>
      </dsp:txXfrm>
    </dsp:sp>
    <dsp:sp modelId="{5912F3ED-E65A-436A-82B5-0677D9010D6F}">
      <dsp:nvSpPr>
        <dsp:cNvPr id="0" name=""/>
        <dsp:cNvSpPr/>
      </dsp:nvSpPr>
      <dsp:spPr>
        <a:xfrm>
          <a:off x="4500592" y="285754"/>
          <a:ext cx="1636199" cy="17087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5DCBA-23C8-4721-A0F0-6C4F732C9DE9}">
      <dsp:nvSpPr>
        <dsp:cNvPr id="0" name=""/>
        <dsp:cNvSpPr/>
      </dsp:nvSpPr>
      <dsp:spPr>
        <a:xfrm rot="10800000">
          <a:off x="6467273" y="2321740"/>
          <a:ext cx="1801363" cy="2263682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Улучшение условий и охраны труда</a:t>
          </a:r>
          <a:r>
            <a:rPr lang="ru-RU" sz="1200" kern="1200" dirty="0"/>
            <a:t>
</a:t>
          </a:r>
          <a:r>
            <a:rPr lang="ru-RU" sz="1200" kern="1200" baseline="0" dirty="0"/>
            <a:t> 0,0 тыс. руб. </a:t>
          </a:r>
          <a:r>
            <a:rPr lang="ru-RU" sz="1900" kern="1200" baseline="0" dirty="0"/>
            <a:t>     </a:t>
          </a:r>
          <a:endParaRPr lang="ru-RU" sz="1900" kern="1200" dirty="0"/>
        </a:p>
      </dsp:txBody>
      <dsp:txXfrm rot="10800000">
        <a:off x="6522671" y="2321740"/>
        <a:ext cx="1690567" cy="2208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4F532-D327-43AE-928D-5C6AAE674022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9BDFA-1F82-418F-9239-65F1DCEEF0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03982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88412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142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222195"/>
            <a:ext cx="732983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391393"/>
            <a:ext cx="732983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1%8B%D0%BD%D1%8C" TargetMode="External"/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18" Type="http://schemas.openxmlformats.org/officeDocument/2006/relationships/diagramColors" Target="../diagrams/colors4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17" Type="http://schemas.openxmlformats.org/officeDocument/2006/relationships/diagramQuickStyle" Target="../diagrams/quickStyle4.xml"/><Relationship Id="rId2" Type="http://schemas.openxmlformats.org/officeDocument/2006/relationships/image" Target="../media/image6.jpeg"/><Relationship Id="rId16" Type="http://schemas.openxmlformats.org/officeDocument/2006/relationships/diagramLayout" Target="../diagrams/layout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diagramData" Target="../diagrams/data4.xml"/><Relationship Id="rId10" Type="http://schemas.openxmlformats.org/officeDocument/2006/relationships/diagramData" Target="../diagrams/data3.xml"/><Relationship Id="rId19" Type="http://schemas.microsoft.com/office/2007/relationships/diagramDrawing" Target="../diagrams/drawing4.xml"/><Relationship Id="rId4" Type="http://schemas.openxmlformats.org/officeDocument/2006/relationships/image" Target="../media/image9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4143380"/>
            <a:ext cx="5500726" cy="859205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/>
              <a:t>БЮДЖЕТ ДЛЯ ГРАЖДАН</a:t>
            </a:r>
            <a:br>
              <a:rPr lang="ru-RU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643446"/>
            <a:ext cx="5490186" cy="1357322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solidFill>
                  <a:schemeClr val="bg1"/>
                </a:solidFill>
              </a:rPr>
              <a:t>Отчет об исполнении бюджета Юкаменского района</a:t>
            </a:r>
          </a:p>
        </p:txBody>
      </p:sp>
      <p:pic>
        <p:nvPicPr>
          <p:cNvPr id="5" name="Picture 4" descr="C:\Users\Admin\Desktop\фото, видео, музыка\для баннера фото\готовое на баннер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378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герб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148" y="0"/>
            <a:ext cx="785818" cy="121442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28662" y="1000108"/>
            <a:ext cx="7858180" cy="12144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Муниципальное образование «Муниципальный округ </a:t>
            </a:r>
            <a:r>
              <a:rPr kumimoji="0" lang="ru-RU" sz="3600" b="1" i="0" u="none" strike="noStrike" kern="1200" cap="none" spc="50" normalizeH="0" baseline="0" noProof="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Юкаменский</a:t>
            </a:r>
            <a:r>
              <a:rPr kumimoji="0" lang="ru-RU" sz="36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район Удмуртской Республики»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4500571"/>
            <a:ext cx="24288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</a:rPr>
              <a:t>за 1 квартал 2024 года</a:t>
            </a:r>
          </a:p>
          <a:p>
            <a:pPr algn="ctr"/>
            <a:endParaRPr lang="ru-RU" sz="3200" dirty="0">
              <a:solidFill>
                <a:srgbClr val="FFFF00"/>
              </a:solidFill>
            </a:endParaRPr>
          </a:p>
          <a:p>
            <a:pPr algn="ctr"/>
            <a:endParaRPr lang="ru-RU" sz="3200" dirty="0">
              <a:solidFill>
                <a:srgbClr val="FFFF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4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92" cy="857256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Неналоговые доходы </a:t>
            </a:r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бюджета  </a:t>
            </a:r>
            <a:r>
              <a:rPr lang="ru-RU" sz="2400" dirty="0">
                <a:solidFill>
                  <a:srgbClr val="FFFF00"/>
                </a:solidFill>
              </a:rPr>
              <a:t>Юкаменского района  за  1 квартал 2024 года</a:t>
            </a:r>
            <a:br>
              <a:rPr lang="ru-RU" sz="2400" dirty="0">
                <a:solidFill>
                  <a:srgbClr val="FFFF00"/>
                </a:solidFill>
              </a:rPr>
            </a:b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214282" y="1357298"/>
          <a:ext cx="879613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19395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826" y="4857760"/>
            <a:ext cx="2002850" cy="1334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357158" y="1428736"/>
          <a:ext cx="850112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57158" y="142852"/>
            <a:ext cx="8572592" cy="857256"/>
          </a:xfrm>
          <a:prstGeom prst="rect">
            <a:avLst/>
          </a:prstGeom>
          <a:solidFill>
            <a:schemeClr val="bg2">
              <a:lumMod val="25000"/>
              <a:alpha val="5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Безвозмездные поступления  в бюджет </a:t>
            </a:r>
            <a:r>
              <a:rPr lang="ru-RU" sz="2400" dirty="0">
                <a:solidFill>
                  <a:srgbClr val="FFFF00"/>
                </a:solidFill>
              </a:rPr>
              <a:t>Юкаменского района за 1 квартал 2024 года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66" y="71438"/>
            <a:ext cx="8229600" cy="1000108"/>
          </a:xfrm>
          <a:solidFill>
            <a:schemeClr val="bg2">
              <a:lumMod val="25000"/>
              <a:alpha val="38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  <a:cs typeface="Times New Roman" pitchFamily="18" charset="0"/>
              </a:rPr>
              <a:t>Структура расходов  бюджета </a:t>
            </a:r>
            <a:r>
              <a:rPr lang="ru-RU" sz="2800" dirty="0">
                <a:solidFill>
                  <a:srgbClr val="FFFF00"/>
                </a:solidFill>
              </a:rPr>
              <a:t>Юкаменского района за 1 квартал 2024 года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85786" y="1714488"/>
          <a:ext cx="7572396" cy="4572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58246" cy="928670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  <a:cs typeface="Times New Roman" pitchFamily="18" charset="0"/>
              </a:rPr>
              <a:t>Расходы бюджета</a:t>
            </a:r>
            <a:br>
              <a:rPr lang="ru-RU" sz="28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8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FF00"/>
                </a:solidFill>
              </a:rPr>
              <a:t>Юкаменского района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142843" y="1285857"/>
          <a:ext cx="8858314" cy="4965209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158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0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4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3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за 1 кв. 2023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за 1 кв. 2024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Темп роста к уровню                 1 кв. 2023г.,%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Социально-значимые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71 000,1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76724,1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Общегосударственные вопросы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19 174,5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19545,6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оборона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188,9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безопасность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619,5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626,9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экономика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4 525,2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12650,5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Жилищно-коммунальное хозяйство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3 460,3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444,4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Охрана окружающей среды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Обслуживание муниципального долга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 – всего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98 855,2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110 180,4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Рисунок 7" descr="1da983cs-96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428736"/>
            <a:ext cx="1643074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01122" cy="928694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Социально-значимые расходы  бюджета </a:t>
            </a:r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</a:rPr>
              <a:t>Юкаменского  района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28596" y="1428736"/>
          <a:ext cx="8229600" cy="5088433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571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13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квартал     2023 г.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квартал     2024 г.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Темп роста к уровню                    1 квартала 2023 г.,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Образование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59 619,4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65 195,8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Культура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9 896,3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10 429,1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Социальная политика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1 107,9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905,0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Физическая культура и спорт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376,5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194,2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3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Социально-значимые расходы всего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71 000,1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76724,1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Рисунок 7" descr="эмбле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94" y="1571612"/>
            <a:ext cx="1071538" cy="106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ая прямоугольная выноска 27"/>
          <p:cNvSpPr/>
          <p:nvPr/>
        </p:nvSpPr>
        <p:spPr>
          <a:xfrm>
            <a:off x="3643306" y="1285860"/>
            <a:ext cx="1785950" cy="928694"/>
          </a:xfrm>
          <a:prstGeom prst="wedgeRoundRectCallout">
            <a:avLst>
              <a:gd name="adj1" fmla="val 4152"/>
              <a:gd name="adj2" fmla="val 105369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6286512" y="1571612"/>
            <a:ext cx="2571768" cy="1071570"/>
          </a:xfrm>
          <a:prstGeom prst="wedgeRoundRectCallout">
            <a:avLst>
              <a:gd name="adj1" fmla="val -106668"/>
              <a:gd name="adj2" fmla="val 54033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928694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«Развитие образования и воспитания» - 64 113,2 тыс.руб.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	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85720" y="5000636"/>
            <a:ext cx="2357454" cy="1214446"/>
          </a:xfrm>
          <a:prstGeom prst="wedgeRoundRectCallout">
            <a:avLst>
              <a:gd name="adj1" fmla="val 76446"/>
              <a:gd name="adj2" fmla="val -55254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57158" y="1785926"/>
            <a:ext cx="1857388" cy="1285884"/>
          </a:xfrm>
          <a:prstGeom prst="wedgeRoundRectCallout">
            <a:avLst>
              <a:gd name="adj1" fmla="val 124299"/>
              <a:gd name="adj2" fmla="val 31198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357950" y="1643050"/>
            <a:ext cx="2643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Создание условий для реализации молодежной политики, </a:t>
            </a:r>
          </a:p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1533,6 тыс. 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0430" y="1214422"/>
            <a:ext cx="1928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Реализация молодежной политики, </a:t>
            </a:r>
          </a:p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0,5 тыс. руб.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214546" y="2214554"/>
            <a:ext cx="6429420" cy="3421058"/>
            <a:chOff x="2286016" y="2928958"/>
            <a:chExt cx="6429420" cy="3421058"/>
          </a:xfrm>
        </p:grpSpPr>
        <p:sp>
          <p:nvSpPr>
            <p:cNvPr id="7" name="Скругленная прямоугольная выноска 6"/>
            <p:cNvSpPr/>
            <p:nvPr/>
          </p:nvSpPr>
          <p:spPr>
            <a:xfrm>
              <a:off x="6500858" y="4786346"/>
              <a:ext cx="2214578" cy="1214446"/>
            </a:xfrm>
            <a:prstGeom prst="wedgeRoundRectCallout">
              <a:avLst>
                <a:gd name="adj1" fmla="val -44191"/>
                <a:gd name="adj2" fmla="val -84496"/>
                <a:gd name="adj3" fmla="val 16667"/>
              </a:avLst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3" name="Диаграмма 12"/>
            <p:cNvGraphicFramePr/>
            <p:nvPr/>
          </p:nvGraphicFramePr>
          <p:xfrm>
            <a:off x="2286016" y="2928958"/>
            <a:ext cx="5310182" cy="34210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6572296" y="4857784"/>
              <a:ext cx="1928826" cy="1077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Развитие дошкольного образования             12 220,9 тыс.руб.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85720" y="1928802"/>
            <a:ext cx="1857388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Дополнительное образование и воспитание детей,</a:t>
            </a:r>
          </a:p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5 152,5 тыс. руб.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596" y="5214950"/>
            <a:ext cx="207170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общего образования  </a:t>
            </a:r>
          </a:p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45 205,7 тыс. руб.</a:t>
            </a:r>
          </a:p>
        </p:txBody>
      </p:sp>
      <p:sp>
        <p:nvSpPr>
          <p:cNvPr id="34" name="Овал 33"/>
          <p:cNvSpPr/>
          <p:nvPr/>
        </p:nvSpPr>
        <p:spPr>
          <a:xfrm>
            <a:off x="7215206" y="2786058"/>
            <a:ext cx="1714512" cy="1428760"/>
          </a:xfrm>
          <a:prstGeom prst="ellipse">
            <a:avLst/>
          </a:prstGeom>
          <a:blipFill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" name="Рисунок 19" descr="Без названия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20" y="5072074"/>
            <a:ext cx="1943097" cy="1584131"/>
          </a:xfrm>
          <a:prstGeom prst="ellipse">
            <a:avLst/>
          </a:prstGeom>
          <a:ln w="63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Рисунок 21" descr="волейбол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3500438"/>
            <a:ext cx="1695688" cy="1332186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https://sun9-70.userapi.com/c858136/v858136195/229ad3/GA6FX0EzXq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143380"/>
            <a:ext cx="385592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429684" cy="1000132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 «</a:t>
            </a:r>
            <a:r>
              <a:rPr lang="ru-RU" sz="2000" b="1" dirty="0">
                <a:solidFill>
                  <a:srgbClr val="FFFF00"/>
                </a:solidFill>
              </a:rPr>
              <a:t>Охрана здоровья и формирование здорового образа жизни населения»  –  194,2 тыс.рублей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s://sun9-32.userapi.com/c854216/v854216407/13235f/yjHVcM9M8H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2963" y="1506538"/>
            <a:ext cx="3835400" cy="239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sun1-83.userapi.com/c854216/v854216407/132367/OBNBkSAUyR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8" y="1484313"/>
            <a:ext cx="3729037" cy="247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s://sun9-52.userapi.com/c854216/v854216407/132377/ZkJP2RrFPT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143380"/>
            <a:ext cx="3806825" cy="245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Object 3"/>
          <p:cNvGraphicFramePr>
            <a:graphicFrameLocks noChangeAspect="1"/>
          </p:cNvGraphicFramePr>
          <p:nvPr/>
        </p:nvGraphicFramePr>
        <p:xfrm>
          <a:off x="2000232" y="1428736"/>
          <a:ext cx="7358114" cy="498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Скругленная прямоугольная выноска 28"/>
          <p:cNvSpPr/>
          <p:nvPr/>
        </p:nvSpPr>
        <p:spPr>
          <a:xfrm>
            <a:off x="357158" y="3786190"/>
            <a:ext cx="2428892" cy="1500198"/>
          </a:xfrm>
          <a:prstGeom prst="wedgeRoundRectCallout">
            <a:avLst>
              <a:gd name="adj1" fmla="val 65220"/>
              <a:gd name="adj2" fmla="val -37257"/>
              <a:gd name="adj3" fmla="val 16667"/>
            </a:avLst>
          </a:prstGeom>
          <a:solidFill>
            <a:schemeClr val="accent4">
              <a:lumMod val="60000"/>
              <a:lumOff val="40000"/>
              <a:alpha val="51000"/>
            </a:schemeClr>
          </a:solidFill>
          <a:ln>
            <a:solidFill>
              <a:schemeClr val="bg1">
                <a:alpha val="44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85720" y="3786190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Создание условий для развития физкультуры и спорта                     194,2 тыс.рублей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3" name="Схема 22"/>
          <p:cNvGraphicFramePr/>
          <p:nvPr/>
        </p:nvGraphicFramePr>
        <p:xfrm>
          <a:off x="428596" y="1571612"/>
          <a:ext cx="828000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28596" y="71414"/>
            <a:ext cx="8429684" cy="1000132"/>
          </a:xfrm>
          <a:prstGeom prst="rect">
            <a:avLst/>
          </a:prstGeom>
          <a:solidFill>
            <a:schemeClr val="bg2">
              <a:lumMod val="25000"/>
              <a:alpha val="59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«Развитие культуры»  - 10 064,1 тыс.рублей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285720" y="3929066"/>
          <a:ext cx="8643998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285720" y="1571612"/>
          <a:ext cx="8643998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28596" y="71414"/>
            <a:ext cx="8429684" cy="1000132"/>
          </a:xfrm>
          <a:prstGeom prst="rect">
            <a:avLst/>
          </a:prstGeom>
          <a:solidFill>
            <a:schemeClr val="bg2">
              <a:lumMod val="25000"/>
              <a:alpha val="59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«Социальная поддержка населения»                                                                                         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800,7 тыс.рублей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/>
        </p:nvGraphicFramePr>
        <p:xfrm>
          <a:off x="428596" y="1571612"/>
          <a:ext cx="850112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14282" y="0"/>
            <a:ext cx="8786874" cy="1214422"/>
          </a:xfrm>
          <a:prstGeom prst="rect">
            <a:avLst/>
          </a:prstGeom>
          <a:solidFill>
            <a:schemeClr val="bg2">
              <a:lumMod val="25000"/>
              <a:alpha val="59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«Создание условий для устойчивого экономического развития»       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1514,4 тыс. рублей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Азбука бюджета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643050"/>
            <a:ext cx="8572560" cy="485778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Бюджет муниципального образования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– фонд денежных средств, предназначенный для финансирования функций, отнесенных к предметам ведения местного самоуправления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Бюджет консолидированный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– включает в себя бюджет района и бюджеты муниципальных образований-поселений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C1272D"/>
              </a:solidFill>
              <a:effectLst/>
              <a:uLnTx/>
              <a:uFillTx/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комплекс взаимоувязанных по задачам, срокам и ресурсам мероприятий и инструментов, реализуемых органами местного самоуправления в целях достижения целей и задач социально-экономического развития муниципального образования в определенной сфере деятельности.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долг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обязательства муниципального района по полученным кредитам, предоставленным гарантиям перед кредиторами по обязательствам заемщиков.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Предельный объем муниципального долга 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объем  муниципального долга, который не  должен превышать утвержденный общий годовой объем доходов бюджета муниципального образования без учета утвержденного объема безвозмездных поступлений.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1142976" y="1643050"/>
          <a:ext cx="6596066" cy="470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14282" y="71438"/>
            <a:ext cx="8786874" cy="1071546"/>
          </a:xfrm>
          <a:prstGeom prst="rect">
            <a:avLst/>
          </a:prstGeom>
          <a:solidFill>
            <a:schemeClr val="bg2">
              <a:lumMod val="25000"/>
              <a:alpha val="59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>
                <a:solidFill>
                  <a:srgbClr val="FFFF00"/>
                </a:solidFill>
              </a:rPr>
              <a:t>Муниципальная программа  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   «Безопасность»  -</a:t>
            </a:r>
            <a:r>
              <a:rPr lang="ru-RU" sz="2800" dirty="0">
                <a:solidFill>
                  <a:srgbClr val="FFFF00"/>
                </a:solidFill>
              </a:rPr>
              <a:t> 626,9 тыс. рублей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357554" y="1500174"/>
            <a:ext cx="5543560" cy="500068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>
                <a:solidFill>
                  <a:srgbClr val="7030A0"/>
                </a:solidFill>
              </a:rPr>
              <a:t>Развитие транспортной системы – </a:t>
            </a:r>
          </a:p>
          <a:p>
            <a:pPr>
              <a:buNone/>
            </a:pPr>
            <a:r>
              <a:rPr lang="ru-RU" sz="1800" b="1" dirty="0">
                <a:solidFill>
                  <a:srgbClr val="7030A0"/>
                </a:solidFill>
              </a:rPr>
              <a:t>     </a:t>
            </a:r>
            <a:r>
              <a:rPr lang="ru-RU" sz="1800" dirty="0">
                <a:solidFill>
                  <a:srgbClr val="7030A0"/>
                </a:solidFill>
              </a:rPr>
              <a:t> 11</a:t>
            </a:r>
            <a:r>
              <a:rPr lang="ru-RU" sz="1800" b="1" dirty="0">
                <a:solidFill>
                  <a:srgbClr val="002060"/>
                </a:solidFill>
              </a:rPr>
              <a:t> 136,0 тыс. рублей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Содержание и развитие жилищного хозяйства –  67,0</a:t>
            </a:r>
            <a:r>
              <a:rPr lang="ru-RU" sz="1800" b="1" dirty="0">
                <a:solidFill>
                  <a:srgbClr val="002060"/>
                </a:solidFill>
              </a:rPr>
              <a:t> тыс. рублей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Содержание и развитие коммунальной инфраструктуры – 284,1</a:t>
            </a:r>
            <a:r>
              <a:rPr lang="ru-RU" sz="1800" b="1" dirty="0">
                <a:solidFill>
                  <a:srgbClr val="002060"/>
                </a:solidFill>
              </a:rPr>
              <a:t> тыс. рублей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Комплексное обслуживание муниципальных учреждений – 8</a:t>
            </a:r>
            <a:r>
              <a:rPr lang="ru-RU" sz="1800" b="1" dirty="0">
                <a:solidFill>
                  <a:srgbClr val="002060"/>
                </a:solidFill>
              </a:rPr>
              <a:t> 251,6 тыс. рублей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Благоустройство и охрана окружающей среды – 93,3</a:t>
            </a:r>
            <a:r>
              <a:rPr lang="ru-RU" sz="1800" b="1" dirty="0">
                <a:solidFill>
                  <a:srgbClr val="002060"/>
                </a:solidFill>
              </a:rPr>
              <a:t> тыс. рублей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Управление муниципальным имуществом и земельными отношениями – 20,4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 тыс. рублей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Территориальное развитие (градостроительство и землеустройство) – </a:t>
            </a:r>
            <a:r>
              <a:rPr lang="ru-RU" sz="1800" b="1" dirty="0">
                <a:solidFill>
                  <a:srgbClr val="002060"/>
                </a:solidFill>
              </a:rPr>
              <a:t>0,0 тыс. рублей</a:t>
            </a:r>
          </a:p>
          <a:p>
            <a:pPr>
              <a:buNone/>
            </a:pPr>
            <a:r>
              <a:rPr lang="ru-RU" sz="1800" b="1" dirty="0">
                <a:solidFill>
                  <a:srgbClr val="7030A0"/>
                </a:solidFill>
              </a:rPr>
              <a:t>	</a:t>
            </a:r>
            <a:endParaRPr lang="ru-RU" sz="18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28596" y="1857364"/>
            <a:ext cx="2857520" cy="178595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2285992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реализацию подпрограмм</a:t>
            </a: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направлено:</a:t>
            </a:r>
          </a:p>
        </p:txBody>
      </p:sp>
      <p:pic>
        <p:nvPicPr>
          <p:cNvPr id="11" name="Рисунок 10" descr="дорог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000504"/>
            <a:ext cx="3092093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85720" y="71438"/>
            <a:ext cx="8786874" cy="1071546"/>
          </a:xfrm>
          <a:prstGeom prst="rect">
            <a:avLst/>
          </a:prstGeom>
          <a:solidFill>
            <a:schemeClr val="bg2">
              <a:lumMod val="25000"/>
              <a:alpha val="59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>
                <a:solidFill>
                  <a:srgbClr val="FFFF00"/>
                </a:solidFill>
              </a:rPr>
              <a:t>Муниципальная программа</a:t>
            </a:r>
            <a:r>
              <a:rPr lang="ru-RU" sz="2800" dirty="0">
                <a:solidFill>
                  <a:srgbClr val="FFFF00"/>
                </a:solidFill>
              </a:rPr>
              <a:t> «Муниципальное хозяйство»  19 568,3 тыс.рублей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86058"/>
            <a:ext cx="8186766" cy="341417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928662" y="2000240"/>
            <a:ext cx="7572428" cy="250033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Энергосбережение и повышение энергетической эффективности –</a:t>
            </a:r>
          </a:p>
          <a:p>
            <a:pPr algn="ctr"/>
            <a:r>
              <a:rPr lang="ru-RU" sz="3600" dirty="0"/>
              <a:t> 1 205,2 тыс. руб.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5720" y="-24"/>
            <a:ext cx="8786874" cy="1143008"/>
          </a:xfrm>
          <a:prstGeom prst="rect">
            <a:avLst/>
          </a:prstGeom>
          <a:solidFill>
            <a:schemeClr val="bg2">
              <a:lumMod val="25000"/>
              <a:alpha val="59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«Энергосбережение и повышение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 энергетической эффективности» - 1 075,0 тыс.руб.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214282" y="1500174"/>
          <a:ext cx="8786874" cy="499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42910" y="2000240"/>
            <a:ext cx="100013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700" b="1" dirty="0">
                <a:solidFill>
                  <a:srgbClr val="7030A0"/>
                </a:solidFill>
              </a:rPr>
              <a:t>9 007,0 тыс.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57356" y="192880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     </a:t>
            </a:r>
            <a:r>
              <a:rPr lang="ru-RU" sz="1700" b="1" dirty="0">
                <a:solidFill>
                  <a:srgbClr val="7030A0"/>
                </a:solidFill>
              </a:rPr>
              <a:t>                           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3108" y="2000240"/>
            <a:ext cx="107157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  335,9</a:t>
            </a:r>
            <a:r>
              <a:rPr lang="ru-RU" sz="1700" b="1" dirty="0">
                <a:solidFill>
                  <a:srgbClr val="7030A0"/>
                </a:solidFill>
              </a:rPr>
              <a:t>                                                                   тыс.  </a:t>
            </a:r>
          </a:p>
          <a:p>
            <a:pPr algn="ctr"/>
            <a:r>
              <a:rPr lang="ru-RU" sz="1700" b="1" dirty="0">
                <a:solidFill>
                  <a:srgbClr val="7030A0"/>
                </a:solidFill>
              </a:rPr>
              <a:t>руб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57620" y="1928802"/>
            <a:ext cx="12144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700" b="1" dirty="0">
              <a:solidFill>
                <a:srgbClr val="7030A0"/>
              </a:solidFill>
            </a:endParaRPr>
          </a:p>
          <a:p>
            <a:pPr algn="ctr"/>
            <a:r>
              <a:rPr lang="ru-RU" sz="1700" b="1" dirty="0">
                <a:solidFill>
                  <a:srgbClr val="7030A0"/>
                </a:solidFill>
              </a:rPr>
              <a:t>211,4   тыс.</a:t>
            </a:r>
          </a:p>
          <a:p>
            <a:pPr algn="ctr"/>
            <a:r>
              <a:rPr lang="ru-RU" sz="1700" b="1" dirty="0">
                <a:solidFill>
                  <a:srgbClr val="7030A0"/>
                </a:solidFill>
              </a:rPr>
              <a:t>руб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86446" y="1928802"/>
            <a:ext cx="114300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7030A0"/>
                </a:solidFill>
              </a:rPr>
              <a:t> 5,0  </a:t>
            </a:r>
          </a:p>
          <a:p>
            <a:pPr algn="ctr"/>
            <a:r>
              <a:rPr lang="ru-RU" sz="1700" b="1" dirty="0">
                <a:solidFill>
                  <a:srgbClr val="7030A0"/>
                </a:solidFill>
              </a:rPr>
              <a:t> тыс.   руб.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72198" y="2000240"/>
            <a:ext cx="14287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7030A0"/>
                </a:solidFill>
              </a:rPr>
              <a:t> 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58082" y="2000241"/>
            <a:ext cx="100013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7030A0"/>
                </a:solidFill>
              </a:rPr>
              <a:t> 0,0 </a:t>
            </a:r>
          </a:p>
          <a:p>
            <a:pPr algn="ctr"/>
            <a:r>
              <a:rPr lang="ru-RU" sz="1700" b="1" dirty="0">
                <a:solidFill>
                  <a:srgbClr val="7030A0"/>
                </a:solidFill>
              </a:rPr>
              <a:t>  тыс.</a:t>
            </a:r>
          </a:p>
          <a:p>
            <a:pPr algn="ctr"/>
            <a:r>
              <a:rPr lang="ru-RU" sz="1700" b="1" dirty="0">
                <a:solidFill>
                  <a:srgbClr val="7030A0"/>
                </a:solidFill>
              </a:rPr>
              <a:t>  руб.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14282" y="0"/>
            <a:ext cx="8786874" cy="1143008"/>
          </a:xfrm>
          <a:prstGeom prst="rect">
            <a:avLst/>
          </a:prstGeom>
          <a:solidFill>
            <a:schemeClr val="bg2">
              <a:lumMod val="25000"/>
              <a:alpha val="59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 «Муниципальное управление»  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9 559,3 тыс.руб.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regnum.ru/uploads/pictures/news/2016/05/27/regnum_picture_14643510591980906_norm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643050"/>
            <a:ext cx="4071966" cy="3857652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5000628" y="1643050"/>
            <a:ext cx="3789680" cy="1843002"/>
            <a:chOff x="1040638" y="46"/>
            <a:chExt cx="3789680" cy="184300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040638" y="46"/>
              <a:ext cx="3789680" cy="1843002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1130606" y="90014"/>
              <a:ext cx="3609744" cy="16630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/>
                <a:t>Управление бюджетным процессом                                              1 240,5 тыс.рублей      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000628" y="3714752"/>
            <a:ext cx="3779264" cy="1843002"/>
            <a:chOff x="1000171" y="1928822"/>
            <a:chExt cx="3779264" cy="184300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00171" y="1928822"/>
              <a:ext cx="3779264" cy="1843002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1090139" y="2018790"/>
              <a:ext cx="3599328" cy="16630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/>
                <a:t>Повышение эффективности бюджетных  расходов                                                                                                            0,0 тыс. рублей                                                        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214282" y="0"/>
            <a:ext cx="8786874" cy="1143008"/>
          </a:xfrm>
          <a:prstGeom prst="rect">
            <a:avLst/>
          </a:prstGeom>
          <a:solidFill>
            <a:schemeClr val="bg2">
              <a:lumMod val="25000"/>
              <a:alpha val="59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«Управление муниципальными финансами»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1 240,5 тыс. рублей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neyva-news.ru/images/2021/03/29/29032021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500174"/>
            <a:ext cx="4396173" cy="4071966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3786150" y="2000240"/>
          <a:ext cx="5357850" cy="377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85720" y="0"/>
            <a:ext cx="8786874" cy="1143008"/>
          </a:xfrm>
          <a:prstGeom prst="rect">
            <a:avLst/>
          </a:prstGeom>
          <a:solidFill>
            <a:schemeClr val="bg2">
              <a:lumMod val="25000"/>
              <a:alpha val="59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«Формирование современной городской среды» -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 0,0  тыс.рублей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/>
        </p:nvGraphicFramePr>
        <p:xfrm>
          <a:off x="428596" y="1571612"/>
          <a:ext cx="8301039" cy="4784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7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7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2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квартал 2023 год,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расходов в общем объеме расходов, в %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110 180,4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7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формируемые программно-целевым методом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109 075,4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8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1 105,0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Рисунок 14" descr="деревья с деньгами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714488"/>
            <a:ext cx="2500330" cy="114300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14282" y="0"/>
            <a:ext cx="8786874" cy="1143008"/>
          </a:xfrm>
          <a:prstGeom prst="rect">
            <a:avLst/>
          </a:prstGeom>
          <a:solidFill>
            <a:schemeClr val="bg2">
              <a:lumMod val="25000"/>
              <a:alpha val="59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dirty="0">
                <a:solidFill>
                  <a:srgbClr val="FFFF00"/>
                </a:solidFill>
              </a:rPr>
              <a:t>Показатели расходов бюджета за 1 квартал 2024 года, тыс.руб.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57256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Муниципальный дорожный фонд  за 1 квартал 2024 года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500174"/>
          <a:ext cx="8429684" cy="4828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5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Источники образования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 квартал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2023 года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 квартал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2024 года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534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Неиспользованные бюджетные ассигнования по состоянию на начало года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5 997,5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8 249,0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512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Доходы от уплаты</a:t>
                      </a:r>
                      <a:r>
                        <a:rPr lang="ru-RU" sz="1400" b="0" baseline="0" dirty="0"/>
                        <a:t> а</a:t>
                      </a:r>
                      <a:r>
                        <a:rPr lang="ru-RU" sz="1400" b="0" dirty="0"/>
                        <a:t>кцизов на автомобильный бензин, прямогонный бензин, дизельное топливо, моторные масла для дизельных и (или) карбюраторных</a:t>
                      </a:r>
                      <a:r>
                        <a:rPr lang="ru-RU" sz="1400" b="0" baseline="0" dirty="0"/>
                        <a:t> </a:t>
                      </a:r>
                      <a:r>
                        <a:rPr lang="ru-RU" sz="1400" b="0" dirty="0"/>
                        <a:t>(</a:t>
                      </a:r>
                      <a:r>
                        <a:rPr lang="ru-RU" sz="1400" b="0" dirty="0" err="1"/>
                        <a:t>инжекторных</a:t>
                      </a:r>
                      <a:r>
                        <a:rPr lang="ru-RU" sz="1400" b="0" dirty="0"/>
                        <a:t>) двигателей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4 867,5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5 146,4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r>
                        <a:rPr lang="ru-RU" sz="1400" b="0" dirty="0"/>
                        <a:t>Безвозмездные</a:t>
                      </a:r>
                      <a:r>
                        <a:rPr lang="ru-RU" sz="1400" b="0" baseline="0" dirty="0"/>
                        <a:t> поступления на финансовое обеспечение дорожной деятельности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1 012,1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1 402,6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r>
                        <a:rPr lang="ru-RU" sz="1400" b="1" dirty="0"/>
                        <a:t>ВСЕГО доходов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11 877,1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14 798,0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862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Ремонт и содержание автомобильных</a:t>
                      </a:r>
                      <a:r>
                        <a:rPr lang="ru-RU" sz="1400" b="0" baseline="0" dirty="0"/>
                        <a:t> дорог общего пользования  регионального и муниципального значения 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3 510,4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9 719,3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558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Комплекс</a:t>
                      </a:r>
                      <a:r>
                        <a:rPr lang="ru-RU" sz="1400" b="0" baseline="0" dirty="0"/>
                        <a:t> работ по содержанию автомобильных дорог (школьные маршруты)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1 012,1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1 402,6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77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/>
                        <a:t>Комплекс</a:t>
                      </a:r>
                      <a:r>
                        <a:rPr lang="ru-RU" sz="1400" b="0" baseline="0" dirty="0"/>
                        <a:t> работ по содержанию автомобильных дорог (школьные маршруты), </a:t>
                      </a:r>
                      <a:r>
                        <a:rPr lang="ru-RU" sz="1400" b="0" baseline="0" dirty="0" err="1"/>
                        <a:t>софинансирование</a:t>
                      </a:r>
                      <a:endParaRPr lang="ru-RU" sz="1400" b="0" dirty="0"/>
                    </a:p>
                    <a:p>
                      <a:pPr algn="just"/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14,2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779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Развитие сети автомобильных дорог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/>
                        <a:t>Всего расходов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4 522,5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11</a:t>
                      </a:r>
                      <a:r>
                        <a:rPr lang="ru-RU" sz="1400" b="1" baseline="0" dirty="0"/>
                        <a:t> 136,1</a:t>
                      </a:r>
                      <a:endParaRPr lang="ru-RU" sz="14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41303126"/>
              </p:ext>
            </p:extLst>
          </p:nvPr>
        </p:nvGraphicFramePr>
        <p:xfrm>
          <a:off x="428596" y="1428736"/>
          <a:ext cx="8215369" cy="4660404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3867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3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 квартал 2023 года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 квартал 2024 года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127">
                <a:tc>
                  <a:txBody>
                    <a:bodyPr/>
                    <a:lstStyle/>
                    <a:p>
                      <a:r>
                        <a:rPr lang="ru-RU" sz="1400" b="0" baseline="0" dirty="0"/>
                        <a:t>Муниципальный долг на начало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33 956,5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38756,5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012">
                <a:tc>
                  <a:txBody>
                    <a:bodyPr/>
                    <a:lstStyle/>
                    <a:p>
                      <a:r>
                        <a:rPr lang="ru-RU" sz="1400" b="0" dirty="0"/>
                        <a:t>Привлечение</a:t>
                      </a:r>
                      <a:r>
                        <a:rPr lang="ru-RU" sz="1400" b="0" baseline="0" dirty="0"/>
                        <a:t> кредитов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1 667,8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231">
                <a:tc>
                  <a:txBody>
                    <a:bodyPr/>
                    <a:lstStyle/>
                    <a:p>
                      <a:r>
                        <a:rPr lang="ru-RU" sz="1400" b="0" dirty="0"/>
                        <a:t>Погашение кредитов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871">
                <a:tc>
                  <a:txBody>
                    <a:bodyPr/>
                    <a:lstStyle/>
                    <a:p>
                      <a:r>
                        <a:rPr lang="ru-RU" sz="1400" b="0" baseline="0" dirty="0"/>
                        <a:t>Муниципальный долг на конец 1 квартала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35 624,3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38 756,5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777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0" dirty="0"/>
                        <a:t>Расходы</a:t>
                      </a:r>
                      <a:r>
                        <a:rPr lang="ru-RU" sz="1400" b="0" baseline="0" dirty="0"/>
                        <a:t> на обслуживание муниципального долга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0,0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0,0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1692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0" dirty="0"/>
                        <a:t>Верхний предел  муниципального долга на 1 января</a:t>
                      </a:r>
                      <a:r>
                        <a:rPr lang="ru-RU" sz="1400" b="0" baseline="0" dirty="0"/>
                        <a:t> следующего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35 624,3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38 756,5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Заголовок 19"/>
          <p:cNvSpPr txBox="1">
            <a:spLocks/>
          </p:cNvSpPr>
          <p:nvPr/>
        </p:nvSpPr>
        <p:spPr>
          <a:xfrm>
            <a:off x="428596" y="214290"/>
            <a:ext cx="8229600" cy="857256"/>
          </a:xfrm>
          <a:prstGeom prst="rect">
            <a:avLst/>
          </a:prstGeom>
          <a:solidFill>
            <a:schemeClr val="bg2">
              <a:lumMod val="25000"/>
              <a:alpha val="59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dirty="0">
                <a:solidFill>
                  <a:srgbClr val="FFFF00"/>
                </a:solidFill>
              </a:rPr>
              <a:t>Муниципальный долг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1" y="1500174"/>
          <a:ext cx="8643997" cy="473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3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6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Меры социальной поддержки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Условия выплат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Количество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получателей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Сумма расходов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0690">
                <a:tc>
                  <a:txBody>
                    <a:bodyPr/>
                    <a:lstStyle/>
                    <a:p>
                      <a:r>
                        <a:rPr lang="ru-RU" sz="1400" dirty="0"/>
                        <a:t>- Компенсация</a:t>
                      </a:r>
                      <a:r>
                        <a:rPr lang="ru-RU" dirty="0"/>
                        <a:t>  </a:t>
                      </a:r>
                      <a:r>
                        <a:rPr lang="ru-RU" sz="1400" dirty="0"/>
                        <a:t>части платы, взимаемой с родителей (законных представителей) за присмотр и уход за детьми в образовательных </a:t>
                      </a:r>
                      <a:r>
                        <a:rPr lang="ru-RU" sz="1400" baseline="0" dirty="0"/>
                        <a:t> организациях, находящихся на территории Удмуртской Республики, реализующих образовательную программу дошкольного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Возмещение расходов по факту:</a:t>
                      </a:r>
                    </a:p>
                    <a:p>
                      <a:r>
                        <a:rPr lang="ru-RU" sz="1400" dirty="0"/>
                        <a:t>20% - на</a:t>
                      </a:r>
                      <a:r>
                        <a:rPr lang="ru-RU" sz="1400" baseline="0" dirty="0"/>
                        <a:t> первого ребенка,</a:t>
                      </a:r>
                      <a:endParaRPr lang="ru-RU" sz="1400" dirty="0"/>
                    </a:p>
                    <a:p>
                      <a:r>
                        <a:rPr lang="ru-RU" sz="1400" dirty="0"/>
                        <a:t>50% - на второго ребенка,</a:t>
                      </a:r>
                    </a:p>
                    <a:p>
                      <a:r>
                        <a:rPr lang="ru-RU" sz="1400" baseline="0" dirty="0"/>
                        <a:t>70% - на третьего ребенка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3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человека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16 человек 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21 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2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21,8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37,7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400" dirty="0"/>
                        <a:t> Предоставлению мер социальной поддержки по освобождению родителей (законных представителей),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ru-RU" sz="1400" dirty="0"/>
                        <a:t>если один или оба из которых являются инвалидами первой или второй группы и не имеют других доходов, кроме пенсии, от платы за присмотр и уход за детьми в образовательных</a:t>
                      </a:r>
                      <a:r>
                        <a:rPr lang="ru-RU" sz="1400" baseline="0" dirty="0"/>
                        <a:t> организациях, реализующих программу дошкольного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100 % освобождение от родительской платы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 3 человека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5,8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Заголовок 19"/>
          <p:cNvSpPr txBox="1">
            <a:spLocks/>
          </p:cNvSpPr>
          <p:nvPr/>
        </p:nvSpPr>
        <p:spPr>
          <a:xfrm>
            <a:off x="500034" y="214290"/>
            <a:ext cx="8229600" cy="857256"/>
          </a:xfrm>
          <a:prstGeom prst="rect">
            <a:avLst/>
          </a:prstGeom>
          <a:solidFill>
            <a:schemeClr val="bg2">
              <a:lumMod val="25000"/>
              <a:alpha val="59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3600" dirty="0">
                <a:solidFill>
                  <a:srgbClr val="FFFF00"/>
                </a:solidFill>
              </a:rPr>
              <a:t>Меры социальной поддержки отдельным категориям граждан за 1 квартал 2024 года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357298"/>
            <a:ext cx="8572560" cy="521495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indent="-342900" algn="r">
              <a:spcBef>
                <a:spcPct val="0"/>
              </a:spcBef>
              <a:defRPr/>
            </a:pPr>
            <a:r>
              <a:rPr lang="ru-RU" altLang="ru-RU" sz="1200" b="1" dirty="0">
                <a:solidFill>
                  <a:srgbClr val="7030A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(продолжение)</a:t>
            </a:r>
            <a:endParaRPr lang="ru-RU" altLang="ru-RU" sz="1200" b="1" dirty="0">
              <a:solidFill>
                <a:srgbClr val="C1272D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Доходы бюджета</a:t>
            </a:r>
            <a:r>
              <a:rPr lang="ru-RU" altLang="ru-RU" sz="1600" b="1" dirty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поступающие от населения, организаций, учреждений в бюджет денежные средства в виде налогов, неналоговых поступлений (доходы от продажи имущества, штрафы и т.п.) и безвозмездных поступлений.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</a:t>
            </a:r>
            <a:r>
              <a:rPr lang="ru-RU" altLang="ru-RU" sz="1600" b="1" dirty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выплачиваемые из бюджета денежные средства.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Условно-утвержденные расходы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latin typeface="Palatino Linotype" pitchFamily="18" charset="0"/>
              </a:rPr>
              <a:t>не распределенные в плановом периоде по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sz="1600" b="1" dirty="0">
                <a:latin typeface="Palatino Linotype" pitchFamily="18" charset="0"/>
              </a:rPr>
              <a:t>разделам, подразделам, целевым статьям и видам расходов в ведомственной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sz="1600" b="1" dirty="0">
                <a:latin typeface="Palatino Linotype" pitchFamily="18" charset="0"/>
              </a:rPr>
              <a:t>структуре расходов бюджета бюджетные ассигнования.</a:t>
            </a:r>
            <a:endParaRPr lang="ru-RU" altLang="ru-RU" sz="1600" b="1" dirty="0">
              <a:solidFill>
                <a:prstClr val="black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Дефицит бюджета</a:t>
            </a:r>
            <a:r>
              <a:rPr lang="ru-RU" altLang="ru-RU" sz="1600" b="1" dirty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превышение расходов бюджета над его доходами.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средства, предоставляемые одним бюджетом бюджетной системы РФ другому бюджету бюджетной системы РФ. Виды: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Дотации</a:t>
            </a:r>
            <a:r>
              <a:rPr lang="ru-RU" alt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атинский язык"/>
              </a:rPr>
              <a:t>лат.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a-Latn" altLang="ru-RU" sz="1600" b="1" i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dotatio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дар, пожертвование)</a:t>
            </a:r>
            <a:r>
              <a:rPr lang="ru-RU" alt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межбюджетные трансферты, предоставляемые на безвозмездной и безвозвратной основе без установления направлений и (или) условий их использования.  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</a:t>
            </a:r>
            <a:r>
              <a:rPr lang="ru-RU" alt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атинский язык"/>
              </a:rPr>
              <a:t>лат.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a-Latn" altLang="ru-RU" sz="1600" b="1" i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subsidium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помощь, поддержка) — межбюджетные трансферты, предоставляемые в целях </a:t>
            </a:r>
            <a:r>
              <a:rPr lang="ru-RU" altLang="ru-RU" sz="1600" b="1" dirty="0" err="1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софинансирования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расходных обязательств того бюджета, которому они предоставляются.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 err="1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Субве́нции</a:t>
            </a: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Латынь"/>
              </a:rPr>
              <a:t>лат.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subvenire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«приходить на помощь») — межбюджетные трансферты, предоставляемые в целях финансирования расходных обязательств того бюджета, которому они предоставляются, возникающих при передаче полномочий с того бюджета, из которого они предоставляются.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1" y="1571612"/>
          <a:ext cx="8572563" cy="4769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9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16">
                <a:tc>
                  <a:txBody>
                    <a:bodyPr/>
                    <a:lstStyle/>
                    <a:p>
                      <a:pPr algn="just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Расходы по присмотру и уходу  за детьми-инвалидами, детьми-сиротами и детьми оставшимися без попечения родителей, а также за детьми с туберкулёзной интоксикацией, </a:t>
                      </a:r>
                    </a:p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обучающихся в муниципальных</a:t>
                      </a:r>
                    </a:p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образовательных организациях,</a:t>
                      </a:r>
                    </a:p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находящихся на территории Удмуртской Республики реализующих образовательную программу дошкольного  образования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100% освобождение от родительской платы 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1 человек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0,3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-  Обеспечение учащихся общеобразовательных</a:t>
                      </a:r>
                      <a:r>
                        <a:rPr lang="ru-RU" sz="1200" baseline="0" dirty="0"/>
                        <a:t> учреждений качественным сбалансированным питанием      </a:t>
                      </a:r>
                      <a:endParaRPr lang="ru-RU" sz="1200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200" dirty="0"/>
                        <a:t>питание детей из малообеспеченных семей  - 72 рубля на 1 ребенка;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/>
                        <a:t> завтрак</a:t>
                      </a:r>
                      <a:r>
                        <a:rPr lang="ru-RU" sz="1200" baseline="0" dirty="0"/>
                        <a:t> обучающихся 1-4 классов -15 руб.92 коп.;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/>
                        <a:t> горячие обеды обучающихся 1-4 классов – 72 рубля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/>
                        <a:t>- дети с ограниченными возможностями – 82 руб.92 коп.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 человек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marL="228600" indent="-228600" algn="ctr">
                        <a:buNone/>
                      </a:pPr>
                      <a:r>
                        <a:rPr lang="ru-RU" sz="1200" dirty="0"/>
                        <a:t>0</a:t>
                      </a:r>
                      <a:r>
                        <a:rPr lang="ru-RU" sz="1200" baseline="0" dirty="0"/>
                        <a:t> </a:t>
                      </a:r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272 человека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17 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2,5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0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614,7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49,8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285861"/>
          <a:ext cx="8858312" cy="5289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9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0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8693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Предоставление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 мер социальной поддержки многодетным семьям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-Бесплатное питание для обучающихся  образовательных организаций  </a:t>
                      </a:r>
                    </a:p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(67 руб. в день на 1 ребенка)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168  человек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       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567,4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734">
                <a:tc>
                  <a:txBody>
                    <a:bodyPr/>
                    <a:lstStyle/>
                    <a:p>
                      <a:r>
                        <a:rPr lang="ru-RU" b="0" baseline="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Оказание материальной помощи семьям, оказавшимся в трудной ситуации (пожары)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Единовременно</a:t>
                      </a:r>
                    </a:p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 3000 руб.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734">
                <a:tc>
                  <a:txBody>
                    <a:bodyPr/>
                    <a:lstStyle/>
                    <a:p>
                      <a:r>
                        <a:rPr lang="ru-RU" sz="1200" dirty="0"/>
                        <a:t>- Доплаты к пенсиям муниципальных служащих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40  человек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395,7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777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- Денежная компенсация расходов по оплате жилых помещений и коммунальных услуг специалистам муниципальных организаций , проживающим</a:t>
                      </a:r>
                      <a:r>
                        <a:rPr lang="ru-RU" sz="1200" baseline="0" dirty="0"/>
                        <a:t> и работающим в сельских населенных пунктах</a:t>
                      </a:r>
                      <a:endParaRPr lang="ru-RU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Расчет</a:t>
                      </a:r>
                      <a:r>
                        <a:rPr lang="ru-RU" sz="1200" baseline="0" dirty="0"/>
                        <a:t> производится исходя из тарифов и нормативов</a:t>
                      </a:r>
                      <a:endParaRPr lang="ru-RU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382  человека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2570,3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9734">
                <a:tc>
                  <a:txBody>
                    <a:bodyPr/>
                    <a:lstStyle/>
                    <a:p>
                      <a:r>
                        <a:rPr lang="ru-RU" sz="1200" dirty="0"/>
                        <a:t>- Реализация льгот гражданам, имеющим звание «Почетный гражданин </a:t>
                      </a:r>
                      <a:r>
                        <a:rPr lang="ru-RU" sz="1200" baseline="0" dirty="0"/>
                        <a:t>Юкаменского района»</a:t>
                      </a:r>
                      <a:endParaRPr lang="ru-RU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Единовременная выплата 1000 рублей (на праздник «День народного единства»)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303126"/>
              </p:ext>
            </p:extLst>
          </p:nvPr>
        </p:nvGraphicFramePr>
        <p:xfrm>
          <a:off x="1365250" y="1390650"/>
          <a:ext cx="7330189" cy="4516327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242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2420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2020 год , оценка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тыс. руб.</a:t>
                      </a: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2021 год, прогноз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2022 год, прогноз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тыс. руб.</a:t>
                      </a: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2023 год, прогноз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baseline="0" dirty="0"/>
                        <a:t>Муниципальный долг на начало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dirty="0"/>
                        <a:t>Привлечение</a:t>
                      </a:r>
                      <a:r>
                        <a:rPr lang="ru-RU" sz="1400" b="1" baseline="0" dirty="0"/>
                        <a:t> кредитов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dirty="0"/>
                        <a:t>Погашение кредитов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648">
                <a:tc>
                  <a:txBody>
                    <a:bodyPr/>
                    <a:lstStyle/>
                    <a:p>
                      <a:r>
                        <a:rPr lang="ru-RU" sz="1400" b="1" baseline="0" dirty="0"/>
                        <a:t>Муниципальный долг на конец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816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1" dirty="0"/>
                        <a:t>Расходы</a:t>
                      </a:r>
                      <a:r>
                        <a:rPr lang="ru-RU" sz="1400" b="1" baseline="0" dirty="0"/>
                        <a:t> на обслуживание муниципального долга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2012,0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1630,0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1630,0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1630,0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312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1" dirty="0"/>
                        <a:t>Верхний предел  муниципального долга на 1 января</a:t>
                      </a:r>
                      <a:r>
                        <a:rPr lang="ru-RU" sz="1400" b="1" baseline="0" dirty="0"/>
                        <a:t> следующего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1" descr="C:\Users\Admin\Desktop\фото, видео, музыка\фото лестница-пруд-дамб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9"/>
          <p:cNvSpPr txBox="1">
            <a:spLocks/>
          </p:cNvSpPr>
          <p:nvPr/>
        </p:nvSpPr>
        <p:spPr>
          <a:xfrm>
            <a:off x="714348" y="71414"/>
            <a:ext cx="8229600" cy="857256"/>
          </a:xfrm>
          <a:prstGeom prst="rect">
            <a:avLst/>
          </a:prstGeom>
          <a:solidFill>
            <a:schemeClr val="bg2">
              <a:lumMod val="25000"/>
              <a:alpha val="59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>
                <a:solidFill>
                  <a:srgbClr val="FFFF00"/>
                </a:solidFill>
              </a:rPr>
              <a:t>Спасибо за внимание!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1142984"/>
            <a:ext cx="8482450" cy="25853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>
                <a:solidFill>
                  <a:srgbClr val="FFFF00"/>
                </a:solidFill>
              </a:rPr>
              <a:t>Контактная информация </a:t>
            </a:r>
          </a:p>
          <a:p>
            <a:pPr lvl="0" algn="ctr">
              <a:spcBef>
                <a:spcPct val="0"/>
              </a:spcBef>
              <a:defRPr/>
            </a:pPr>
            <a:endParaRPr lang="ru-RU" b="1" dirty="0">
              <a:solidFill>
                <a:srgbClr val="FFFF00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b="1" dirty="0">
                <a:solidFill>
                  <a:srgbClr val="FFFF00"/>
                </a:solidFill>
              </a:rPr>
              <a:t>Заместитель Главы Администрации  – начальник Управления финансов</a:t>
            </a:r>
          </a:p>
          <a:p>
            <a:pPr lvl="0" algn="ctr">
              <a:spcBef>
                <a:spcPct val="0"/>
              </a:spcBef>
              <a:defRPr/>
            </a:pPr>
            <a:endParaRPr lang="ru-RU" b="1" dirty="0">
              <a:solidFill>
                <a:srgbClr val="FFFF00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b="1" dirty="0" err="1">
                <a:solidFill>
                  <a:srgbClr val="FFFF00"/>
                </a:solidFill>
              </a:rPr>
              <a:t>Бекмансурова</a:t>
            </a:r>
            <a:r>
              <a:rPr lang="ru-RU" b="1" dirty="0">
                <a:solidFill>
                  <a:srgbClr val="FFFF00"/>
                </a:solidFill>
              </a:rPr>
              <a:t> Розалия </a:t>
            </a:r>
            <a:r>
              <a:rPr lang="ru-RU" b="1" dirty="0" err="1">
                <a:solidFill>
                  <a:srgbClr val="FFFF00"/>
                </a:solidFill>
              </a:rPr>
              <a:t>Ибрагимовна</a:t>
            </a:r>
            <a:endParaRPr lang="ru-RU" b="1" dirty="0">
              <a:solidFill>
                <a:srgbClr val="FFFF00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endParaRPr lang="ru-RU" b="1" dirty="0">
              <a:solidFill>
                <a:srgbClr val="FFFF00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b="1" dirty="0">
                <a:solidFill>
                  <a:srgbClr val="FFFF00"/>
                </a:solidFill>
              </a:rPr>
              <a:t>Телефон: (34161) 21209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b="1" dirty="0">
                <a:solidFill>
                  <a:srgbClr val="FFFF00"/>
                </a:solidFill>
              </a:rPr>
              <a:t>E-mail</a:t>
            </a:r>
            <a:r>
              <a:rPr lang="ru-RU" b="1" dirty="0">
                <a:solidFill>
                  <a:srgbClr val="FFFF00"/>
                </a:solidFill>
              </a:rPr>
              <a:t>: </a:t>
            </a:r>
            <a:r>
              <a:rPr lang="en-US" b="1" dirty="0">
                <a:solidFill>
                  <a:srgbClr val="FFFF00"/>
                </a:solidFill>
              </a:rPr>
              <a:t>minfin23@udmnet.ru</a:t>
            </a:r>
            <a:endParaRPr lang="ru-RU" b="1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Бюджетный процесс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1214422"/>
            <a:ext cx="143161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Составление проекта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2786058"/>
            <a:ext cx="181844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Рассмотрение и утверждение бюджета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5500702"/>
            <a:ext cx="172819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Исполнение </a:t>
            </a:r>
          </a:p>
          <a:p>
            <a:pPr algn="ctr">
              <a:defRPr/>
            </a:pPr>
            <a:r>
              <a:rPr lang="ru-RU" sz="1600" b="1" dirty="0"/>
              <a:t>бюджета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5072074"/>
            <a:ext cx="1651469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/>
              <a:t>Контроль</a:t>
            </a:r>
          </a:p>
          <a:p>
            <a:pPr algn="ctr">
              <a:defRPr/>
            </a:pPr>
            <a:r>
              <a:rPr lang="ru-RU" sz="1600" b="1" dirty="0"/>
              <a:t> за исполнением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2714620"/>
            <a:ext cx="162483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Отчет</a:t>
            </a:r>
          </a:p>
          <a:p>
            <a:pPr algn="ctr">
              <a:defRPr/>
            </a:pPr>
            <a:r>
              <a:rPr lang="ru-RU" sz="1600" b="1" dirty="0"/>
              <a:t>об исполнении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6929454" y="40005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4357686" y="571501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2214546" y="378619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500430" y="2214554"/>
            <a:ext cx="2952328" cy="329320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b="1" dirty="0"/>
              <a:t>Бюджетный процесс- это деятельность органов государственной власти, местного самоуправления и иных участников по составлению и рассмотрению проектов бюджетов, контролю за их исполнением, а также по осуществлению бюджетного учета, составлению, проверке, рассмотрению и утверждению бюджетной отчетности</a:t>
            </a:r>
          </a:p>
        </p:txBody>
      </p:sp>
      <p:sp>
        <p:nvSpPr>
          <p:cNvPr id="29" name="Стрелка углом вверх 28"/>
          <p:cNvSpPr/>
          <p:nvPr/>
        </p:nvSpPr>
        <p:spPr>
          <a:xfrm flipV="1">
            <a:off x="6500826" y="1643049"/>
            <a:ext cx="928694" cy="92869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углом вверх 29"/>
          <p:cNvSpPr/>
          <p:nvPr/>
        </p:nvSpPr>
        <p:spPr>
          <a:xfrm rot="16200000" flipV="1">
            <a:off x="2214546" y="1643050"/>
            <a:ext cx="928694" cy="85725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Схема 17"/>
          <p:cNvGraphicFramePr/>
          <p:nvPr/>
        </p:nvGraphicFramePr>
        <p:xfrm>
          <a:off x="1428728" y="1071546"/>
          <a:ext cx="7572428" cy="5421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3143240" y="142852"/>
            <a:ext cx="3168329" cy="755209"/>
            <a:chOff x="30433" y="2310"/>
            <a:chExt cx="3168329" cy="755209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0433" y="2310"/>
              <a:ext cx="3168329" cy="7552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52552" y="24429"/>
              <a:ext cx="3124091" cy="710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915" tIns="54610" rIns="81915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300" kern="1200" dirty="0">
                  <a:solidFill>
                    <a:srgbClr val="FFFF00"/>
                  </a:solidFill>
                </a:rPr>
                <a:t>БЮДЖЕТ</a:t>
              </a:r>
            </a:p>
          </p:txBody>
        </p:sp>
      </p:grpSp>
      <p:sp>
        <p:nvSpPr>
          <p:cNvPr id="23" name="Стрелка углом вверх 22"/>
          <p:cNvSpPr/>
          <p:nvPr/>
        </p:nvSpPr>
        <p:spPr>
          <a:xfrm flipV="1">
            <a:off x="6357950" y="428604"/>
            <a:ext cx="571504" cy="571504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вверх 23"/>
          <p:cNvSpPr/>
          <p:nvPr/>
        </p:nvSpPr>
        <p:spPr>
          <a:xfrm rot="16200000" flipV="1">
            <a:off x="2464578" y="428604"/>
            <a:ext cx="607223" cy="535785"/>
          </a:xfrm>
          <a:prstGeom prst="bent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357158" y="1428733"/>
          <a:ext cx="8429684" cy="50006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66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4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8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36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Покаи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квартал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квартал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88 149,7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98 250,0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98 855,2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110 180,4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4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36 956,5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38 756,5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5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- 10 705,5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- 11 930,4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Рисунок 7" descr="весы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1428736"/>
            <a:ext cx="3500462" cy="196577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92" cy="857256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</a:rPr>
              <a:t>Основные характеристики бюджета Юкаменского района</a:t>
            </a:r>
            <a:br>
              <a:rPr lang="ru-RU" sz="2400" dirty="0"/>
            </a:b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28" y="1071546"/>
            <a:ext cx="6528928" cy="407196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" name="Рисунок 10" descr="2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547" y="3828962"/>
            <a:ext cx="2581453" cy="30290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86644" y="5214950"/>
            <a:ext cx="128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Доходы бюджета</a:t>
            </a:r>
          </a:p>
        </p:txBody>
      </p:sp>
      <p:sp>
        <p:nvSpPr>
          <p:cNvPr id="13" name="Стрелка вправо 12"/>
          <p:cNvSpPr/>
          <p:nvPr/>
        </p:nvSpPr>
        <p:spPr>
          <a:xfrm rot="2087617">
            <a:off x="3714968" y="4622047"/>
            <a:ext cx="3161824" cy="74106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289016">
            <a:off x="5284051" y="4059265"/>
            <a:ext cx="1789371" cy="61121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522031">
            <a:off x="6606201" y="3866593"/>
            <a:ext cx="828120" cy="4195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358082" y="5786454"/>
            <a:ext cx="120898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Bosk" pitchFamily="2" charset="0"/>
              </a:rPr>
              <a:t>98 250,0</a:t>
            </a:r>
          </a:p>
          <a:p>
            <a:r>
              <a:rPr lang="ru-RU" sz="1400" b="1" dirty="0">
                <a:latin typeface="Bosk" pitchFamily="2" charset="0"/>
              </a:rPr>
              <a:t>тыс. руб</a:t>
            </a:r>
            <a:r>
              <a:rPr lang="ru-RU" sz="1400" dirty="0">
                <a:latin typeface="Bosk" pitchFamily="2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4612" y="142853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Структура доходов бюджета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за  1 квартал 2024 года</a:t>
            </a:r>
          </a:p>
        </p:txBody>
      </p:sp>
      <p:sp>
        <p:nvSpPr>
          <p:cNvPr id="32" name="TextBox 31"/>
          <p:cNvSpPr txBox="1"/>
          <p:nvPr/>
        </p:nvSpPr>
        <p:spPr>
          <a:xfrm rot="20776232">
            <a:off x="2484642" y="3438997"/>
            <a:ext cx="1975444" cy="70788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Безвозмездные поступления</a:t>
            </a:r>
          </a:p>
        </p:txBody>
      </p:sp>
      <p:sp>
        <p:nvSpPr>
          <p:cNvPr id="33" name="TextBox 32"/>
          <p:cNvSpPr txBox="1"/>
          <p:nvPr/>
        </p:nvSpPr>
        <p:spPr>
          <a:xfrm rot="20814365">
            <a:off x="4770119" y="3148544"/>
            <a:ext cx="1382263" cy="64633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Налоговые</a:t>
            </a:r>
            <a:r>
              <a:rPr lang="ru-RU" b="1" dirty="0"/>
              <a:t> </a:t>
            </a:r>
          </a:p>
          <a:p>
            <a:r>
              <a:rPr lang="ru-RU" b="1" dirty="0">
                <a:solidFill>
                  <a:schemeClr val="bg1"/>
                </a:solidFill>
              </a:rPr>
              <a:t>доходы</a:t>
            </a:r>
          </a:p>
        </p:txBody>
      </p:sp>
      <p:sp>
        <p:nvSpPr>
          <p:cNvPr id="34" name="TextBox 33"/>
          <p:cNvSpPr txBox="1"/>
          <p:nvPr/>
        </p:nvSpPr>
        <p:spPr>
          <a:xfrm rot="20561699">
            <a:off x="5905033" y="3261507"/>
            <a:ext cx="1355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Неналоговые доходы</a:t>
            </a:r>
          </a:p>
        </p:txBody>
      </p:sp>
      <p:graphicFrame>
        <p:nvGraphicFramePr>
          <p:cNvPr id="38" name="Схема 37"/>
          <p:cNvGraphicFramePr/>
          <p:nvPr/>
        </p:nvGraphicFramePr>
        <p:xfrm>
          <a:off x="4286248" y="1214422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9" name="Схема 38"/>
          <p:cNvGraphicFramePr/>
          <p:nvPr/>
        </p:nvGraphicFramePr>
        <p:xfrm>
          <a:off x="6000760" y="1428736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1" name="TextBox 40"/>
          <p:cNvSpPr txBox="1"/>
          <p:nvPr/>
        </p:nvSpPr>
        <p:spPr>
          <a:xfrm rot="2157674">
            <a:off x="4357208" y="4515233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77%</a:t>
            </a:r>
          </a:p>
        </p:txBody>
      </p:sp>
      <p:sp>
        <p:nvSpPr>
          <p:cNvPr id="42" name="TextBox 41"/>
          <p:cNvSpPr txBox="1"/>
          <p:nvPr/>
        </p:nvSpPr>
        <p:spPr>
          <a:xfrm rot="2157674">
            <a:off x="5571654" y="415804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22%</a:t>
            </a:r>
          </a:p>
        </p:txBody>
      </p:sp>
      <p:sp>
        <p:nvSpPr>
          <p:cNvPr id="45" name="TextBox 44"/>
          <p:cNvSpPr txBox="1"/>
          <p:nvPr/>
        </p:nvSpPr>
        <p:spPr>
          <a:xfrm rot="2157674">
            <a:off x="6653520" y="3987650"/>
            <a:ext cx="1050980" cy="374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1%</a:t>
            </a:r>
          </a:p>
        </p:txBody>
      </p:sp>
      <p:graphicFrame>
        <p:nvGraphicFramePr>
          <p:cNvPr id="47" name="Схема 46"/>
          <p:cNvGraphicFramePr/>
          <p:nvPr/>
        </p:nvGraphicFramePr>
        <p:xfrm>
          <a:off x="1857356" y="928670"/>
          <a:ext cx="1857388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500034" y="1500175"/>
            <a:ext cx="8072495" cy="4515950"/>
            <a:chOff x="725256" y="2132757"/>
            <a:chExt cx="4626268" cy="1098991"/>
          </a:xfrm>
        </p:grpSpPr>
        <p:graphicFrame>
          <p:nvGraphicFramePr>
            <p:cNvPr id="7" name="Содержимое 4"/>
            <p:cNvGraphicFramePr>
              <a:graphicFrameLocks/>
            </p:cNvGraphicFramePr>
            <p:nvPr/>
          </p:nvGraphicFramePr>
          <p:xfrm>
            <a:off x="725256" y="2132757"/>
            <a:ext cx="4626268" cy="1098991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256509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79262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714512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2000265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1528646">
                  <a:tc>
                    <a:txBody>
                      <a:bodyPr/>
                      <a:lstStyle/>
                      <a:p>
                        <a:pPr algn="ctr"/>
                        <a:endParaRPr lang="ru-RU" b="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 квартал  2023 года, 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тыс. руб.</a:t>
                        </a:r>
                        <a:endPara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 квартал  2024 года, 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тыс. руб.</a:t>
                        </a:r>
                        <a:endPara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Темп роста к уровню 1 квартала 2023г.,%</a:t>
                        </a:r>
                      </a:p>
                      <a:p>
                        <a:pPr algn="ctr"/>
                        <a:endParaRPr lang="ru-RU" sz="2000" b="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509549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Налоговые доходы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17 038,5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22090,2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129,6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901510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Неналоговые доходы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1 979,0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1009,2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51,0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901510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Безвозмездные поступления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69 132,2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75 150,6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108,7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587942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Всего доходов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88 149,7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98 250,0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111,4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pic>
          <p:nvPicPr>
            <p:cNvPr id="8" name="Рисунок 7" descr="main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728150" y="2138614"/>
              <a:ext cx="1473855" cy="393998"/>
            </a:xfrm>
            <a:prstGeom prst="rect">
              <a:avLst/>
            </a:prstGeom>
          </p:spPr>
        </p:pic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92" cy="857256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Доходы бюджета </a:t>
            </a:r>
            <a:r>
              <a:rPr lang="ru-RU" sz="2400" dirty="0">
                <a:solidFill>
                  <a:srgbClr val="FFFF00"/>
                </a:solidFill>
              </a:rPr>
              <a:t>Юкаменского района за 1 квартал 2024 года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1425"/>
            <a:ext cx="8543956" cy="391880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428596" y="1357298"/>
          <a:ext cx="821537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ндфл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84" y="1500174"/>
            <a:ext cx="2181518" cy="1340800"/>
          </a:xfrm>
          <a:prstGeom prst="wedgeRoundRectCallout">
            <a:avLst>
              <a:gd name="adj1" fmla="val -68029"/>
              <a:gd name="adj2" fmla="val 582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92" cy="857256"/>
          </a:xfrm>
          <a:solidFill>
            <a:schemeClr val="bg2">
              <a:lumMod val="25000"/>
              <a:alpha val="55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Неналоговые доходы </a:t>
            </a:r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бюджета  </a:t>
            </a:r>
            <a:r>
              <a:rPr lang="ru-RU" sz="2400" dirty="0">
                <a:solidFill>
                  <a:srgbClr val="FFFF00"/>
                </a:solidFill>
              </a:rPr>
              <a:t>Юкаменского района  за  1 квартал 2024 года</a:t>
            </a:r>
            <a:br>
              <a:rPr lang="ru-RU" sz="2400" dirty="0">
                <a:solidFill>
                  <a:srgbClr val="FFFF00"/>
                </a:solidFill>
              </a:rPr>
            </a:b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6557</TotalTime>
  <Words>2347</Words>
  <Application>Microsoft Office PowerPoint</Application>
  <PresentationFormat>Экран (4:3)</PresentationFormat>
  <Paragraphs>506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Bosk</vt:lpstr>
      <vt:lpstr>Calibri</vt:lpstr>
      <vt:lpstr>Palatino Linotype</vt:lpstr>
      <vt:lpstr>Times New Roman</vt:lpstr>
      <vt:lpstr>Wingdings</vt:lpstr>
      <vt:lpstr>Office Theme</vt:lpstr>
      <vt:lpstr>БЮДЖЕТ ДЛЯ ГРАЖДАН </vt:lpstr>
      <vt:lpstr>Азбука бюджета</vt:lpstr>
      <vt:lpstr>Презентация PowerPoint</vt:lpstr>
      <vt:lpstr>Бюджетный процесс</vt:lpstr>
      <vt:lpstr>Презентация PowerPoint</vt:lpstr>
      <vt:lpstr> Основные характеристики бюджета Юкаменского района </vt:lpstr>
      <vt:lpstr>Презентация PowerPoint</vt:lpstr>
      <vt:lpstr>Доходы бюджета Юкаменского района за 1 квартал 2024 года</vt:lpstr>
      <vt:lpstr> Неналоговые доходы  бюджета  Юкаменского района  за  1 квартал 2024 года </vt:lpstr>
      <vt:lpstr> Неналоговые доходы  бюджета  Юкаменского района  за  1 квартал 2024 года </vt:lpstr>
      <vt:lpstr>Презентация PowerPoint</vt:lpstr>
      <vt:lpstr>Структура расходов  бюджета Юкаменского района за 1 квартал 2024 года</vt:lpstr>
      <vt:lpstr>Расходы бюджета  Юкаменского района</vt:lpstr>
      <vt:lpstr>Социально-значимые расходы  бюджета  Юкаменского  района</vt:lpstr>
      <vt:lpstr>Муниципальная программа  «Развитие образования и воспитания» - 64 113,2 тыс.руб.  </vt:lpstr>
      <vt:lpstr>Муниципальная программа  «Охрана здоровья и формирование здорового образа жизни населения»  –  194,2 тыс.рублей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Муниципальный дорожный фонд  за 1 квартал 2024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Михаил Кондратьев</cp:lastModifiedBy>
  <cp:revision>647</cp:revision>
  <dcterms:created xsi:type="dcterms:W3CDTF">2013-08-21T19:17:07Z</dcterms:created>
  <dcterms:modified xsi:type="dcterms:W3CDTF">2024-05-17T10:13:10Z</dcterms:modified>
</cp:coreProperties>
</file>