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97" r:id="rId10"/>
    <p:sldId id="296" r:id="rId11"/>
    <p:sldId id="272" r:id="rId12"/>
    <p:sldId id="295" r:id="rId13"/>
    <p:sldId id="274" r:id="rId14"/>
    <p:sldId id="275" r:id="rId15"/>
    <p:sldId id="302" r:id="rId16"/>
    <p:sldId id="303" r:id="rId17"/>
    <p:sldId id="304" r:id="rId18"/>
    <p:sldId id="305" r:id="rId19"/>
    <p:sldId id="307" r:id="rId20"/>
    <p:sldId id="308" r:id="rId21"/>
    <p:sldId id="310" r:id="rId22"/>
    <p:sldId id="311" r:id="rId23"/>
    <p:sldId id="276" r:id="rId24"/>
    <p:sldId id="277" r:id="rId25"/>
    <p:sldId id="279" r:id="rId26"/>
    <p:sldId id="280" r:id="rId27"/>
    <p:sldId id="281" r:id="rId28"/>
    <p:sldId id="287" r:id="rId29"/>
    <p:sldId id="282" r:id="rId30"/>
    <p:sldId id="293" r:id="rId31"/>
    <p:sldId id="283" r:id="rId32"/>
    <p:sldId id="298" r:id="rId33"/>
    <p:sldId id="299" r:id="rId34"/>
    <p:sldId id="301" r:id="rId35"/>
    <p:sldId id="288" r:id="rId36"/>
    <p:sldId id="300" r:id="rId37"/>
    <p:sldId id="286" r:id="rId38"/>
    <p:sldId id="289" r:id="rId39"/>
    <p:sldId id="312" r:id="rId40"/>
    <p:sldId id="313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AA02"/>
    <a:srgbClr val="A50BA5"/>
    <a:srgbClr val="CC6600"/>
    <a:srgbClr val="FF6600"/>
    <a:srgbClr val="CC9900"/>
    <a:srgbClr val="D09622"/>
    <a:srgbClr val="D68B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71304" autoAdjust="0"/>
  </p:normalViewPr>
  <p:slideViewPr>
    <p:cSldViewPr>
      <p:cViewPr varScale="1">
        <p:scale>
          <a:sx n="89" d="100"/>
          <a:sy n="89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otY val="200"/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99"/>
          <c:dLbls>
            <c:dLbl>
              <c:idx val="0"/>
              <c:layout>
                <c:manualLayout>
                  <c:x val="-5.6863885654117971E-2"/>
                  <c:y val="-0.10861577026980407"/>
                </c:manualLayout>
              </c:layout>
              <c:tx>
                <c:rich>
                  <a:bodyPr/>
                  <a:lstStyle/>
                  <a:p>
                    <a:r>
                      <a:rPr lang="ru-RU" b="0" dirty="0">
                        <a:latin typeface="Arial" pitchFamily="34" charset="0"/>
                        <a:cs typeface="Arial" pitchFamily="34" charset="0"/>
                      </a:rPr>
                      <a:t>Налог на доходы физических лиц
72%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419-496D-8014-81C5B9E5B1D3}"/>
                </c:ext>
              </c:extLst>
            </c:dLbl>
            <c:dLbl>
              <c:idx val="1"/>
              <c:layout>
                <c:manualLayout>
                  <c:x val="0"/>
                  <c:y val="9.6615963190153711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>
                        <a:latin typeface="Arial" pitchFamily="34" charset="0"/>
                        <a:cs typeface="Arial" pitchFamily="34" charset="0"/>
                      </a:rPr>
                      <a:t>Доходы от уплаты акцизов на ГСМ
19%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419-496D-8014-81C5B9E5B1D3}"/>
                </c:ext>
              </c:extLst>
            </c:dLbl>
            <c:dLbl>
              <c:idx val="2"/>
              <c:layout>
                <c:manualLayout>
                  <c:x val="7.8892413439842685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>
                        <a:latin typeface="Arial" pitchFamily="34" charset="0"/>
                        <a:cs typeface="Arial" pitchFamily="34" charset="0"/>
                      </a:rPr>
                      <a:t>Налоги на совокупный доход
4%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419-496D-8014-81C5B9E5B1D3}"/>
                </c:ext>
              </c:extLst>
            </c:dLbl>
            <c:dLbl>
              <c:idx val="3"/>
              <c:layout>
                <c:manualLayout>
                  <c:x val="-0.10982523191549788"/>
                  <c:y val="8.305215928632224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0" dirty="0">
                        <a:latin typeface="Arial" pitchFamily="34" charset="0"/>
                        <a:cs typeface="Arial" pitchFamily="34" charset="0"/>
                      </a:rPr>
                      <a:t>Государственная пошлина
1%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419-496D-8014-81C5B9E5B1D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="0" dirty="0">
                        <a:latin typeface="Arial" pitchFamily="34" charset="0"/>
                        <a:cs typeface="Arial" pitchFamily="34" charset="0"/>
                      </a:rPr>
                      <a:t>Налоги на имущество
4%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419-496D-8014-81C5B9E5B1D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83955.7</c:v>
                </c:pt>
                <c:pt idx="1">
                  <c:v>21707.8</c:v>
                </c:pt>
                <c:pt idx="2">
                  <c:v>4221.3</c:v>
                </c:pt>
                <c:pt idx="3">
                  <c:v>1209.0999999999999</c:v>
                </c:pt>
                <c:pt idx="4">
                  <c:v>4332.2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19-496D-8014-81C5B9E5B1D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19-496D-8014-81C5B9E5B1D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419-496D-8014-81C5B9E5B1D3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883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4"/>
          <c:dPt>
            <c:idx val="5"/>
            <c:explosion val="27"/>
            <c:extLst xmlns:c16r2="http://schemas.microsoft.com/office/drawing/2015/06/chart">
              <c:ext xmlns:c16="http://schemas.microsoft.com/office/drawing/2014/chart" uri="{C3380CC4-5D6E-409C-BE32-E72D297353CC}">
                <c16:uniqueId val="{00000005-FDFF-4D2C-B0F6-E9D4F6B45122}"/>
              </c:ext>
            </c:extLst>
          </c:dPt>
          <c:dLbls>
            <c:dLbl>
              <c:idx val="0"/>
              <c:layout>
                <c:manualLayout>
                  <c:x val="-0.15740740740740763"/>
                  <c:y val="-0.18192100092063218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dirty="0">
                        <a:latin typeface="Arial" pitchFamily="34" charset="0"/>
                        <a:cs typeface="Arial" pitchFamily="34" charset="0"/>
                      </a:rPr>
                      <a:t>Доходы от использования имущества
33%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FF-4D2C-B0F6-E9D4F6B45122}"/>
                </c:ext>
              </c:extLst>
            </c:dLbl>
            <c:dLbl>
              <c:idx val="1"/>
              <c:layout>
                <c:manualLayout>
                  <c:x val="4.5609659248918064E-2"/>
                  <c:y val="-0.10320622919409868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dirty="0">
                        <a:latin typeface="Arial" pitchFamily="34" charset="0"/>
                        <a:cs typeface="Arial" pitchFamily="34" charset="0"/>
                      </a:rPr>
                      <a:t>Платежи при пользовании природными ресурсами
2%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FF-4D2C-B0F6-E9D4F6B45122}"/>
                </c:ext>
              </c:extLst>
            </c:dLbl>
            <c:dLbl>
              <c:idx val="2"/>
              <c:layout>
                <c:manualLayout>
                  <c:x val="8.7023670652280703E-3"/>
                  <c:y val="0.19433634760211671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dirty="0">
                        <a:latin typeface="Arial" pitchFamily="34" charset="0"/>
                        <a:cs typeface="Arial" pitchFamily="34" charset="0"/>
                      </a:rPr>
                      <a:t>Доходы от оказания платных услуг
8%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DFF-4D2C-B0F6-E9D4F6B45122}"/>
                </c:ext>
              </c:extLst>
            </c:dLbl>
            <c:dLbl>
              <c:idx val="3"/>
              <c:layout>
                <c:manualLayout>
                  <c:x val="-7.281566648686881E-2"/>
                  <c:y val="9.3192325647204449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dirty="0">
                        <a:latin typeface="Arial" pitchFamily="34" charset="0"/>
                        <a:cs typeface="Arial" pitchFamily="34" charset="0"/>
                      </a:rPr>
                      <a:t>Доходы от продажи земельных участков и имущества
11%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FF-4D2C-B0F6-E9D4F6B45122}"/>
                </c:ext>
              </c:extLst>
            </c:dLbl>
            <c:dLbl>
              <c:idx val="4"/>
              <c:layout>
                <c:manualLayout>
                  <c:x val="1.9806551958782953E-4"/>
                  <c:y val="5.8875416850772813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dirty="0">
                        <a:latin typeface="Arial" pitchFamily="34" charset="0"/>
                        <a:cs typeface="Arial" pitchFamily="34" charset="0"/>
                      </a:rPr>
                      <a:t>Штрафы
3%</a:t>
                    </a:r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DFF-4D2C-B0F6-E9D4F6B45122}"/>
                </c:ext>
              </c:extLst>
            </c:dLbl>
            <c:dLbl>
              <c:idx val="5"/>
              <c:layout>
                <c:manualLayout>
                  <c:x val="8.6689389520754334E-2"/>
                  <c:y val="-0.19147747859601374"/>
                </c:manualLayout>
              </c:layout>
              <c:tx>
                <c:rich>
                  <a:bodyPr/>
                  <a:lstStyle/>
                  <a:p>
                    <a:pPr>
                      <a:defRPr b="0" cap="none" spc="5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defRPr>
                    </a:pPr>
                    <a:r>
                      <a:rPr lang="ru-RU" sz="1400" b="0" dirty="0">
                        <a:ln w="127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Прочие неналоговые доходы
43%</a:t>
                    </a:r>
                  </a:p>
                </c:rich>
              </c:tx>
              <c:numFmt formatCode="0%" sourceLinked="0"/>
              <c:spPr>
                <a:solidFill>
                  <a:srgbClr val="FEAA02"/>
                </a:solidFill>
                <a:ln w="12700">
                  <a:solidFill>
                    <a:schemeClr val="bg1"/>
                  </a:solidFill>
                </a:ln>
              </c:sp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FF-4D2C-B0F6-E9D4F6B45122}"/>
                </c:ext>
              </c:extLst>
            </c:dLbl>
            <c:numFmt formatCode="0%" sourceLinked="0"/>
            <c:spPr>
              <a:ln w="12700"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0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3379.7</c:v>
                </c:pt>
                <c:pt idx="1">
                  <c:v>184.4</c:v>
                </c:pt>
                <c:pt idx="2">
                  <c:v>858.3</c:v>
                </c:pt>
                <c:pt idx="3">
                  <c:v>1125.4000000000001</c:v>
                </c:pt>
                <c:pt idx="4">
                  <c:v>309.3</c:v>
                </c:pt>
                <c:pt idx="5">
                  <c:v>4482.5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FF-4D2C-B0F6-E9D4F6B4512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FF-4D2C-B0F6-E9D4F6B4512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DFF-4D2C-B0F6-E9D4F6B45122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61E-2"/>
          <c:y val="0.16845195395060483"/>
          <c:w val="0.60408183078431421"/>
          <c:h val="0.79590604980963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20-4B84-80E3-49B6CDB7DDA3}"/>
              </c:ext>
            </c:extLst>
          </c:dPt>
          <c:dPt>
            <c:idx val="1"/>
            <c:explosion val="22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20-4B84-80E3-49B6CDB7DDA3}"/>
              </c:ext>
            </c:extLst>
          </c:dPt>
          <c:dPt>
            <c:idx val="2"/>
            <c:explosion val="19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20-4B84-80E3-49B6CDB7DDA3}"/>
              </c:ext>
            </c:extLst>
          </c:dPt>
          <c:dPt>
            <c:idx val="3"/>
            <c:explosion val="20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20-4B84-80E3-49B6CDB7DDA3}"/>
              </c:ext>
            </c:extLst>
          </c:dPt>
          <c:dPt>
            <c:idx val="4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20-4B84-80E3-49B6CDB7DDA3}"/>
              </c:ext>
            </c:extLst>
          </c:dPt>
          <c:dPt>
            <c:idx val="5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20-4B84-80E3-49B6CDB7DDA3}"/>
              </c:ext>
            </c:extLst>
          </c:dPt>
          <c:dPt>
            <c:idx val="6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E20-4B84-80E3-49B6CDB7DDA3}"/>
              </c:ext>
            </c:extLst>
          </c:dPt>
          <c:dPt>
            <c:idx val="7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20-4B84-80E3-49B6CDB7DDA3}"/>
              </c:ext>
            </c:extLst>
          </c:dPt>
          <c:dPt>
            <c:idx val="8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E20-4B84-80E3-49B6CDB7DDA3}"/>
              </c:ext>
            </c:extLst>
          </c:dPt>
          <c:dPt>
            <c:idx val="9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20-4B84-80E3-49B6CDB7DDA3}"/>
              </c:ext>
            </c:extLst>
          </c:dPt>
          <c:dPt>
            <c:idx val="10"/>
            <c:spPr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E20-4B84-80E3-49B6CDB7DDA3}"/>
              </c:ext>
            </c:extLst>
          </c:dPt>
          <c:dLbls>
            <c:dLbl>
              <c:idx val="0"/>
              <c:layout>
                <c:manualLayout>
                  <c:x val="-9.7797134733158361E-2"/>
                  <c:y val="-0.2079170985812356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313 379,0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339743155556157"/>
                      <c:h val="5.933606292433220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6E20-4B84-80E3-49B6CDB7DDA3}"/>
                </c:ext>
              </c:extLst>
            </c:dLbl>
            <c:dLbl>
              <c:idx val="1"/>
              <c:layout>
                <c:manualLayout>
                  <c:x val="6.5976487314085744E-2"/>
                  <c:y val="5.673694012146086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111 538,3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20-4B84-80E3-49B6CDB7DDA3}"/>
                </c:ext>
              </c:extLst>
            </c:dLbl>
            <c:dLbl>
              <c:idx val="2"/>
              <c:layout>
                <c:manualLayout>
                  <c:x val="1.7519653928302108E-2"/>
                  <c:y val="-8.089222066565321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60 668,2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E20-4B84-80E3-49B6CDB7DDA3}"/>
                </c:ext>
              </c:extLst>
            </c:dLbl>
            <c:dLbl>
              <c:idx val="3"/>
              <c:layout>
                <c:manualLayout>
                  <c:x val="1.1912639925583749E-2"/>
                  <c:y val="-5.6598230553118935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71 091,8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E20-4B84-80E3-49B6CDB7DDA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baseline="0">
                        <a:latin typeface="Arial" pitchFamily="34" charset="0"/>
                        <a:cs typeface="Arial" pitchFamily="34" charset="0"/>
                      </a:rPr>
                      <a:t> 529,4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E20-4B84-80E3-49B6CDB7DDA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 862,20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E20-4B84-80E3-49B6CDB7DDA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65 710,7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E20-4B84-80E3-49B6CDB7DDA3}"/>
                </c:ext>
              </c:extLst>
            </c:dLbl>
            <c:dLbl>
              <c:idx val="7"/>
              <c:layout>
                <c:manualLayout>
                  <c:x val="2.1085188095205841E-2"/>
                  <c:y val="-0.1767881626745095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4 527,8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E20-4B84-80E3-49B6CDB7DDA3}"/>
                </c:ext>
              </c:extLst>
            </c:dLbl>
            <c:dLbl>
              <c:idx val="8"/>
              <c:layout>
                <c:manualLayout>
                  <c:x val="0.11611870475984051"/>
                  <c:y val="-0.130092849967149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38,50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E20-4B84-80E3-49B6CDB7DDA3}"/>
                </c:ext>
              </c:extLst>
            </c:dLbl>
            <c:dLbl>
              <c:idx val="9"/>
              <c:layout>
                <c:manualLayout>
                  <c:x val="0.24793097531349317"/>
                  <c:y val="-0.1574431772526498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2 741,50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E20-4B84-80E3-49B6CDB7DDA3}"/>
                </c:ext>
              </c:extLst>
            </c:dLbl>
            <c:dLbl>
              <c:idx val="10"/>
              <c:layout>
                <c:manualLayout>
                  <c:x val="0.18417514461046641"/>
                  <c:y val="-5.18157500624465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48,60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E20-4B84-80E3-49B6CDB7D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313379</c:v>
                </c:pt>
                <c:pt idx="1">
                  <c:v>111538.3</c:v>
                </c:pt>
                <c:pt idx="2">
                  <c:v>60668.2</c:v>
                </c:pt>
                <c:pt idx="3">
                  <c:v>71091.8</c:v>
                </c:pt>
                <c:pt idx="4">
                  <c:v>4529.3999999999996</c:v>
                </c:pt>
                <c:pt idx="5">
                  <c:v>862.2</c:v>
                </c:pt>
                <c:pt idx="6">
                  <c:v>65710.7</c:v>
                </c:pt>
                <c:pt idx="7">
                  <c:v>4527.8</c:v>
                </c:pt>
                <c:pt idx="8">
                  <c:v>38.5</c:v>
                </c:pt>
                <c:pt idx="9">
                  <c:v>2741.5</c:v>
                </c:pt>
                <c:pt idx="10">
                  <c:v>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E20-4B84-80E3-49B6CDB7DDA3}"/>
            </c:ext>
          </c:extLst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68238077820959"/>
          <c:y val="0"/>
          <c:w val="0.37122680700994959"/>
          <c:h val="1"/>
        </c:manualLayout>
      </c:layout>
      <c:txPr>
        <a:bodyPr/>
        <a:lstStyle/>
        <a:p>
          <a:pPr>
            <a:defRPr sz="16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4613490914214294"/>
          <c:w val="0.9473841009592423"/>
          <c:h val="0.78704365725458492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34979.599999999999</c:v>
                </c:pt>
                <c:pt idx="1">
                  <c:v>104801.60000000002</c:v>
                </c:pt>
                <c:pt idx="2">
                  <c:v>12470.2</c:v>
                </c:pt>
                <c:pt idx="3">
                  <c:v>1423.8</c:v>
                </c:pt>
                <c:pt idx="4">
                  <c:v>3647.8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0D-4ADB-8675-569723D778B7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jpeg"/><Relationship Id="rId2" Type="http://schemas.openxmlformats.org/officeDocument/2006/relationships/image" Target="../media/image271.jpeg"/><Relationship Id="rId1" Type="http://schemas.openxmlformats.org/officeDocument/2006/relationships/image" Target="../media/image26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1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jpeg"/><Relationship Id="rId2" Type="http://schemas.openxmlformats.org/officeDocument/2006/relationships/image" Target="../media/image321.jpeg"/><Relationship Id="rId1" Type="http://schemas.openxmlformats.org/officeDocument/2006/relationships/image" Target="../media/image311.jpeg"/><Relationship Id="rId4" Type="http://schemas.openxmlformats.org/officeDocument/2006/relationships/image" Target="../media/image34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image" Target="../media/image15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81.jpeg"/><Relationship Id="rId1" Type="http://schemas.openxmlformats.org/officeDocument/2006/relationships/image" Target="../media/image171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jpeg"/><Relationship Id="rId1" Type="http://schemas.openxmlformats.org/officeDocument/2006/relationships/image" Target="../media/image20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image" Target="../media/image221.jpeg"/><Relationship Id="rId4" Type="http://schemas.openxmlformats.org/officeDocument/2006/relationships/image" Target="../media/image2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Налоговые доходы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i="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общегосударственные вопросы (функционирование органов местного самоуправления, обеспечение проведения выборов,  и  т.д.)</a:t>
          </a:r>
          <a:endParaRPr lang="ru-RU" sz="1200" i="0" dirty="0">
            <a:latin typeface="Arial" pitchFamily="34" charset="0"/>
            <a:cs typeface="Arial" pitchFamily="34" charset="0"/>
          </a:endParaRPr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i="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национальная экономика (организация  и осуществление мероприятий по содержанию и ремонту автомобильных дорог, сельское хозяйство) </a:t>
          </a:r>
          <a:endParaRPr lang="ru-RU" sz="1200" i="0" dirty="0">
            <a:latin typeface="Arial" pitchFamily="34" charset="0"/>
            <a:cs typeface="Arial" pitchFamily="34" charset="0"/>
          </a:endParaRPr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социальная политика и др.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спорт</a:t>
          </a:r>
          <a:endParaRPr lang="ru-RU" sz="1200" i="1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культура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b="0" i="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национальная безопасность 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i="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ЖКХ 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i="0" dirty="0">
            <a:latin typeface="Arial" pitchFamily="34" charset="0"/>
            <a:cs typeface="Arial" pitchFamily="34" charset="0"/>
          </a:endParaRPr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образование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  <dgm:t>
        <a:bodyPr/>
        <a:lstStyle/>
        <a:p>
          <a:endParaRPr lang="ru-RU"/>
        </a:p>
      </dgm:t>
    </dgm:pt>
    <dgm:pt modelId="{DB4BF6DB-A61C-4B53-A857-A2A8FA2AFCEF}" type="pres">
      <dgm:prSet presAssocID="{71B2611A-9678-4D99-9EEF-EF2F9FAE7BD3}" presName="rootConnector" presStyleLbl="node1" presStyleIdx="0" presStyleCnt="2"/>
      <dgm:spPr/>
      <dgm:t>
        <a:bodyPr/>
        <a:lstStyle/>
        <a:p>
          <a:endParaRPr lang="ru-RU"/>
        </a:p>
      </dgm:t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65441-FC0F-4884-8853-F279A35AA3FD}" type="pres">
      <dgm:prSet presAssocID="{101C32D0-AFEA-4D66-9821-8EC245B0FDB3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98EA6370-E6A4-48EC-8217-990C4813F2D3}" type="pres">
      <dgm:prSet presAssocID="{B7161287-2C2F-4DB5-B28A-3D261905AD49}" presName="childText" presStyleLbl="bgAcc1" presStyleIdx="1" presStyleCnt="11" custScaleX="229207" custScaleY="194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F464-44A2-4D8A-B509-A48AC0181183}" type="pres">
      <dgm:prSet presAssocID="{0500B7FF-8BFC-4FAD-8073-AF299F48AC3D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F95C08B3-D134-4BE7-9A3E-B923E8967545}" type="pres">
      <dgm:prSet presAssocID="{0578267F-1749-4035-AC87-BC5E82373C8D}" presName="childText" presStyleLbl="bgAcc1" presStyleIdx="2" presStyleCnt="11" custScaleX="231514" custScaleY="254508" custLinFactNeighborX="-742" custLinFactNeighborY="2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  <dgm:t>
        <a:bodyPr/>
        <a:lstStyle/>
        <a:p>
          <a:endParaRPr lang="ru-RU"/>
        </a:p>
      </dgm:t>
    </dgm:pt>
    <dgm:pt modelId="{9B7A9270-0818-469A-B6E4-FCC9833143D5}" type="pres">
      <dgm:prSet presAssocID="{50B242C8-1C38-408E-BB1B-BE3D654611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65620E35-2410-49C0-B6AD-8E3F4A77D808}" type="pres">
      <dgm:prSet presAssocID="{D0A950B1-F99C-48FB-AA0D-2A659599B5B0}" presName="childText" presStyleLbl="bgAcc1" presStyleIdx="3" presStyleCnt="11" custScaleX="466450" custScaleY="7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FADF7-7830-4BDE-858E-F7F99443D159}" type="pres">
      <dgm:prSet presAssocID="{3B05BBDE-5085-4668-9C25-07657B65C6CB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C178FE69-B1D7-4FCB-A512-EEC972071CFF}" type="pres">
      <dgm:prSet presAssocID="{6C34FED8-18AC-435E-8A61-F185EA5378AD}" presName="childText" presStyleLbl="bgAcc1" presStyleIdx="4" presStyleCnt="11" custScaleX="464804" custScaleY="11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2B902-EBF0-4935-8F58-9EA4F0F3C44F}" type="pres">
      <dgm:prSet presAssocID="{287EB6F9-4C97-41A6-A0ED-913E1A603CB8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5442FE89-2EB5-4A81-A51B-080D120DE71C}" type="pres">
      <dgm:prSet presAssocID="{58C49A79-E950-49A0-9BA4-894E6C356D9B}" presName="childText" presStyleLbl="bgAcc1" presStyleIdx="5" presStyleCnt="11" custScaleX="464501" custScaleY="11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5F43-6A03-4EC8-90DC-4D9CFE8821DE}" type="pres">
      <dgm:prSet presAssocID="{63C32EED-AC7A-4ADE-B651-418F379B8569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6B18ED30-6336-48BB-865E-4FF651DF830C}" type="pres">
      <dgm:prSet presAssocID="{7D9C2A7D-57BB-4A93-88BC-6513387F37C9}" presName="childText" presStyleLbl="bgAcc1" presStyleIdx="6" presStyleCnt="11" custScaleX="461682" custScaleY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8E85-2C6C-4D2B-9726-3D5AA935570B}" type="pres">
      <dgm:prSet presAssocID="{CF314F4D-96B2-4B24-B15D-F357712C66BF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8EBC8-4659-42AF-A4FB-79F27F2F56DB}" type="pres">
      <dgm:prSet presAssocID="{EA8AE656-A14A-46E9-A362-0774CA8E9CE8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D4409-6B6F-488E-8038-FD27484E4041}" type="pres">
      <dgm:prSet presAssocID="{AAE4D2F3-8AC6-4CFF-A254-EBB640593244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55DE8063-026E-4187-BA6D-53CC5E7DF052}" type="pres">
      <dgm:prSet presAssocID="{DD25228E-0034-4189-8CCC-ED08436888A5}" presName="childText" presStyleLbl="bgAcc1" presStyleIdx="9" presStyleCnt="11" custScaleX="249758" custScaleY="52543" custLinFactNeighborX="1612" custLinFactNeighborY="-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3FE37-A540-4C65-B65D-9AD4755DA976}" type="pres">
      <dgm:prSet presAssocID="{9AF00BC8-3F7A-4404-80EC-37FDDA8BA892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148E382A-C5B1-4B37-BEB1-2ED40C7E24A0}" type="pres">
      <dgm:prSet presAssocID="{83F03A1F-3869-4245-BEDE-2E056C331B7F}" presName="childText" presStyleLbl="bgAcc1" presStyleIdx="10" presStyleCnt="11" custScaleX="254161" custScaleY="53566" custLinFactNeighborX="-2418" custLinFactNeighborY="-15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rtl="0"/>
          <a:r>
            <a:rPr lang="ru-RU" sz="14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Предупреждение и ликвидация последствий чрезвычайных ситуаций, реализация мер пожарной безопасности </a:t>
          </a:r>
          <a:r>
            <a: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14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</a:t>
          </a:r>
          <a:r>
            <a:rPr lang="ru-RU" sz="14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4 352,8  тыс. рублей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rtl="0"/>
          <a:r>
            <a:rPr lang="ru-RU" sz="14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Профилактика правонарушений –   33,6  тыс.рублей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Гармонизация межэтнических отношений и участие в профилактике экстремизма – 5,0   </a:t>
          </a:r>
          <a:r>
            <a:rPr lang="ru-RU" sz="14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тыс.рублей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3" custScaleX="82369" custScaleY="88811" custLinFactNeighborX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E649-710F-44B0-A5EE-D09CB46E36AA}" type="pres">
      <dgm:prSet presAssocID="{EEFF7AD8-0C98-4D06-A6FE-69B90AEDF183}" presName="invisiNode" presStyleLbl="node1" presStyleIdx="0" presStyleCnt="3"/>
      <dgm:spPr/>
    </dgm:pt>
    <dgm:pt modelId="{214B66EF-0C8F-4B70-9479-92404FFBD751}" type="pres">
      <dgm:prSet presAssocID="{EEFF7AD8-0C98-4D06-A6FE-69B90AEDF183}" presName="imagNode" presStyleLbl="fgImgPlace1" presStyleIdx="0" presStyleCnt="3" custScaleX="78625" custScaleY="116162" custLinFactX="100000" custLinFactNeighborX="116655" custLinFactNeighborY="-409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3" custAng="0" custScaleX="95380" custScaleY="93007" custLinFactNeighborX="-1297" custLinFactNeighborY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BAA3-2BBB-4486-AA95-41E144EF3593}" type="pres">
      <dgm:prSet presAssocID="{3DC872D9-F38C-4F2D-9526-E5A6FB6CDD99}" presName="invisiNode" presStyleLbl="node1" presStyleIdx="1" presStyleCnt="3"/>
      <dgm:spPr/>
    </dgm:pt>
    <dgm:pt modelId="{314D7995-19D2-4850-BC41-07480920937E}" type="pres">
      <dgm:prSet presAssocID="{3DC872D9-F38C-4F2D-9526-E5A6FB6CDD99}" presName="imagNode" presStyleLbl="fgImgPlace1" presStyleIdx="1" presStyleCnt="3" custScaleX="93706" custScaleY="115968" custLinFactNeighborX="17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3" custScaleX="96829" custScaleY="93007" custLinFactNeighborX="5781" custLinFactNeighborY="1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0DB5A-B918-4DCA-8D98-1A2DAFFAEBDE}" type="pres">
      <dgm:prSet presAssocID="{92C6202C-05CA-4BD4-A3FF-D81F3E21A4A3}" presName="invisiNode" presStyleLbl="node1" presStyleIdx="2" presStyleCnt="3"/>
      <dgm:spPr/>
    </dgm:pt>
    <dgm:pt modelId="{68F8CDFF-BD0E-41DD-9906-BD33079A7464}" type="pres">
      <dgm:prSet presAssocID="{92C6202C-05CA-4BD4-A3FF-D81F3E21A4A3}" presName="imagNode" presStyleLbl="fgImgPlace1" presStyleIdx="2" presStyleCnt="3" custScaleX="79520" custScaleY="111655" custLinFactX="-100000" custLinFactNeighborX="-113913" custLinFactNeighborY="-27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ECA8E9F9-4078-4F76-A8F1-AC52A7337486}" type="presOf" srcId="{C3BA9AA1-8D81-4AE0-A64C-ED1BDAFD9E1E}" destId="{07017BAF-3268-499F-BE8D-137664246723}" srcOrd="0" destOrd="0" presId="urn:microsoft.com/office/officeart/2005/8/layout/pList2#4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29FC7B64-CAA4-4125-875E-1B8F3898A607}" type="presOf" srcId="{B17CABDE-F4D9-4FD1-BBB4-3468C35B26A6}" destId="{40710088-C1D9-487D-9451-ECC5D05510E4}" srcOrd="0" destOrd="0" presId="urn:microsoft.com/office/officeart/2005/8/layout/pList2#4"/>
    <dgm:cxn modelId="{C3A36BF1-448A-4719-833E-1C5A3AB7309D}" type="presOf" srcId="{3DC872D9-F38C-4F2D-9526-E5A6FB6CDD99}" destId="{DDDF226B-D050-4934-9DE6-8B88FDD59211}" srcOrd="0" destOrd="0" presId="urn:microsoft.com/office/officeart/2005/8/layout/pList2#4"/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D7580AA4-FC15-4F29-880D-6DB8000E3604}" type="presOf" srcId="{92C6202C-05CA-4BD4-A3FF-D81F3E21A4A3}" destId="{3CB32B6B-C454-41EA-AED8-7493E68110B2}" srcOrd="0" destOrd="0" presId="urn:microsoft.com/office/officeart/2005/8/layout/pList2#4"/>
    <dgm:cxn modelId="{E95ED9DF-CBCD-4BDF-A725-FA37E75BE1C1}" type="presOf" srcId="{BD0761FE-0441-47FA-B6A4-0F94AD214C86}" destId="{3E2AD502-EE1A-421C-B269-976F0C16FDE1}" srcOrd="0" destOrd="0" presId="urn:microsoft.com/office/officeart/2005/8/layout/pList2#4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8EAC00CE-F044-472C-B06D-31D9CFAA6EDE}" type="presOf" srcId="{EEFF7AD8-0C98-4D06-A6FE-69B90AEDF183}" destId="{506731C5-1797-4E87-BD04-7417B1F36AFA}" srcOrd="0" destOrd="0" presId="urn:microsoft.com/office/officeart/2005/8/layout/pList2#4"/>
    <dgm:cxn modelId="{3C512A9C-801F-43CA-B30F-C216CC0D00D4}" type="presParOf" srcId="{40710088-C1D9-487D-9451-ECC5D05510E4}" destId="{DC4DCFBA-19B2-4F00-8FB3-C81E9ACAED51}" srcOrd="0" destOrd="0" presId="urn:microsoft.com/office/officeart/2005/8/layout/pList2#4"/>
    <dgm:cxn modelId="{282AB4D7-1213-4525-AFA3-7DBF71B44500}" type="presParOf" srcId="{40710088-C1D9-487D-9451-ECC5D05510E4}" destId="{DDB5D0E9-229A-4744-9416-4C2BEC5DFFB1}" srcOrd="1" destOrd="0" presId="urn:microsoft.com/office/officeart/2005/8/layout/pList2#4"/>
    <dgm:cxn modelId="{2D2B652A-0516-4451-BCDC-46664E2D703E}" type="presParOf" srcId="{DDB5D0E9-229A-4744-9416-4C2BEC5DFFB1}" destId="{C3FB7189-B4AB-41B1-95AE-9141FAF05338}" srcOrd="0" destOrd="0" presId="urn:microsoft.com/office/officeart/2005/8/layout/pList2#4"/>
    <dgm:cxn modelId="{0F0E6AE3-1A69-4008-912E-1ADE6A34BA4A}" type="presParOf" srcId="{C3FB7189-B4AB-41B1-95AE-9141FAF05338}" destId="{506731C5-1797-4E87-BD04-7417B1F36AFA}" srcOrd="0" destOrd="0" presId="urn:microsoft.com/office/officeart/2005/8/layout/pList2#4"/>
    <dgm:cxn modelId="{2E0119AF-7E55-4D4C-9150-CC240B9358B4}" type="presParOf" srcId="{C3FB7189-B4AB-41B1-95AE-9141FAF05338}" destId="{01EBE649-710F-44B0-A5EE-D09CB46E36AA}" srcOrd="1" destOrd="0" presId="urn:microsoft.com/office/officeart/2005/8/layout/pList2#4"/>
    <dgm:cxn modelId="{E6D22000-2FE3-4E8D-BAD0-41E782770C8D}" type="presParOf" srcId="{C3FB7189-B4AB-41B1-95AE-9141FAF05338}" destId="{214B66EF-0C8F-4B70-9479-92404FFBD751}" srcOrd="2" destOrd="0" presId="urn:microsoft.com/office/officeart/2005/8/layout/pList2#4"/>
    <dgm:cxn modelId="{E6365CD7-19BA-4581-9416-789E4926F00B}" type="presParOf" srcId="{DDB5D0E9-229A-4744-9416-4C2BEC5DFFB1}" destId="{3E2AD502-EE1A-421C-B269-976F0C16FDE1}" srcOrd="1" destOrd="0" presId="urn:microsoft.com/office/officeart/2005/8/layout/pList2#4"/>
    <dgm:cxn modelId="{0A0FCAE3-2A4D-4AEC-A824-52B2E23F3087}" type="presParOf" srcId="{DDB5D0E9-229A-4744-9416-4C2BEC5DFFB1}" destId="{CD6A7087-EE5F-4AB7-835D-A543EB4308AA}" srcOrd="2" destOrd="0" presId="urn:microsoft.com/office/officeart/2005/8/layout/pList2#4"/>
    <dgm:cxn modelId="{2A9762A5-C272-4CD9-BD5A-FC38DC83D066}" type="presParOf" srcId="{CD6A7087-EE5F-4AB7-835D-A543EB4308AA}" destId="{DDDF226B-D050-4934-9DE6-8B88FDD59211}" srcOrd="0" destOrd="0" presId="urn:microsoft.com/office/officeart/2005/8/layout/pList2#4"/>
    <dgm:cxn modelId="{8DF4944C-7B32-49DA-ABB4-233E8309CE24}" type="presParOf" srcId="{CD6A7087-EE5F-4AB7-835D-A543EB4308AA}" destId="{67D2BAA3-2BBB-4486-AA95-41E144EF3593}" srcOrd="1" destOrd="0" presId="urn:microsoft.com/office/officeart/2005/8/layout/pList2#4"/>
    <dgm:cxn modelId="{32FBFCC6-24B6-48D8-A1F5-ECB54A05F360}" type="presParOf" srcId="{CD6A7087-EE5F-4AB7-835D-A543EB4308AA}" destId="{314D7995-19D2-4850-BC41-07480920937E}" srcOrd="2" destOrd="0" presId="urn:microsoft.com/office/officeart/2005/8/layout/pList2#4"/>
    <dgm:cxn modelId="{81387109-EA7D-41DA-8163-CF8C81DA83D2}" type="presParOf" srcId="{DDB5D0E9-229A-4744-9416-4C2BEC5DFFB1}" destId="{07017BAF-3268-499F-BE8D-137664246723}" srcOrd="3" destOrd="0" presId="urn:microsoft.com/office/officeart/2005/8/layout/pList2#4"/>
    <dgm:cxn modelId="{82F08566-734C-4685-9F14-785E56F35906}" type="presParOf" srcId="{DDB5D0E9-229A-4744-9416-4C2BEC5DFFB1}" destId="{4B4779CF-655B-4DC8-84D7-51E22516A294}" srcOrd="4" destOrd="0" presId="urn:microsoft.com/office/officeart/2005/8/layout/pList2#4"/>
    <dgm:cxn modelId="{06343BD8-E9A9-48E4-845C-B6DD6C05B167}" type="presParOf" srcId="{4B4779CF-655B-4DC8-84D7-51E22516A294}" destId="{3CB32B6B-C454-41EA-AED8-7493E68110B2}" srcOrd="0" destOrd="0" presId="urn:microsoft.com/office/officeart/2005/8/layout/pList2#4"/>
    <dgm:cxn modelId="{5B6E8D53-D358-475F-87AD-202BD9AEC9B3}" type="presParOf" srcId="{4B4779CF-655B-4DC8-84D7-51E22516A294}" destId="{B540DB5A-B918-4DCA-8D98-1A2DAFFAEBDE}" srcOrd="1" destOrd="0" presId="urn:microsoft.com/office/officeart/2005/8/layout/pList2#4"/>
    <dgm:cxn modelId="{793A9BD2-E5EB-430A-B15F-06B3775284D2}" type="presParOf" srcId="{4B4779CF-655B-4DC8-84D7-51E22516A294}" destId="{68F8CDFF-BD0E-41DD-9906-BD33079A7464}" srcOrd="2" destOrd="0" presId="urn:microsoft.com/office/officeart/2005/8/layout/pList2#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    </a:t>
          </a:r>
          <a:r>
            <a:rPr lang="ru-RU" sz="1800" dirty="0">
              <a:latin typeface="Arial" pitchFamily="34" charset="0"/>
              <a:cs typeface="Arial" pitchFamily="34" charset="0"/>
            </a:rPr>
            <a:t>Энергосбережение -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Arial" pitchFamily="34" charset="0"/>
              <a:cs typeface="Arial" pitchFamily="34" charset="0"/>
            </a:rPr>
            <a:t>                    4 519,2 тыс. рублей</a:t>
          </a:r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3946" custLinFactNeighborY="-1853"/>
      <dgm:spPr/>
      <dgm:t>
        <a:bodyPr/>
        <a:lstStyle/>
        <a:p>
          <a:endParaRPr lang="ru-RU"/>
        </a:p>
      </dgm:t>
    </dgm:pt>
    <dgm:pt modelId="{5CE12C04-6CE5-4FDF-97B2-6CB1948C95FF}" type="pres">
      <dgm:prSet presAssocID="{EA5852E8-015D-4660-9F0E-E2ADAF6AE480}" presName="img" presStyleLbl="fgImgPlace1" presStyleIdx="0" presStyleCnt="1" custScaleX="219565" custScaleY="107956" custLinFactNeighborX="33922" custLinFactNeighborY="1937"/>
      <dgm:spPr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8C028091-28CB-4153-B618-C04E1C0938AD}" type="presOf" srcId="{EA5852E8-015D-4660-9F0E-E2ADAF6AE480}" destId="{CBA03A1B-7CAF-4AD5-B4BF-8DC0F1A6E9EA}" srcOrd="0" destOrd="0" presId="urn:microsoft.com/office/officeart/2005/8/layout/vList4#4"/>
    <dgm:cxn modelId="{1742E39E-379D-49F7-B080-9B7BF375DBCF}" type="presOf" srcId="{EA5852E8-015D-4660-9F0E-E2ADAF6AE480}" destId="{DDB09795-84B9-4807-9011-62E972782204}" srcOrd="1" destOrd="0" presId="urn:microsoft.com/office/officeart/2005/8/layout/vList4#4"/>
    <dgm:cxn modelId="{BE631F82-F3EC-4C30-A24F-417CD46BD861}" type="presOf" srcId="{EF3B1B0A-8441-428A-9A84-76234A95405F}" destId="{1F881114-A643-4093-90E6-F0E0D848672B}" srcOrd="0" destOrd="0" presId="urn:microsoft.com/office/officeart/2005/8/layout/vList4#4"/>
    <dgm:cxn modelId="{A9F5B7A5-D882-47B2-A352-A8307CF91860}" type="presParOf" srcId="{1F881114-A643-4093-90E6-F0E0D848672B}" destId="{7EB8DE30-D7B4-4B15-9438-1FC9AA19ED72}" srcOrd="0" destOrd="0" presId="urn:microsoft.com/office/officeart/2005/8/layout/vList4#4"/>
    <dgm:cxn modelId="{46832824-4551-4B42-808E-1C3DC0498E32}" type="presParOf" srcId="{7EB8DE30-D7B4-4B15-9438-1FC9AA19ED72}" destId="{CBA03A1B-7CAF-4AD5-B4BF-8DC0F1A6E9EA}" srcOrd="0" destOrd="0" presId="urn:microsoft.com/office/officeart/2005/8/layout/vList4#4"/>
    <dgm:cxn modelId="{01C67562-9986-4CA7-9CC0-F81FBBBF94EF}" type="presParOf" srcId="{7EB8DE30-D7B4-4B15-9438-1FC9AA19ED72}" destId="{5CE12C04-6CE5-4FDF-97B2-6CB1948C95FF}" srcOrd="1" destOrd="0" presId="urn:microsoft.com/office/officeart/2005/8/layout/vList4#4"/>
    <dgm:cxn modelId="{9BE9679C-4419-4F65-9B58-BDDA185BB9F7}" type="presParOf" srcId="{7EB8DE30-D7B4-4B15-9438-1FC9AA19ED72}" destId="{DDB09795-84B9-4807-9011-62E972782204}" srcOrd="2" destOrd="0" presId="urn:microsoft.com/office/officeart/2005/8/layout/vList4#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400" b="0" dirty="0">
            <a:latin typeface="Arial" pitchFamily="34" charset="0"/>
            <a:cs typeface="Arial" pitchFamily="34" charset="0"/>
          </a:endParaRPr>
        </a:p>
        <a:p>
          <a:pPr rtl="0"/>
          <a:r>
            <a:rPr lang="ru-RU" sz="1400" b="0" dirty="0">
              <a:latin typeface="Arial" pitchFamily="34" charset="0"/>
              <a:cs typeface="Arial" pitchFamily="34" charset="0"/>
            </a:rPr>
            <a:t>Организация муниципального управления                                           54 836,3 тыс.рублей</a:t>
          </a:r>
          <a:endParaRPr lang="ru-RU" sz="1400" b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400" dirty="0">
            <a:latin typeface="Arial" pitchFamily="34" charset="0"/>
            <a:cs typeface="Arial" pitchFamily="34" charset="0"/>
          </a:endParaRPr>
        </a:p>
        <a:p>
          <a:pPr rtl="0"/>
          <a:r>
            <a:rPr lang="ru-RU" sz="1400" dirty="0">
              <a:latin typeface="Arial" pitchFamily="34" charset="0"/>
              <a:cs typeface="Arial" pitchFamily="34" charset="0"/>
            </a:rPr>
            <a:t>Архивное дело                                                                                                                 2 409,1 тыс.рублей </a:t>
          </a:r>
          <a:endParaRPr lang="ru-RU" sz="1400" b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>
            <a:latin typeface="Arial" pitchFamily="34" charset="0"/>
            <a:cs typeface="Arial" pitchFamily="34" charset="0"/>
          </a:endParaRPr>
        </a:p>
        <a:p>
          <a:r>
            <a:rPr lang="ru-RU" sz="1400" dirty="0">
              <a:latin typeface="Arial" pitchFamily="34" charset="0"/>
              <a:cs typeface="Arial" pitchFamily="34" charset="0"/>
            </a:rPr>
            <a:t>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892,3  тыс.рублей </a:t>
          </a:r>
          <a:endParaRPr lang="ru-RU" sz="1400" b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>
            <a:latin typeface="Arial" pitchFamily="34" charset="0"/>
            <a:cs typeface="Arial" pitchFamily="34" charset="0"/>
          </a:endParaRPr>
        </a:p>
        <a:p>
          <a:r>
            <a:rPr lang="ru-RU" sz="1400" dirty="0">
              <a:latin typeface="Arial" pitchFamily="34" charset="0"/>
              <a:cs typeface="Arial" pitchFamily="34" charset="0"/>
            </a:rPr>
            <a:t>Развитие информатизации                                                                                                            72,0 тыс. рублей </a:t>
          </a:r>
          <a:endParaRPr lang="ru-RU" sz="1400" b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15968" custLinFactNeighborX="17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781" custLinFactNeighborY="1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13913" custLinFactNeighborY="-273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0" r="-40000"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4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AAA215F4-5EBC-4C1B-88EF-6E300BCF9C1B}" type="presOf" srcId="{6F740A4B-4E40-4BAF-827B-EB609B5407CE}" destId="{6A25DCBA-23C8-4721-A0F0-6C4F732C9DE9}" srcOrd="0" destOrd="0" presId="urn:microsoft.com/office/officeart/2005/8/layout/pList2#4"/>
    <dgm:cxn modelId="{E95ED9DF-CBCD-4BDF-A725-FA37E75BE1C1}" type="presOf" srcId="{BD0761FE-0441-47FA-B6A4-0F94AD214C86}" destId="{3E2AD502-EE1A-421C-B269-976F0C16FDE1}" srcOrd="0" destOrd="0" presId="urn:microsoft.com/office/officeart/2005/8/layout/pList2#4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C3A36BF1-448A-4719-833E-1C5A3AB7309D}" type="presOf" srcId="{3DC872D9-F38C-4F2D-9526-E5A6FB6CDD99}" destId="{DDDF226B-D050-4934-9DE6-8B88FDD59211}" srcOrd="0" destOrd="0" presId="urn:microsoft.com/office/officeart/2005/8/layout/pList2#4"/>
    <dgm:cxn modelId="{4D875D46-15F9-4108-9CDE-08417D714BF7}" type="presOf" srcId="{56088713-45EC-4057-BEEA-59EBEBA0E8D1}" destId="{0CAFA209-1501-4F4B-98CA-AB44F1E60675}" srcOrd="0" destOrd="0" presId="urn:microsoft.com/office/officeart/2005/8/layout/pList2#4"/>
    <dgm:cxn modelId="{ECA8E9F9-4078-4F76-A8F1-AC52A7337486}" type="presOf" srcId="{C3BA9AA1-8D81-4AE0-A64C-ED1BDAFD9E1E}" destId="{07017BAF-3268-499F-BE8D-137664246723}" srcOrd="0" destOrd="0" presId="urn:microsoft.com/office/officeart/2005/8/layout/pList2#4"/>
    <dgm:cxn modelId="{8EAC00CE-F044-472C-B06D-31D9CFAA6EDE}" type="presOf" srcId="{EEFF7AD8-0C98-4D06-A6FE-69B90AEDF183}" destId="{506731C5-1797-4E87-BD04-7417B1F36AFA}" srcOrd="0" destOrd="0" presId="urn:microsoft.com/office/officeart/2005/8/layout/pList2#4"/>
    <dgm:cxn modelId="{D7580AA4-FC15-4F29-880D-6DB8000E3604}" type="presOf" srcId="{92C6202C-05CA-4BD4-A3FF-D81F3E21A4A3}" destId="{3CB32B6B-C454-41EA-AED8-7493E68110B2}" srcOrd="0" destOrd="0" presId="urn:microsoft.com/office/officeart/2005/8/layout/pList2#4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3C512A9C-801F-43CA-B30F-C216CC0D00D4}" type="presParOf" srcId="{40710088-C1D9-487D-9451-ECC5D05510E4}" destId="{DC4DCFBA-19B2-4F00-8FB3-C81E9ACAED51}" srcOrd="0" destOrd="0" presId="urn:microsoft.com/office/officeart/2005/8/layout/pList2#4"/>
    <dgm:cxn modelId="{282AB4D7-1213-4525-AFA3-7DBF71B44500}" type="presParOf" srcId="{40710088-C1D9-487D-9451-ECC5D05510E4}" destId="{DDB5D0E9-229A-4744-9416-4C2BEC5DFFB1}" srcOrd="1" destOrd="0" presId="urn:microsoft.com/office/officeart/2005/8/layout/pList2#4"/>
    <dgm:cxn modelId="{2D2B652A-0516-4451-BCDC-46664E2D703E}" type="presParOf" srcId="{DDB5D0E9-229A-4744-9416-4C2BEC5DFFB1}" destId="{C3FB7189-B4AB-41B1-95AE-9141FAF05338}" srcOrd="0" destOrd="0" presId="urn:microsoft.com/office/officeart/2005/8/layout/pList2#4"/>
    <dgm:cxn modelId="{0F0E6AE3-1A69-4008-912E-1ADE6A34BA4A}" type="presParOf" srcId="{C3FB7189-B4AB-41B1-95AE-9141FAF05338}" destId="{506731C5-1797-4E87-BD04-7417B1F36AFA}" srcOrd="0" destOrd="0" presId="urn:microsoft.com/office/officeart/2005/8/layout/pList2#4"/>
    <dgm:cxn modelId="{2E0119AF-7E55-4D4C-9150-CC240B9358B4}" type="presParOf" srcId="{C3FB7189-B4AB-41B1-95AE-9141FAF05338}" destId="{01EBE649-710F-44B0-A5EE-D09CB46E36AA}" srcOrd="1" destOrd="0" presId="urn:microsoft.com/office/officeart/2005/8/layout/pList2#4"/>
    <dgm:cxn modelId="{E6D22000-2FE3-4E8D-BAD0-41E782770C8D}" type="presParOf" srcId="{C3FB7189-B4AB-41B1-95AE-9141FAF05338}" destId="{214B66EF-0C8F-4B70-9479-92404FFBD751}" srcOrd="2" destOrd="0" presId="urn:microsoft.com/office/officeart/2005/8/layout/pList2#4"/>
    <dgm:cxn modelId="{E6365CD7-19BA-4581-9416-789E4926F00B}" type="presParOf" srcId="{DDB5D0E9-229A-4744-9416-4C2BEC5DFFB1}" destId="{3E2AD502-EE1A-421C-B269-976F0C16FDE1}" srcOrd="1" destOrd="0" presId="urn:microsoft.com/office/officeart/2005/8/layout/pList2#4"/>
    <dgm:cxn modelId="{0A0FCAE3-2A4D-4AEC-A824-52B2E23F3087}" type="presParOf" srcId="{DDB5D0E9-229A-4744-9416-4C2BEC5DFFB1}" destId="{CD6A7087-EE5F-4AB7-835D-A543EB4308AA}" srcOrd="2" destOrd="0" presId="urn:microsoft.com/office/officeart/2005/8/layout/pList2#4"/>
    <dgm:cxn modelId="{2A9762A5-C272-4CD9-BD5A-FC38DC83D066}" type="presParOf" srcId="{CD6A7087-EE5F-4AB7-835D-A543EB4308AA}" destId="{DDDF226B-D050-4934-9DE6-8B88FDD59211}" srcOrd="0" destOrd="0" presId="urn:microsoft.com/office/officeart/2005/8/layout/pList2#4"/>
    <dgm:cxn modelId="{8DF4944C-7B32-49DA-ABB4-233E8309CE24}" type="presParOf" srcId="{CD6A7087-EE5F-4AB7-835D-A543EB4308AA}" destId="{67D2BAA3-2BBB-4486-AA95-41E144EF3593}" srcOrd="1" destOrd="0" presId="urn:microsoft.com/office/officeart/2005/8/layout/pList2#4"/>
    <dgm:cxn modelId="{32FBFCC6-24B6-48D8-A1F5-ECB54A05F360}" type="presParOf" srcId="{CD6A7087-EE5F-4AB7-835D-A543EB4308AA}" destId="{314D7995-19D2-4850-BC41-07480920937E}" srcOrd="2" destOrd="0" presId="urn:microsoft.com/office/officeart/2005/8/layout/pList2#4"/>
    <dgm:cxn modelId="{81387109-EA7D-41DA-8163-CF8C81DA83D2}" type="presParOf" srcId="{DDB5D0E9-229A-4744-9416-4C2BEC5DFFB1}" destId="{07017BAF-3268-499F-BE8D-137664246723}" srcOrd="3" destOrd="0" presId="urn:microsoft.com/office/officeart/2005/8/layout/pList2#4"/>
    <dgm:cxn modelId="{82F08566-734C-4685-9F14-785E56F35906}" type="presParOf" srcId="{DDB5D0E9-229A-4744-9416-4C2BEC5DFFB1}" destId="{4B4779CF-655B-4DC8-84D7-51E22516A294}" srcOrd="4" destOrd="0" presId="urn:microsoft.com/office/officeart/2005/8/layout/pList2#4"/>
    <dgm:cxn modelId="{06343BD8-E9A9-48E4-845C-B6DD6C05B167}" type="presParOf" srcId="{4B4779CF-655B-4DC8-84D7-51E22516A294}" destId="{3CB32B6B-C454-41EA-AED8-7493E68110B2}" srcOrd="0" destOrd="0" presId="urn:microsoft.com/office/officeart/2005/8/layout/pList2#4"/>
    <dgm:cxn modelId="{5B6E8D53-D358-475F-87AD-202BD9AEC9B3}" type="presParOf" srcId="{4B4779CF-655B-4DC8-84D7-51E22516A294}" destId="{B540DB5A-B918-4DCA-8D98-1A2DAFFAEBDE}" srcOrd="1" destOrd="0" presId="urn:microsoft.com/office/officeart/2005/8/layout/pList2#4"/>
    <dgm:cxn modelId="{793A9BD2-E5EB-430A-B15F-06B3775284D2}" type="presParOf" srcId="{4B4779CF-655B-4DC8-84D7-51E22516A294}" destId="{68F8CDFF-BD0E-41DD-9906-BD33079A7464}" srcOrd="2" destOrd="0" presId="urn:microsoft.com/office/officeart/2005/8/layout/pList2#4"/>
    <dgm:cxn modelId="{033D5087-C170-4A44-8DC0-8E51C6A34866}" type="presParOf" srcId="{DDB5D0E9-229A-4744-9416-4C2BEC5DFFB1}" destId="{0CAFA209-1501-4F4B-98CA-AB44F1E60675}" srcOrd="5" destOrd="0" presId="urn:microsoft.com/office/officeart/2005/8/layout/pList2#4"/>
    <dgm:cxn modelId="{0781868A-94AF-44FE-AED9-AF14BF31B4C6}" type="presParOf" srcId="{DDB5D0E9-229A-4744-9416-4C2BEC5DFFB1}" destId="{14748548-ACAE-4E4B-91CA-0704C0DEAB95}" srcOrd="6" destOrd="0" presId="urn:microsoft.com/office/officeart/2005/8/layout/pList2#4"/>
    <dgm:cxn modelId="{2033F012-9389-4382-B160-14B5C96091DF}" type="presParOf" srcId="{14748548-ACAE-4E4B-91CA-0704C0DEAB95}" destId="{6A25DCBA-23C8-4721-A0F0-6C4F732C9DE9}" srcOrd="0" destOrd="0" presId="urn:microsoft.com/office/officeart/2005/8/layout/pList2#4"/>
    <dgm:cxn modelId="{5FCCBCAB-1D17-4B30-BC6E-2F0675B8FECA}" type="presParOf" srcId="{14748548-ACAE-4E4B-91CA-0704C0DEAB95}" destId="{9168F19F-5BE6-4FB4-8823-EB301050B622}" srcOrd="1" destOrd="0" presId="urn:microsoft.com/office/officeart/2005/8/layout/pList2#4"/>
    <dgm:cxn modelId="{6CD0CB3B-0395-4597-A2F1-75F1417AA3AA}" type="presParOf" srcId="{14748548-ACAE-4E4B-91CA-0704C0DEAB95}" destId="{5912F3ED-E65A-436A-82B5-0677D9010D6F}" srcOrd="2" destOrd="0" presId="urn:microsoft.com/office/officeart/2005/8/layout/pList2#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Субвенции 37%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Дотации  30%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Субсидии 22%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Иные межбюджетные трансферты 10%</a:t>
          </a:r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E72E89F9-0F61-4303-870F-A8FD335AC72C}">
      <dgm:prSet phldrT="[Текст]"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Прочие безвозмездные поступления 1%</a:t>
          </a:r>
        </a:p>
      </dgm:t>
    </dgm:pt>
    <dgm:pt modelId="{1FBB92CF-ACCB-469E-8428-519DE9F30624}" type="parTrans" cxnId="{C18967AC-F901-4B2F-8D18-32BF20FD08EA}">
      <dgm:prSet/>
      <dgm:spPr/>
      <dgm:t>
        <a:bodyPr/>
        <a:lstStyle/>
        <a:p>
          <a:endParaRPr lang="ru-RU"/>
        </a:p>
      </dgm:t>
    </dgm:pt>
    <dgm:pt modelId="{89FD8281-F6B1-4797-BFA1-944EF3B01160}" type="sibTrans" cxnId="{C18967AC-F901-4B2F-8D18-32BF20FD08EA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5" custLinFactNeighborX="-18" custLinFactNeighborY="-66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F36FC-5712-450E-AC78-A36B632F6209}" type="pres">
      <dgm:prSet presAssocID="{FC47B2DF-BE39-4125-9FCF-DFD9656A288D}" presName="aSpace" presStyleCnt="0"/>
      <dgm:spPr/>
    </dgm:pt>
    <dgm:pt modelId="{8930B232-C9DF-4EA2-B46D-D05FD2EBCEBA}" type="pres">
      <dgm:prSet presAssocID="{E72E89F9-0F61-4303-870F-A8FD335AC72C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8C12F-ADFF-4689-AA5C-9D3B9FC0F95C}" type="pres">
      <dgm:prSet presAssocID="{E72E89F9-0F61-4303-870F-A8FD335AC72C}" presName="aSpace" presStyleCnt="0"/>
      <dgm:spPr/>
    </dgm:pt>
  </dgm:ptLst>
  <dgm:cxnLst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C18967AC-F901-4B2F-8D18-32BF20FD08EA}" srcId="{8E487D8F-98DC-4AB7-9B2F-3E6748B8D5D5}" destId="{E72E89F9-0F61-4303-870F-A8FD335AC72C}" srcOrd="4" destOrd="0" parTransId="{1FBB92CF-ACCB-469E-8428-519DE9F30624}" sibTransId="{89FD8281-F6B1-4797-BFA1-944EF3B01160}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C52E17DA-2507-44F6-8412-47B41D8AA1E1}" type="presOf" srcId="{E72E89F9-0F61-4303-870F-A8FD335AC72C}" destId="{8930B232-C9DF-4EA2-B46D-D05FD2EBCEBA}" srcOrd="0" destOrd="0" presId="urn:microsoft.com/office/officeart/2005/8/layout/pyramid2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  <dgm:cxn modelId="{9D6EC1E2-733E-4BC0-8CA8-B6A7C8ADDBB2}" type="presParOf" srcId="{B18F6C36-A4B9-42E5-870C-6AC599D1580C}" destId="{8930B232-C9DF-4EA2-B46D-D05FD2EBCEBA}" srcOrd="8" destOrd="0" presId="urn:microsoft.com/office/officeart/2005/8/layout/pyramid2"/>
    <dgm:cxn modelId="{82B4AD98-F70E-49EC-914E-6C76B4C683C7}" type="presParOf" srcId="{B18F6C36-A4B9-42E5-870C-6AC599D1580C}" destId="{DC68C12F-ADFF-4689-AA5C-9D3B9FC0F95C}" srcOrd="9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 rtl="0"/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 rtl="0"/>
          <a:r>
            <a: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условий для развития физкультуры и спорта 3 741,5 тыс. рублей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endParaRPr lang="ru-RU" sz="1400" dirty="0">
            <a:ln w="3175">
              <a:noFill/>
            </a:ln>
            <a:latin typeface="Arial" pitchFamily="34" charset="0"/>
            <a:cs typeface="Arial" pitchFamily="34" charset="0"/>
          </a:endParaRPr>
        </a:p>
        <a:p>
          <a:pPr rtl="0"/>
          <a:endParaRPr lang="ru-RU" sz="1400" dirty="0">
            <a:ln w="3175">
              <a:noFill/>
            </a:ln>
            <a:latin typeface="Arial" pitchFamily="34" charset="0"/>
            <a:cs typeface="Arial" pitchFamily="34" charset="0"/>
          </a:endParaRPr>
        </a:p>
        <a:p>
          <a:pPr rtl="0"/>
          <a:r>
            <a:rPr lang="ru-RU" sz="1400" dirty="0">
              <a:ln w="3175">
                <a:noFill/>
              </a:ln>
              <a:latin typeface="Arial" pitchFamily="34" charset="0"/>
              <a:cs typeface="Arial" pitchFamily="34" charset="0"/>
            </a:rPr>
            <a:t>Профилактика немедицинского потребления наркотиков и других психоактивных веществ 5,0 тыс. рублей 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1CC35-3EB8-4E4C-AF1A-D6446BA0487E}" type="pres">
      <dgm:prSet presAssocID="{1B19157D-A7DD-4C0F-A7ED-5D5755FC34D5}" presName="bkgdShp" presStyleLbl="alignAccFollowNode1" presStyleIdx="0" presStyleCnt="1" custScaleY="81572" custLinFactNeighborX="-1754" custLinFactNeighborY="736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2" custScaleX="62124" custScaleY="78382" custLinFactNeighborX="-3528" custLinFactNeighborY="-2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F059-517F-4F76-8756-EE96E5559E61}" type="pres">
      <dgm:prSet presAssocID="{F08DA47C-E2E6-4D5D-A0F0-9D52823538D9}" presName="invisiNode" presStyleLbl="node1" presStyleIdx="0" presStyleCnt="2"/>
      <dgm:spPr/>
    </dgm:pt>
    <dgm:pt modelId="{BFE3F803-7537-4EE3-AA8B-2ECFAF62D4E1}" type="pres">
      <dgm:prSet presAssocID="{F08DA47C-E2E6-4D5D-A0F0-9D52823538D9}" presName="imagNode" presStyleLbl="fgImgPlace1" presStyleIdx="0" presStyleCnt="2" custScaleX="84787" custScaleY="84407" custLinFactNeighborX="-2553" custLinFactNeighborY="-76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9000" b="-59000"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2" custScaleX="71070" custScaleY="76393" custLinFactNeighborX="-7740" custLinFactNeighborY="-2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6ED23-E78A-425A-916B-E8FBC8A20C08}" type="pres">
      <dgm:prSet presAssocID="{5957C34C-AEC9-4AC4-8606-66A378B1C411}" presName="invisiNode" presStyleLbl="node1" presStyleIdx="1" presStyleCnt="2"/>
      <dgm:spPr/>
    </dgm:pt>
    <dgm:pt modelId="{9CD74EDC-6C6D-4AB5-BFBE-43E626F0B7EC}" type="pres">
      <dgm:prSet presAssocID="{5957C34C-AEC9-4AC4-8606-66A378B1C411}" presName="imagNode" presStyleLbl="fgImgPlace1" presStyleIdx="1" presStyleCnt="2" custScaleX="76855" custScaleY="89278" custLinFactNeighborX="-6187" custLinFactNeighborY="-62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B907D211-733C-439F-8372-2109284E4D81}" type="presOf" srcId="{5957C34C-AEC9-4AC4-8606-66A378B1C411}" destId="{11015A28-8188-4E47-AC75-4AD56287FD2B}" srcOrd="0" destOrd="0" presId="urn:microsoft.com/office/officeart/2005/8/layout/pList2#3"/>
    <dgm:cxn modelId="{FBF46F0C-ABAA-4A37-9078-FF80A78BFA15}" type="presOf" srcId="{1B19157D-A7DD-4C0F-A7ED-5D5755FC34D5}" destId="{F17E5137-6E3D-4665-821B-373C6C4ABF77}" srcOrd="0" destOrd="0" presId="urn:microsoft.com/office/officeart/2005/8/layout/pList2#3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D8A48D34-A43C-4498-B4F1-7283B986EC87}" type="presOf" srcId="{F08DA47C-E2E6-4D5D-A0F0-9D52823538D9}" destId="{02C475CD-03BA-47E1-B62F-05333E83AF7A}" srcOrd="0" destOrd="0" presId="urn:microsoft.com/office/officeart/2005/8/layout/pList2#3"/>
    <dgm:cxn modelId="{BB26BBAF-5B11-4585-B459-449EA6340697}" type="presOf" srcId="{7E2B6683-9E1F-4196-918E-38B4720A8A4A}" destId="{C1A02806-6B71-4187-86BB-3BE890700C01}" srcOrd="0" destOrd="0" presId="urn:microsoft.com/office/officeart/2005/8/layout/pList2#3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5E2E148C-85E3-49BF-9B95-7D06A2CFBA98}" type="presParOf" srcId="{F17E5137-6E3D-4665-821B-373C6C4ABF77}" destId="{3511CC35-3EB8-4E4C-AF1A-D6446BA0487E}" srcOrd="0" destOrd="0" presId="urn:microsoft.com/office/officeart/2005/8/layout/pList2#3"/>
    <dgm:cxn modelId="{D3D79ECC-C067-4F9A-9172-D3A963392C2C}" type="presParOf" srcId="{F17E5137-6E3D-4665-821B-373C6C4ABF77}" destId="{43F04E03-C2E8-4838-BE22-83F99D80EA7F}" srcOrd="1" destOrd="0" presId="urn:microsoft.com/office/officeart/2005/8/layout/pList2#3"/>
    <dgm:cxn modelId="{99D3396C-0472-4D1D-A69D-3BA821B97D6B}" type="presParOf" srcId="{43F04E03-C2E8-4838-BE22-83F99D80EA7F}" destId="{657D0670-8477-4725-9871-79EF3E8D9F2E}" srcOrd="0" destOrd="0" presId="urn:microsoft.com/office/officeart/2005/8/layout/pList2#3"/>
    <dgm:cxn modelId="{0932F2B4-886D-422A-AAAA-94C6AE1CC2A0}" type="presParOf" srcId="{657D0670-8477-4725-9871-79EF3E8D9F2E}" destId="{02C475CD-03BA-47E1-B62F-05333E83AF7A}" srcOrd="0" destOrd="0" presId="urn:microsoft.com/office/officeart/2005/8/layout/pList2#3"/>
    <dgm:cxn modelId="{210DE600-6B98-4C9E-A235-168E4CCC01E9}" type="presParOf" srcId="{657D0670-8477-4725-9871-79EF3E8D9F2E}" destId="{034BF059-517F-4F76-8756-EE96E5559E61}" srcOrd="1" destOrd="0" presId="urn:microsoft.com/office/officeart/2005/8/layout/pList2#3"/>
    <dgm:cxn modelId="{93DA1649-E04A-4CE8-912A-DFD8208E6411}" type="presParOf" srcId="{657D0670-8477-4725-9871-79EF3E8D9F2E}" destId="{BFE3F803-7537-4EE3-AA8B-2ECFAF62D4E1}" srcOrd="2" destOrd="0" presId="urn:microsoft.com/office/officeart/2005/8/layout/pList2#3"/>
    <dgm:cxn modelId="{FDD70DF2-1737-4656-8322-717417C43B0E}" type="presParOf" srcId="{43F04E03-C2E8-4838-BE22-83F99D80EA7F}" destId="{C1A02806-6B71-4187-86BB-3BE890700C01}" srcOrd="1" destOrd="0" presId="urn:microsoft.com/office/officeart/2005/8/layout/pList2#3"/>
    <dgm:cxn modelId="{D83E22F5-A998-4AEA-8A41-3CADF1BF1D47}" type="presParOf" srcId="{43F04E03-C2E8-4838-BE22-83F99D80EA7F}" destId="{F666E9F7-CB50-4ECB-912B-451DD134FB84}" srcOrd="2" destOrd="0" presId="urn:microsoft.com/office/officeart/2005/8/layout/pList2#3"/>
    <dgm:cxn modelId="{16256920-7576-48AF-BC18-B76B99A108A0}" type="presParOf" srcId="{F666E9F7-CB50-4ECB-912B-451DD134FB84}" destId="{11015A28-8188-4E47-AC75-4AD56287FD2B}" srcOrd="0" destOrd="0" presId="urn:microsoft.com/office/officeart/2005/8/layout/pList2#3"/>
    <dgm:cxn modelId="{79FC3FA8-CB79-4C0A-BFED-BAE288162757}" type="presParOf" srcId="{F666E9F7-CB50-4ECB-912B-451DD134FB84}" destId="{5886ED23-E78A-425A-916B-E8FBC8A20C08}" srcOrd="1" destOrd="0" presId="urn:microsoft.com/office/officeart/2005/8/layout/pList2#3"/>
    <dgm:cxn modelId="{7FDBC430-6B07-4B97-8BA8-BA5223F0A557}" type="presParOf" srcId="{F666E9F7-CB50-4ECB-912B-451DD134FB84}" destId="{9CD74EDC-6C6D-4AB5-BFBE-43E626F0B7EC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400" b="0" dirty="0">
              <a:latin typeface="Arial" pitchFamily="34" charset="0"/>
              <a:cs typeface="Arial" pitchFamily="34" charset="0"/>
            </a:rPr>
            <a:t>Организация досуга,</a:t>
          </a:r>
        </a:p>
        <a:p>
          <a:pPr algn="ctr" rtl="0"/>
          <a:r>
            <a:rPr lang="ru-RU" sz="1400" b="0" dirty="0">
              <a:latin typeface="Arial" pitchFamily="34" charset="0"/>
              <a:cs typeface="Arial" pitchFamily="34" charset="0"/>
            </a:rPr>
            <a:t>предоставление     </a:t>
          </a:r>
        </a:p>
        <a:p>
          <a:pPr algn="ctr" rtl="0"/>
          <a:r>
            <a:rPr lang="ru-RU" sz="1400" b="0" dirty="0">
              <a:latin typeface="Arial" pitchFamily="34" charset="0"/>
              <a:cs typeface="Arial" pitchFamily="34" charset="0"/>
            </a:rPr>
            <a:t>услуг организаций культуры и </a:t>
          </a:r>
        </a:p>
        <a:p>
          <a:pPr algn="ctr" rtl="0"/>
          <a:r>
            <a:rPr lang="ru-RU" sz="1400" b="0" dirty="0">
              <a:latin typeface="Arial" pitchFamily="34" charset="0"/>
              <a:cs typeface="Arial" pitchFamily="34" charset="0"/>
            </a:rPr>
            <a:t>  доступа к музейным фондам </a:t>
          </a:r>
        </a:p>
        <a:p>
          <a:pPr algn="ctr" rtl="0"/>
          <a:r>
            <a:rPr lang="ru-RU" sz="1400" b="0" dirty="0">
              <a:latin typeface="Arial" pitchFamily="34" charset="0"/>
              <a:cs typeface="Arial" pitchFamily="34" charset="0"/>
            </a:rPr>
            <a:t>41 850,6                         тыс.рублей 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400" b="0" dirty="0">
              <a:latin typeface="Arial" pitchFamily="34" charset="0"/>
              <a:cs typeface="Arial" pitchFamily="34" charset="0"/>
            </a:rPr>
            <a:t>Организация библиотечного </a:t>
          </a:r>
        </a:p>
        <a:p>
          <a:pPr rtl="0"/>
          <a:r>
            <a:rPr lang="ru-RU" sz="1400" b="0" dirty="0">
              <a:latin typeface="Arial" pitchFamily="34" charset="0"/>
              <a:cs typeface="Arial" pitchFamily="34" charset="0"/>
            </a:rPr>
            <a:t>обслуживания       </a:t>
          </a:r>
        </a:p>
        <a:p>
          <a:pPr rtl="0"/>
          <a:r>
            <a:rPr lang="ru-RU" sz="1400" b="0" dirty="0">
              <a:latin typeface="Arial" pitchFamily="34" charset="0"/>
              <a:cs typeface="Arial" pitchFamily="34" charset="0"/>
            </a:rPr>
            <a:t> 10 658,9</a:t>
          </a:r>
        </a:p>
        <a:p>
          <a:pPr rtl="0"/>
          <a:r>
            <a:rPr lang="ru-RU" sz="1400" b="0" dirty="0">
              <a:latin typeface="Arial" pitchFamily="34" charset="0"/>
              <a:cs typeface="Arial" pitchFamily="34" charset="0"/>
            </a:rPr>
            <a:t> тыс.рублей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400" b="0" dirty="0">
              <a:latin typeface="Arial" pitchFamily="34" charset="0"/>
              <a:cs typeface="Arial" pitchFamily="34" charset="0"/>
            </a:rPr>
            <a:t>Создание условий для   </a:t>
          </a:r>
        </a:p>
        <a:p>
          <a:pPr rtl="0"/>
          <a:r>
            <a:rPr lang="ru-RU" sz="1400" b="0" dirty="0">
              <a:latin typeface="Arial" pitchFamily="34" charset="0"/>
              <a:cs typeface="Arial" pitchFamily="34" charset="0"/>
            </a:rPr>
            <a:t>реализации муниципальной</a:t>
          </a:r>
        </a:p>
        <a:p>
          <a:pPr rtl="0"/>
          <a:r>
            <a:rPr lang="ru-RU" sz="1400" b="0" dirty="0">
              <a:latin typeface="Arial" pitchFamily="34" charset="0"/>
              <a:cs typeface="Arial" pitchFamily="34" charset="0"/>
            </a:rPr>
            <a:t> программы </a:t>
          </a:r>
        </a:p>
        <a:p>
          <a:pPr rtl="0"/>
          <a:r>
            <a:rPr lang="ru-RU" sz="1400" b="0" dirty="0">
              <a:latin typeface="Arial" pitchFamily="34" charset="0"/>
              <a:cs typeface="Arial" pitchFamily="34" charset="0"/>
            </a:rPr>
            <a:t>4 529,9 тыс.рублей</a:t>
          </a:r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1CC35-3EB8-4E4C-AF1A-D6446BA0487E}" type="pres">
      <dgm:prSet presAssocID="{1B19157D-A7DD-4C0F-A7ED-5D5755FC34D5}" presName="bkgdShp" presStyleLbl="alignAccFollowNode1" presStyleIdx="0" presStyleCnt="1" custScaleY="81572" custLinFactNeighborX="-1754" custLinFactNeighborY="736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3" custScaleX="117091" custScaleY="78382" custLinFactNeighborX="-7311" custLinFactNeighborY="-1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F059-517F-4F76-8756-EE96E5559E61}" type="pres">
      <dgm:prSet presAssocID="{F08DA47C-E2E6-4D5D-A0F0-9D52823538D9}" presName="invisiNode" presStyleLbl="node1" presStyleIdx="0" presStyleCnt="3"/>
      <dgm:spPr/>
    </dgm:pt>
    <dgm:pt modelId="{BFE3F803-7537-4EE3-AA8B-2ECFAF62D4E1}" type="pres">
      <dgm:prSet presAssocID="{F08DA47C-E2E6-4D5D-A0F0-9D52823538D9}" presName="imagNode" presStyleLbl="fgImgPlace1" presStyleIdx="0" presStyleCnt="3" custScaleX="84787" custScaleY="84407" custLinFactNeighborX="-9345" custLinFactNeighborY="-78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3" custScaleX="92785" custScaleY="76393" custLinFactNeighborX="-6844" custLinFactNeighborY="-1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6ED23-E78A-425A-916B-E8FBC8A20C08}" type="pres">
      <dgm:prSet presAssocID="{5957C34C-AEC9-4AC4-8606-66A378B1C411}" presName="invisiNode" presStyleLbl="node1" presStyleIdx="1" presStyleCnt="3"/>
      <dgm:spPr/>
    </dgm:pt>
    <dgm:pt modelId="{9CD74EDC-6C6D-4AB5-BFBE-43E626F0B7EC}" type="pres">
      <dgm:prSet presAssocID="{5957C34C-AEC9-4AC4-8606-66A378B1C411}" presName="imagNode" presStyleLbl="fgImgPlace1" presStyleIdx="1" presStyleCnt="3" custScaleX="76855" custScaleY="89278" custLinFactNeighborX="-6187" custLinFactNeighborY="-624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3" custScaleX="104701" custScaleY="79512" custLinFactNeighborX="787" custLinFactNeighborY="-10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A6D97-974C-4F78-BECE-4E3C70650823}" type="pres">
      <dgm:prSet presAssocID="{02A112F2-BEC6-447E-A8A3-3D8F2B5D9E4D}" presName="invisiNode" presStyleLbl="node1" presStyleIdx="2" presStyleCnt="3"/>
      <dgm:spPr/>
    </dgm:pt>
    <dgm:pt modelId="{D21D7E4F-726E-4263-BA14-CED1A01BC02A}" type="pres">
      <dgm:prSet presAssocID="{02A112F2-BEC6-447E-A8A3-3D8F2B5D9E4D}" presName="imagNode" presStyleLbl="fgImgPlace1" presStyleIdx="2" presStyleCnt="3" custScaleX="87933" custScaleY="90316" custLinFactNeighborX="1135" custLinFactNeighborY="-44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C6DFD19-56F0-4F5E-9CC0-9E3F574B4AC3}" type="presOf" srcId="{4A6444F0-92F6-472B-80A9-E35CBE2CAABD}" destId="{647AE471-54AA-483A-890F-CD3D20FE3750}" srcOrd="0" destOrd="0" presId="urn:microsoft.com/office/officeart/2005/8/layout/pList2#3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130A8E73-E63A-4E7B-AD7D-783BC4C78845}" type="presOf" srcId="{02A112F2-BEC6-447E-A8A3-3D8F2B5D9E4D}" destId="{ADDF07E1-951D-4B14-B2AD-BB9A2113CD45}" srcOrd="0" destOrd="0" presId="urn:microsoft.com/office/officeart/2005/8/layout/pList2#3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FBF46F0C-ABAA-4A37-9078-FF80A78BFA15}" type="presOf" srcId="{1B19157D-A7DD-4C0F-A7ED-5D5755FC34D5}" destId="{F17E5137-6E3D-4665-821B-373C6C4ABF77}" srcOrd="0" destOrd="0" presId="urn:microsoft.com/office/officeart/2005/8/layout/pList2#3"/>
    <dgm:cxn modelId="{BB26BBAF-5B11-4585-B459-449EA6340697}" type="presOf" srcId="{7E2B6683-9E1F-4196-918E-38B4720A8A4A}" destId="{C1A02806-6B71-4187-86BB-3BE890700C01}" srcOrd="0" destOrd="0" presId="urn:microsoft.com/office/officeart/2005/8/layout/pList2#3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B907D211-733C-439F-8372-2109284E4D81}" type="presOf" srcId="{5957C34C-AEC9-4AC4-8606-66A378B1C411}" destId="{11015A28-8188-4E47-AC75-4AD56287FD2B}" srcOrd="0" destOrd="0" presId="urn:microsoft.com/office/officeart/2005/8/layout/pList2#3"/>
    <dgm:cxn modelId="{D8A48D34-A43C-4498-B4F1-7283B986EC87}" type="presOf" srcId="{F08DA47C-E2E6-4D5D-A0F0-9D52823538D9}" destId="{02C475CD-03BA-47E1-B62F-05333E83AF7A}" srcOrd="0" destOrd="0" presId="urn:microsoft.com/office/officeart/2005/8/layout/pList2#3"/>
    <dgm:cxn modelId="{5E2E148C-85E3-49BF-9B95-7D06A2CFBA98}" type="presParOf" srcId="{F17E5137-6E3D-4665-821B-373C6C4ABF77}" destId="{3511CC35-3EB8-4E4C-AF1A-D6446BA0487E}" srcOrd="0" destOrd="0" presId="urn:microsoft.com/office/officeart/2005/8/layout/pList2#3"/>
    <dgm:cxn modelId="{D3D79ECC-C067-4F9A-9172-D3A963392C2C}" type="presParOf" srcId="{F17E5137-6E3D-4665-821B-373C6C4ABF77}" destId="{43F04E03-C2E8-4838-BE22-83F99D80EA7F}" srcOrd="1" destOrd="0" presId="urn:microsoft.com/office/officeart/2005/8/layout/pList2#3"/>
    <dgm:cxn modelId="{99D3396C-0472-4D1D-A69D-3BA821B97D6B}" type="presParOf" srcId="{43F04E03-C2E8-4838-BE22-83F99D80EA7F}" destId="{657D0670-8477-4725-9871-79EF3E8D9F2E}" srcOrd="0" destOrd="0" presId="urn:microsoft.com/office/officeart/2005/8/layout/pList2#3"/>
    <dgm:cxn modelId="{0932F2B4-886D-422A-AAAA-94C6AE1CC2A0}" type="presParOf" srcId="{657D0670-8477-4725-9871-79EF3E8D9F2E}" destId="{02C475CD-03BA-47E1-B62F-05333E83AF7A}" srcOrd="0" destOrd="0" presId="urn:microsoft.com/office/officeart/2005/8/layout/pList2#3"/>
    <dgm:cxn modelId="{210DE600-6B98-4C9E-A235-168E4CCC01E9}" type="presParOf" srcId="{657D0670-8477-4725-9871-79EF3E8D9F2E}" destId="{034BF059-517F-4F76-8756-EE96E5559E61}" srcOrd="1" destOrd="0" presId="urn:microsoft.com/office/officeart/2005/8/layout/pList2#3"/>
    <dgm:cxn modelId="{93DA1649-E04A-4CE8-912A-DFD8208E6411}" type="presParOf" srcId="{657D0670-8477-4725-9871-79EF3E8D9F2E}" destId="{BFE3F803-7537-4EE3-AA8B-2ECFAF62D4E1}" srcOrd="2" destOrd="0" presId="urn:microsoft.com/office/officeart/2005/8/layout/pList2#3"/>
    <dgm:cxn modelId="{FDD70DF2-1737-4656-8322-717417C43B0E}" type="presParOf" srcId="{43F04E03-C2E8-4838-BE22-83F99D80EA7F}" destId="{C1A02806-6B71-4187-86BB-3BE890700C01}" srcOrd="1" destOrd="0" presId="urn:microsoft.com/office/officeart/2005/8/layout/pList2#3"/>
    <dgm:cxn modelId="{D83E22F5-A998-4AEA-8A41-3CADF1BF1D47}" type="presParOf" srcId="{43F04E03-C2E8-4838-BE22-83F99D80EA7F}" destId="{F666E9F7-CB50-4ECB-912B-451DD134FB84}" srcOrd="2" destOrd="0" presId="urn:microsoft.com/office/officeart/2005/8/layout/pList2#3"/>
    <dgm:cxn modelId="{16256920-7576-48AF-BC18-B76B99A108A0}" type="presParOf" srcId="{F666E9F7-CB50-4ECB-912B-451DD134FB84}" destId="{11015A28-8188-4E47-AC75-4AD56287FD2B}" srcOrd="0" destOrd="0" presId="urn:microsoft.com/office/officeart/2005/8/layout/pList2#3"/>
    <dgm:cxn modelId="{79FC3FA8-CB79-4C0A-BFED-BAE288162757}" type="presParOf" srcId="{F666E9F7-CB50-4ECB-912B-451DD134FB84}" destId="{5886ED23-E78A-425A-916B-E8FBC8A20C08}" srcOrd="1" destOrd="0" presId="urn:microsoft.com/office/officeart/2005/8/layout/pList2#3"/>
    <dgm:cxn modelId="{7FDBC430-6B07-4B97-8BA8-BA5223F0A557}" type="presParOf" srcId="{F666E9F7-CB50-4ECB-912B-451DD134FB84}" destId="{9CD74EDC-6C6D-4AB5-BFBE-43E626F0B7EC}" srcOrd="2" destOrd="0" presId="urn:microsoft.com/office/officeart/2005/8/layout/pList2#3"/>
    <dgm:cxn modelId="{08B3ED9A-8CB4-41FB-AA00-3C2970223DFE}" type="presParOf" srcId="{43F04E03-C2E8-4838-BE22-83F99D80EA7F}" destId="{647AE471-54AA-483A-890F-CD3D20FE3750}" srcOrd="3" destOrd="0" presId="urn:microsoft.com/office/officeart/2005/8/layout/pList2#3"/>
    <dgm:cxn modelId="{5E70E101-5F79-487B-82C0-3402F86BF95E}" type="presParOf" srcId="{43F04E03-C2E8-4838-BE22-83F99D80EA7F}" destId="{82CE5D9C-F31E-49FC-B605-ACBBBD4E6721}" srcOrd="4" destOrd="0" presId="urn:microsoft.com/office/officeart/2005/8/layout/pList2#3"/>
    <dgm:cxn modelId="{E1C802C1-4B5B-4A31-BDA9-F8E3745073D0}" type="presParOf" srcId="{82CE5D9C-F31E-49FC-B605-ACBBBD4E6721}" destId="{ADDF07E1-951D-4B14-B2AD-BB9A2113CD45}" srcOrd="0" destOrd="0" presId="urn:microsoft.com/office/officeart/2005/8/layout/pList2#3"/>
    <dgm:cxn modelId="{4449C9D9-6C94-4FC3-ACC4-2986C2587579}" type="presParOf" srcId="{82CE5D9C-F31E-49FC-B605-ACBBBD4E6721}" destId="{7D7A6D97-974C-4F78-BECE-4E3C70650823}" srcOrd="1" destOrd="0" presId="urn:microsoft.com/office/officeart/2005/8/layout/pList2#3"/>
    <dgm:cxn modelId="{7FC042AA-7580-45A5-8D1C-111E9B91B863}" type="presParOf" srcId="{82CE5D9C-F31E-49FC-B605-ACBBBD4E6721}" destId="{D21D7E4F-726E-4263-BA14-CED1A01BC02A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1600" dirty="0">
              <a:latin typeface="Arial" pitchFamily="34" charset="0"/>
              <a:cs typeface="Arial" pitchFamily="34" charset="0"/>
            </a:rPr>
            <a:t>Социальная 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Arial" pitchFamily="34" charset="0"/>
              <a:cs typeface="Arial" pitchFamily="34" charset="0"/>
            </a:rPr>
            <a:t>	старшего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Arial" pitchFamily="34" charset="0"/>
              <a:cs typeface="Arial" pitchFamily="34" charset="0"/>
            </a:rPr>
            <a:t>                 2 183,0 тыс.рублей</a:t>
          </a:r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A83760A1-AD1E-41D9-A6A9-36B0B6C8808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>
              <a:latin typeface="Arial" pitchFamily="34" charset="0"/>
              <a:cs typeface="Arial" pitchFamily="34" charset="0"/>
            </a:rPr>
            <a:t>                     Социальная </a:t>
          </a:r>
        </a:p>
        <a:p>
          <a:pPr algn="ctr"/>
          <a:r>
            <a:rPr lang="ru-RU" sz="1600">
              <a:latin typeface="Arial" pitchFamily="34" charset="0"/>
              <a:cs typeface="Arial" pitchFamily="34" charset="0"/>
            </a:rPr>
            <a:t>                      поддержка семьи</a:t>
          </a:r>
        </a:p>
        <a:p>
          <a:pPr algn="ctr"/>
          <a:r>
            <a:rPr lang="ru-RU" sz="1600">
              <a:latin typeface="Arial" pitchFamily="34" charset="0"/>
              <a:cs typeface="Arial" pitchFamily="34" charset="0"/>
            </a:rPr>
            <a:t>                        </a:t>
          </a:r>
          <a:r>
            <a:rPr lang="ru-RU" sz="1600" dirty="0">
              <a:latin typeface="Arial" pitchFamily="34" charset="0"/>
              <a:cs typeface="Arial" pitchFamily="34" charset="0"/>
            </a:rPr>
            <a:t>и детей – 1 934,4 тыс. рублей</a:t>
          </a:r>
        </a:p>
      </dgm:t>
    </dgm:pt>
    <dgm:pt modelId="{57761F6B-6EC6-4F15-A023-E8F51CCFF1C1}" type="parTrans" cxnId="{37A3CDAC-0DC9-42C2-81A8-691BCEC1625C}">
      <dgm:prSet/>
      <dgm:spPr/>
      <dgm:t>
        <a:bodyPr/>
        <a:lstStyle/>
        <a:p>
          <a:endParaRPr lang="ru-RU"/>
        </a:p>
      </dgm:t>
    </dgm:pt>
    <dgm:pt modelId="{BFF932C6-A67E-4F06-A708-BE8B06FCF7E4}" type="sibTrans" cxnId="{37A3CDAC-0DC9-42C2-81A8-691BCEC1625C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2" custLinFactNeighborX="-4485" custLinFactNeighborY="-3850"/>
      <dgm:spPr/>
      <dgm:t>
        <a:bodyPr/>
        <a:lstStyle/>
        <a:p>
          <a:endParaRPr lang="ru-RU"/>
        </a:p>
      </dgm:t>
    </dgm:pt>
    <dgm:pt modelId="{5CE12C04-6CE5-4FDF-97B2-6CB1948C95FF}" type="pres">
      <dgm:prSet presAssocID="{EA5852E8-015D-4660-9F0E-E2ADAF6AE480}" presName="img" presStyleLbl="fgImgPlace1" presStyleIdx="0" presStyleCnt="2" custScaleX="219565" custLinFactNeighborX="33922" custLinFactNeighborY="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B43FA-2660-4F84-B7DC-9697C12AA5FD}" type="pres">
      <dgm:prSet presAssocID="{C636BFBA-9830-42C5-BDFA-F5B9B57B2C8E}" presName="spacer" presStyleCnt="0"/>
      <dgm:spPr/>
    </dgm:pt>
    <dgm:pt modelId="{B433F6AF-937F-4932-B833-E95B0024605E}" type="pres">
      <dgm:prSet presAssocID="{A83760A1-AD1E-41D9-A6A9-36B0B6C8808C}" presName="comp" presStyleCnt="0"/>
      <dgm:spPr/>
    </dgm:pt>
    <dgm:pt modelId="{4D62DE69-C8FA-4861-9C34-4AE39142431F}" type="pres">
      <dgm:prSet presAssocID="{A83760A1-AD1E-41D9-A6A9-36B0B6C8808C}" presName="box" presStyleLbl="node1" presStyleIdx="1" presStyleCnt="2" custLinFactNeighborX="-6804" custLinFactNeighborY="-3850"/>
      <dgm:spPr/>
      <dgm:t>
        <a:bodyPr/>
        <a:lstStyle/>
        <a:p>
          <a:endParaRPr lang="ru-RU"/>
        </a:p>
      </dgm:t>
    </dgm:pt>
    <dgm:pt modelId="{E28E4ECF-1D15-4C03-942F-E3CBB84F50CC}" type="pres">
      <dgm:prSet presAssocID="{A83760A1-AD1E-41D9-A6A9-36B0B6C8808C}" presName="img" presStyleLbl="fgImgPlace1" presStyleIdx="1" presStyleCnt="2" custScaleX="222348" custLinFactNeighborX="32108" custLinFactNeighborY="-3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890A77BE-9611-46EF-AA85-B891A5F85A97}" type="pres">
      <dgm:prSet presAssocID="{A83760A1-AD1E-41D9-A6A9-36B0B6C8808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28091-28CB-4153-B618-C04E1C0938AD}" type="presOf" srcId="{EA5852E8-015D-4660-9F0E-E2ADAF6AE480}" destId="{CBA03A1B-7CAF-4AD5-B4BF-8DC0F1A6E9EA}" srcOrd="0" destOrd="0" presId="urn:microsoft.com/office/officeart/2005/8/layout/vList4#4"/>
    <dgm:cxn modelId="{1D51CFC3-F4AE-40EC-87A3-ADC51EA3C0D9}" type="presOf" srcId="{A83760A1-AD1E-41D9-A6A9-36B0B6C8808C}" destId="{890A77BE-9611-46EF-AA85-B891A5F85A97}" srcOrd="1" destOrd="0" presId="urn:microsoft.com/office/officeart/2005/8/layout/vList4#4"/>
    <dgm:cxn modelId="{1742E39E-379D-49F7-B080-9B7BF375DBCF}" type="presOf" srcId="{EA5852E8-015D-4660-9F0E-E2ADAF6AE480}" destId="{DDB09795-84B9-4807-9011-62E972782204}" srcOrd="1" destOrd="0" presId="urn:microsoft.com/office/officeart/2005/8/layout/vList4#4"/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#4"/>
    <dgm:cxn modelId="{37A3CDAC-0DC9-42C2-81A8-691BCEC1625C}" srcId="{EF3B1B0A-8441-428A-9A84-76234A95405F}" destId="{A83760A1-AD1E-41D9-A6A9-36B0B6C8808C}" srcOrd="1" destOrd="0" parTransId="{57761F6B-6EC6-4F15-A023-E8F51CCFF1C1}" sibTransId="{BFF932C6-A67E-4F06-A708-BE8B06FCF7E4}"/>
    <dgm:cxn modelId="{03C4C996-2C8F-4617-BC7C-2EA8AACCDCF0}" type="presOf" srcId="{A83760A1-AD1E-41D9-A6A9-36B0B6C8808C}" destId="{4D62DE69-C8FA-4861-9C34-4AE39142431F}" srcOrd="0" destOrd="0" presId="urn:microsoft.com/office/officeart/2005/8/layout/vList4#4"/>
    <dgm:cxn modelId="{A9F5B7A5-D882-47B2-A352-A8307CF91860}" type="presParOf" srcId="{1F881114-A643-4093-90E6-F0E0D848672B}" destId="{7EB8DE30-D7B4-4B15-9438-1FC9AA19ED72}" srcOrd="0" destOrd="0" presId="urn:microsoft.com/office/officeart/2005/8/layout/vList4#4"/>
    <dgm:cxn modelId="{46832824-4551-4B42-808E-1C3DC0498E32}" type="presParOf" srcId="{7EB8DE30-D7B4-4B15-9438-1FC9AA19ED72}" destId="{CBA03A1B-7CAF-4AD5-B4BF-8DC0F1A6E9EA}" srcOrd="0" destOrd="0" presId="urn:microsoft.com/office/officeart/2005/8/layout/vList4#4"/>
    <dgm:cxn modelId="{01C67562-9986-4CA7-9CC0-F81FBBBF94EF}" type="presParOf" srcId="{7EB8DE30-D7B4-4B15-9438-1FC9AA19ED72}" destId="{5CE12C04-6CE5-4FDF-97B2-6CB1948C95FF}" srcOrd="1" destOrd="0" presId="urn:microsoft.com/office/officeart/2005/8/layout/vList4#4"/>
    <dgm:cxn modelId="{9BE9679C-4419-4F65-9B58-BDDA185BB9F7}" type="presParOf" srcId="{7EB8DE30-D7B4-4B15-9438-1FC9AA19ED72}" destId="{DDB09795-84B9-4807-9011-62E972782204}" srcOrd="2" destOrd="0" presId="urn:microsoft.com/office/officeart/2005/8/layout/vList4#4"/>
    <dgm:cxn modelId="{AAF26130-5121-4407-8599-0DEF92155C17}" type="presParOf" srcId="{1F881114-A643-4093-90E6-F0E0D848672B}" destId="{E8BB43FA-2660-4F84-B7DC-9697C12AA5FD}" srcOrd="1" destOrd="0" presId="urn:microsoft.com/office/officeart/2005/8/layout/vList4#4"/>
    <dgm:cxn modelId="{120772A2-35C4-4B6F-ACC6-84C945486522}" type="presParOf" srcId="{1F881114-A643-4093-90E6-F0E0D848672B}" destId="{B433F6AF-937F-4932-B833-E95B0024605E}" srcOrd="2" destOrd="0" presId="urn:microsoft.com/office/officeart/2005/8/layout/vList4#4"/>
    <dgm:cxn modelId="{8CD45C18-35F6-41C4-A0D0-C10E8F5BDA38}" type="presParOf" srcId="{B433F6AF-937F-4932-B833-E95B0024605E}" destId="{4D62DE69-C8FA-4861-9C34-4AE39142431F}" srcOrd="0" destOrd="0" presId="urn:microsoft.com/office/officeart/2005/8/layout/vList4#4"/>
    <dgm:cxn modelId="{0A18C699-948C-4EE7-B4A0-63B5269A5614}" type="presParOf" srcId="{B433F6AF-937F-4932-B833-E95B0024605E}" destId="{E28E4ECF-1D15-4C03-942F-E3CBB84F50CC}" srcOrd="1" destOrd="0" presId="urn:microsoft.com/office/officeart/2005/8/layout/vList4#4"/>
    <dgm:cxn modelId="{3279F142-E097-4639-BDB0-C64C8011FC91}" type="presParOf" srcId="{B433F6AF-937F-4932-B833-E95B0024605E}" destId="{890A77BE-9611-46EF-AA85-B891A5F85A97}" srcOrd="2" destOrd="0" presId="urn:microsoft.com/office/officeart/2005/8/layout/vList4#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сельского хозяйства и расширение рынка сельскохозяйственной продукции
</a:t>
          </a:r>
          <a:r>
            <a:rPr lang="ru-RU" sz="14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364,3 тыс.рублей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предпринимательства
</a:t>
          </a:r>
          <a:r>
            <a:rPr lang="ru-RU" sz="14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3,5 тыс.рублей 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привлечения инвестиций
1 499,4 </a:t>
          </a:r>
          <a:r>
            <a:rPr lang="ru-RU" sz="14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тыс.рублей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Поддержка социально ориентированных  некоммерческих организаций 
</a:t>
          </a:r>
          <a:r>
            <a:rPr lang="ru-RU" sz="14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257,1 тыс.рублей     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15968" custLinFactNeighborX="176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781" custLinFactNeighborY="1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13913" custLinFactNeighborY="-273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4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AAA215F4-5EBC-4C1B-88EF-6E300BCF9C1B}" type="presOf" srcId="{6F740A4B-4E40-4BAF-827B-EB609B5407CE}" destId="{6A25DCBA-23C8-4721-A0F0-6C4F732C9DE9}" srcOrd="0" destOrd="0" presId="urn:microsoft.com/office/officeart/2005/8/layout/pList2#4"/>
    <dgm:cxn modelId="{E95ED9DF-CBCD-4BDF-A725-FA37E75BE1C1}" type="presOf" srcId="{BD0761FE-0441-47FA-B6A4-0F94AD214C86}" destId="{3E2AD502-EE1A-421C-B269-976F0C16FDE1}" srcOrd="0" destOrd="0" presId="urn:microsoft.com/office/officeart/2005/8/layout/pList2#4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C3A36BF1-448A-4719-833E-1C5A3AB7309D}" type="presOf" srcId="{3DC872D9-F38C-4F2D-9526-E5A6FB6CDD99}" destId="{DDDF226B-D050-4934-9DE6-8B88FDD59211}" srcOrd="0" destOrd="0" presId="urn:microsoft.com/office/officeart/2005/8/layout/pList2#4"/>
    <dgm:cxn modelId="{4D875D46-15F9-4108-9CDE-08417D714BF7}" type="presOf" srcId="{56088713-45EC-4057-BEEA-59EBEBA0E8D1}" destId="{0CAFA209-1501-4F4B-98CA-AB44F1E60675}" srcOrd="0" destOrd="0" presId="urn:microsoft.com/office/officeart/2005/8/layout/pList2#4"/>
    <dgm:cxn modelId="{ECA8E9F9-4078-4F76-A8F1-AC52A7337486}" type="presOf" srcId="{C3BA9AA1-8D81-4AE0-A64C-ED1BDAFD9E1E}" destId="{07017BAF-3268-499F-BE8D-137664246723}" srcOrd="0" destOrd="0" presId="urn:microsoft.com/office/officeart/2005/8/layout/pList2#4"/>
    <dgm:cxn modelId="{8EAC00CE-F044-472C-B06D-31D9CFAA6EDE}" type="presOf" srcId="{EEFF7AD8-0C98-4D06-A6FE-69B90AEDF183}" destId="{506731C5-1797-4E87-BD04-7417B1F36AFA}" srcOrd="0" destOrd="0" presId="urn:microsoft.com/office/officeart/2005/8/layout/pList2#4"/>
    <dgm:cxn modelId="{D7580AA4-FC15-4F29-880D-6DB8000E3604}" type="presOf" srcId="{92C6202C-05CA-4BD4-A3FF-D81F3E21A4A3}" destId="{3CB32B6B-C454-41EA-AED8-7493E68110B2}" srcOrd="0" destOrd="0" presId="urn:microsoft.com/office/officeart/2005/8/layout/pList2#4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3C512A9C-801F-43CA-B30F-C216CC0D00D4}" type="presParOf" srcId="{40710088-C1D9-487D-9451-ECC5D05510E4}" destId="{DC4DCFBA-19B2-4F00-8FB3-C81E9ACAED51}" srcOrd="0" destOrd="0" presId="urn:microsoft.com/office/officeart/2005/8/layout/pList2#4"/>
    <dgm:cxn modelId="{282AB4D7-1213-4525-AFA3-7DBF71B44500}" type="presParOf" srcId="{40710088-C1D9-487D-9451-ECC5D05510E4}" destId="{DDB5D0E9-229A-4744-9416-4C2BEC5DFFB1}" srcOrd="1" destOrd="0" presId="urn:microsoft.com/office/officeart/2005/8/layout/pList2#4"/>
    <dgm:cxn modelId="{2D2B652A-0516-4451-BCDC-46664E2D703E}" type="presParOf" srcId="{DDB5D0E9-229A-4744-9416-4C2BEC5DFFB1}" destId="{C3FB7189-B4AB-41B1-95AE-9141FAF05338}" srcOrd="0" destOrd="0" presId="urn:microsoft.com/office/officeart/2005/8/layout/pList2#4"/>
    <dgm:cxn modelId="{0F0E6AE3-1A69-4008-912E-1ADE6A34BA4A}" type="presParOf" srcId="{C3FB7189-B4AB-41B1-95AE-9141FAF05338}" destId="{506731C5-1797-4E87-BD04-7417B1F36AFA}" srcOrd="0" destOrd="0" presId="urn:microsoft.com/office/officeart/2005/8/layout/pList2#4"/>
    <dgm:cxn modelId="{2E0119AF-7E55-4D4C-9150-CC240B9358B4}" type="presParOf" srcId="{C3FB7189-B4AB-41B1-95AE-9141FAF05338}" destId="{01EBE649-710F-44B0-A5EE-D09CB46E36AA}" srcOrd="1" destOrd="0" presId="urn:microsoft.com/office/officeart/2005/8/layout/pList2#4"/>
    <dgm:cxn modelId="{E6D22000-2FE3-4E8D-BAD0-41E782770C8D}" type="presParOf" srcId="{C3FB7189-B4AB-41B1-95AE-9141FAF05338}" destId="{214B66EF-0C8F-4B70-9479-92404FFBD751}" srcOrd="2" destOrd="0" presId="urn:microsoft.com/office/officeart/2005/8/layout/pList2#4"/>
    <dgm:cxn modelId="{E6365CD7-19BA-4581-9416-789E4926F00B}" type="presParOf" srcId="{DDB5D0E9-229A-4744-9416-4C2BEC5DFFB1}" destId="{3E2AD502-EE1A-421C-B269-976F0C16FDE1}" srcOrd="1" destOrd="0" presId="urn:microsoft.com/office/officeart/2005/8/layout/pList2#4"/>
    <dgm:cxn modelId="{0A0FCAE3-2A4D-4AEC-A824-52B2E23F3087}" type="presParOf" srcId="{DDB5D0E9-229A-4744-9416-4C2BEC5DFFB1}" destId="{CD6A7087-EE5F-4AB7-835D-A543EB4308AA}" srcOrd="2" destOrd="0" presId="urn:microsoft.com/office/officeart/2005/8/layout/pList2#4"/>
    <dgm:cxn modelId="{2A9762A5-C272-4CD9-BD5A-FC38DC83D066}" type="presParOf" srcId="{CD6A7087-EE5F-4AB7-835D-A543EB4308AA}" destId="{DDDF226B-D050-4934-9DE6-8B88FDD59211}" srcOrd="0" destOrd="0" presId="urn:microsoft.com/office/officeart/2005/8/layout/pList2#4"/>
    <dgm:cxn modelId="{8DF4944C-7B32-49DA-ABB4-233E8309CE24}" type="presParOf" srcId="{CD6A7087-EE5F-4AB7-835D-A543EB4308AA}" destId="{67D2BAA3-2BBB-4486-AA95-41E144EF3593}" srcOrd="1" destOrd="0" presId="urn:microsoft.com/office/officeart/2005/8/layout/pList2#4"/>
    <dgm:cxn modelId="{32FBFCC6-24B6-48D8-A1F5-ECB54A05F360}" type="presParOf" srcId="{CD6A7087-EE5F-4AB7-835D-A543EB4308AA}" destId="{314D7995-19D2-4850-BC41-07480920937E}" srcOrd="2" destOrd="0" presId="urn:microsoft.com/office/officeart/2005/8/layout/pList2#4"/>
    <dgm:cxn modelId="{81387109-EA7D-41DA-8163-CF8C81DA83D2}" type="presParOf" srcId="{DDB5D0E9-229A-4744-9416-4C2BEC5DFFB1}" destId="{07017BAF-3268-499F-BE8D-137664246723}" srcOrd="3" destOrd="0" presId="urn:microsoft.com/office/officeart/2005/8/layout/pList2#4"/>
    <dgm:cxn modelId="{82F08566-734C-4685-9F14-785E56F35906}" type="presParOf" srcId="{DDB5D0E9-229A-4744-9416-4C2BEC5DFFB1}" destId="{4B4779CF-655B-4DC8-84D7-51E22516A294}" srcOrd="4" destOrd="0" presId="urn:microsoft.com/office/officeart/2005/8/layout/pList2#4"/>
    <dgm:cxn modelId="{06343BD8-E9A9-48E4-845C-B6DD6C05B167}" type="presParOf" srcId="{4B4779CF-655B-4DC8-84D7-51E22516A294}" destId="{3CB32B6B-C454-41EA-AED8-7493E68110B2}" srcOrd="0" destOrd="0" presId="urn:microsoft.com/office/officeart/2005/8/layout/pList2#4"/>
    <dgm:cxn modelId="{5B6E8D53-D358-475F-87AD-202BD9AEC9B3}" type="presParOf" srcId="{4B4779CF-655B-4DC8-84D7-51E22516A294}" destId="{B540DB5A-B918-4DCA-8D98-1A2DAFFAEBDE}" srcOrd="1" destOrd="0" presId="urn:microsoft.com/office/officeart/2005/8/layout/pList2#4"/>
    <dgm:cxn modelId="{793A9BD2-E5EB-430A-B15F-06B3775284D2}" type="presParOf" srcId="{4B4779CF-655B-4DC8-84D7-51E22516A294}" destId="{68F8CDFF-BD0E-41DD-9906-BD33079A7464}" srcOrd="2" destOrd="0" presId="urn:microsoft.com/office/officeart/2005/8/layout/pList2#4"/>
    <dgm:cxn modelId="{033D5087-C170-4A44-8DC0-8E51C6A34866}" type="presParOf" srcId="{DDB5D0E9-229A-4744-9416-4C2BEC5DFFB1}" destId="{0CAFA209-1501-4F4B-98CA-AB44F1E60675}" srcOrd="5" destOrd="0" presId="urn:microsoft.com/office/officeart/2005/8/layout/pList2#4"/>
    <dgm:cxn modelId="{0781868A-94AF-44FE-AED9-AF14BF31B4C6}" type="presParOf" srcId="{DDB5D0E9-229A-4744-9416-4C2BEC5DFFB1}" destId="{14748548-ACAE-4E4B-91CA-0704C0DEAB95}" srcOrd="6" destOrd="0" presId="urn:microsoft.com/office/officeart/2005/8/layout/pList2#4"/>
    <dgm:cxn modelId="{2033F012-9389-4382-B160-14B5C96091DF}" type="presParOf" srcId="{14748548-ACAE-4E4B-91CA-0704C0DEAB95}" destId="{6A25DCBA-23C8-4721-A0F0-6C4F732C9DE9}" srcOrd="0" destOrd="0" presId="urn:microsoft.com/office/officeart/2005/8/layout/pList2#4"/>
    <dgm:cxn modelId="{5FCCBCAB-1D17-4B30-BC6E-2F0675B8FECA}" type="presParOf" srcId="{14748548-ACAE-4E4B-91CA-0704C0DEAB95}" destId="{9168F19F-5BE6-4FB4-8823-EB301050B622}" srcOrd="1" destOrd="0" presId="urn:microsoft.com/office/officeart/2005/8/layout/pList2#4"/>
    <dgm:cxn modelId="{6CD0CB3B-0395-4597-A2F1-75F1417AA3AA}" type="presParOf" srcId="{14748548-ACAE-4E4B-91CA-0704C0DEAB95}" destId="{5912F3ED-E65A-436A-82B5-0677D9010D6F}" srcOrd="2" destOrd="0" presId="urn:microsoft.com/office/officeart/2005/8/layout/pList2#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Налоговые доходы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общегосударственные вопросы (функционирование органов местного самоуправления, обеспечение проведения выборов,  и  т.д.)</a:t>
          </a:r>
          <a:endParaRPr lang="ru-RU" sz="1200" i="0" kern="1200" dirty="0">
            <a:latin typeface="Arial" pitchFamily="34" charset="0"/>
            <a:cs typeface="Arial" pitchFamily="34" charset="0"/>
          </a:endParaRPr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национальная безопасность 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национальная экономика (организация  и осуществление мероприятий по содержанию и ремонту автомобильных дорог, сельское хозяйство) </a:t>
          </a:r>
          <a:endParaRPr lang="ru-RU" sz="1200" i="0" kern="1200" dirty="0">
            <a:latin typeface="Arial" pitchFamily="34" charset="0"/>
            <a:cs typeface="Arial" pitchFamily="34" charset="0"/>
          </a:endParaRPr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ЖКХ 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i="0" kern="1200" dirty="0">
            <a:latin typeface="Arial" pitchFamily="34" charset="0"/>
            <a:cs typeface="Arial" pitchFamily="34" charset="0"/>
          </a:endParaRPr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образование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культура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спорт</a:t>
          </a:r>
          <a:endParaRPr lang="ru-RU" sz="1200" i="1" kern="1200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социальная политика и др.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4041"/>
          <a:ext cx="8501122" cy="22502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165716" y="200068"/>
          <a:ext cx="2043191" cy="19169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43875" y="2505142"/>
          <a:ext cx="2140484" cy="2442624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Предупреждение и ликвидация последствий чрезвычайных ситуаций, реализация мер пожарной безопасности </a:t>
          </a:r>
          <a:r>
            <a:rPr lang="en-US" sz="14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14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</a:t>
          </a:r>
          <a:r>
            <a:rPr lang="ru-RU" sz="14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4 352,8  тыс. рублей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09702" y="2505142"/>
        <a:ext cx="2008830" cy="2376797"/>
      </dsp:txXfrm>
    </dsp:sp>
    <dsp:sp modelId="{314D7995-19D2-4850-BC41-07480920937E}">
      <dsp:nvSpPr>
        <dsp:cNvPr id="0" name=""/>
        <dsp:cNvSpPr/>
      </dsp:nvSpPr>
      <dsp:spPr>
        <a:xfrm>
          <a:off x="3014875" y="240411"/>
          <a:ext cx="2435094" cy="19137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913631" y="2442626"/>
          <a:ext cx="2478595" cy="255803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Профилактика правонарушений –   33,6  тыс.рублей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989856" y="2442626"/>
        <a:ext cx="2326145" cy="2481805"/>
      </dsp:txXfrm>
    </dsp:sp>
    <dsp:sp modelId="{68F8CDFF-BD0E-41DD-9906-BD33079A7464}">
      <dsp:nvSpPr>
        <dsp:cNvPr id="0" name=""/>
        <dsp:cNvSpPr/>
      </dsp:nvSpPr>
      <dsp:spPr>
        <a:xfrm>
          <a:off x="393041" y="230798"/>
          <a:ext cx="2066449" cy="1842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5877227" y="2442629"/>
          <a:ext cx="2516250" cy="255803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Гармонизация межэтнических отношений и участие в профилактике экстремизма – 5,0   </a:t>
          </a:r>
          <a:r>
            <a:rPr lang="ru-RU" sz="14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тыс.рублей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5954610" y="2442629"/>
        <a:ext cx="2361484" cy="24806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7286676" cy="3211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   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Энергосбережение -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                    4 519,2 тыс. рублей</a:t>
          </a:r>
        </a:p>
      </dsp:txBody>
      <dsp:txXfrm>
        <a:off x="1778492" y="0"/>
        <a:ext cx="5508183" cy="3211570"/>
      </dsp:txXfrm>
    </dsp:sp>
    <dsp:sp modelId="{5CE12C04-6CE5-4FDF-97B2-6CB1948C95FF}">
      <dsp:nvSpPr>
        <dsp:cNvPr id="0" name=""/>
        <dsp:cNvSpPr/>
      </dsp:nvSpPr>
      <dsp:spPr>
        <a:xfrm>
          <a:off x="219320" y="268718"/>
          <a:ext cx="3199798" cy="2773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4041"/>
          <a:ext cx="8501122" cy="22502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46720" y="192329"/>
          <a:ext cx="1517054" cy="19169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20691" y="2505142"/>
          <a:ext cx="1589293" cy="2442624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Организация муниципального управления                                           54 836,3 тыс.рублей</a:t>
          </a:r>
          <a:endParaRPr lang="ru-RU" sz="1400" b="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369567" y="2505142"/>
        <a:ext cx="1491541" cy="2393748"/>
      </dsp:txXfrm>
    </dsp:sp>
    <dsp:sp modelId="{314D7995-19D2-4850-BC41-07480920937E}">
      <dsp:nvSpPr>
        <dsp:cNvPr id="0" name=""/>
        <dsp:cNvSpPr/>
      </dsp:nvSpPr>
      <dsp:spPr>
        <a:xfrm>
          <a:off x="2303888" y="240411"/>
          <a:ext cx="1808039" cy="19137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228716" y="2442626"/>
          <a:ext cx="1840338" cy="255803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Архивное дело                                                                                                                 2 409,1 тыс.рублей </a:t>
          </a:r>
          <a:endParaRPr lang="ru-RU" sz="1400" b="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2285313" y="2442626"/>
        <a:ext cx="1727144" cy="2501433"/>
      </dsp:txXfrm>
    </dsp:sp>
    <dsp:sp modelId="{68F8CDFF-BD0E-41DD-9906-BD33079A7464}">
      <dsp:nvSpPr>
        <dsp:cNvPr id="0" name=""/>
        <dsp:cNvSpPr/>
      </dsp:nvSpPr>
      <dsp:spPr>
        <a:xfrm>
          <a:off x="357196" y="230798"/>
          <a:ext cx="1534323" cy="1842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4429163" y="2442629"/>
          <a:ext cx="1868296" cy="255803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892,3  тыс.рублей </a:t>
          </a:r>
          <a:endParaRPr lang="ru-RU" sz="1400" b="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4486620" y="2442629"/>
        <a:ext cx="1753382" cy="2500573"/>
      </dsp:txXfrm>
    </dsp:sp>
    <dsp:sp modelId="{5912F3ED-E65A-436A-82B5-0677D9010D6F}">
      <dsp:nvSpPr>
        <dsp:cNvPr id="0" name=""/>
        <dsp:cNvSpPr/>
      </dsp:nvSpPr>
      <dsp:spPr>
        <a:xfrm>
          <a:off x="4500592" y="307735"/>
          <a:ext cx="1636199" cy="18401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CBA-23C8-4721-A0F0-6C4F732C9DE9}">
      <dsp:nvSpPr>
        <dsp:cNvPr id="0" name=""/>
        <dsp:cNvSpPr/>
      </dsp:nvSpPr>
      <dsp:spPr>
        <a:xfrm rot="10800000">
          <a:off x="6467273" y="2500335"/>
          <a:ext cx="1801363" cy="243781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Развитие информатизации                                                                                                            72,0 тыс. рублей </a:t>
          </a:r>
          <a:endParaRPr lang="ru-RU" sz="1400" b="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522671" y="2500335"/>
        <a:ext cx="1690567" cy="2382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913845" y="0"/>
          <a:ext cx="6174486" cy="485778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000520" y="428628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Субвенции 37%</a:t>
          </a:r>
        </a:p>
      </dsp:txBody>
      <dsp:txXfrm>
        <a:off x="4034238" y="462346"/>
        <a:ext cx="3090123" cy="623280"/>
      </dsp:txXfrm>
    </dsp:sp>
    <dsp:sp modelId="{FAC18A7C-A816-4ADF-9C52-9B9270D2EB3F}">
      <dsp:nvSpPr>
        <dsp:cNvPr id="0" name=""/>
        <dsp:cNvSpPr/>
      </dsp:nvSpPr>
      <dsp:spPr>
        <a:xfrm>
          <a:off x="4001088" y="1263308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Дотации  30%</a:t>
          </a:r>
        </a:p>
      </dsp:txBody>
      <dsp:txXfrm>
        <a:off x="4034806" y="1297026"/>
        <a:ext cx="3090123" cy="623280"/>
      </dsp:txXfrm>
    </dsp:sp>
    <dsp:sp modelId="{ABCB9C82-DAAE-49E5-BC74-ED3DFF4B883C}">
      <dsp:nvSpPr>
        <dsp:cNvPr id="0" name=""/>
        <dsp:cNvSpPr/>
      </dsp:nvSpPr>
      <dsp:spPr>
        <a:xfrm>
          <a:off x="4001088" y="2040364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Субсидии 22%</a:t>
          </a:r>
        </a:p>
      </dsp:txBody>
      <dsp:txXfrm>
        <a:off x="4034806" y="2074082"/>
        <a:ext cx="3090123" cy="623280"/>
      </dsp:txXfrm>
    </dsp:sp>
    <dsp:sp modelId="{744B790A-CCE6-4D56-B349-7CBD4BFD4BEB}">
      <dsp:nvSpPr>
        <dsp:cNvPr id="0" name=""/>
        <dsp:cNvSpPr/>
      </dsp:nvSpPr>
      <dsp:spPr>
        <a:xfrm>
          <a:off x="4001088" y="2817419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Иные межбюджетные трансферты 10%</a:t>
          </a:r>
        </a:p>
      </dsp:txBody>
      <dsp:txXfrm>
        <a:off x="4034806" y="2851137"/>
        <a:ext cx="3090123" cy="623280"/>
      </dsp:txXfrm>
    </dsp:sp>
    <dsp:sp modelId="{8930B232-C9DF-4EA2-B46D-D05FD2EBCEBA}">
      <dsp:nvSpPr>
        <dsp:cNvPr id="0" name=""/>
        <dsp:cNvSpPr/>
      </dsp:nvSpPr>
      <dsp:spPr>
        <a:xfrm>
          <a:off x="4001088" y="3594475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Прочие безвозмездные поступления 1%</a:t>
          </a:r>
        </a:p>
      </dsp:txBody>
      <dsp:txXfrm>
        <a:off x="4034806" y="3628193"/>
        <a:ext cx="3090123" cy="62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214308"/>
          <a:ext cx="8143932" cy="1756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451298" y="432051"/>
          <a:ext cx="3397473" cy="13332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866290" y="2016663"/>
          <a:ext cx="2489351" cy="20633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условий для развития физкультуры и спорта 3 741,5 тыс. рублей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929747" y="2016663"/>
        <a:ext cx="2362437" cy="1999941"/>
      </dsp:txXfrm>
    </dsp:sp>
    <dsp:sp modelId="{9CD74EDC-6C6D-4AB5-BFBE-43E626F0B7EC}">
      <dsp:nvSpPr>
        <dsp:cNvPr id="0" name=""/>
        <dsp:cNvSpPr/>
      </dsp:nvSpPr>
      <dsp:spPr>
        <a:xfrm>
          <a:off x="4567580" y="428628"/>
          <a:ext cx="3079632" cy="14101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4621255" y="2016235"/>
          <a:ext cx="2847823" cy="2011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n w="3175">
              <a:noFill/>
            </a:ln>
            <a:latin typeface="Arial" pitchFamily="34" charset="0"/>
            <a:cs typeface="Arial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n w="3175">
              <a:noFill/>
            </a:ln>
            <a:latin typeface="Arial" pitchFamily="34" charset="0"/>
            <a:cs typeface="Arial" pitchFamily="34" charset="0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n w="3175">
                <a:noFill/>
              </a:ln>
              <a:latin typeface="Arial" pitchFamily="34" charset="0"/>
              <a:cs typeface="Arial" pitchFamily="34" charset="0"/>
            </a:rPr>
            <a:t>Профилактика немедицинского потребления наркотиков и других психоактивных веществ 5,0 тыс. рублей 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4683101" y="2016235"/>
        <a:ext cx="2724131" cy="19491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214308"/>
          <a:ext cx="8143932" cy="1756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401962" y="428624"/>
          <a:ext cx="1917417" cy="13332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82690" y="2250296"/>
          <a:ext cx="2647957" cy="20633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Организация досуга,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предоставление    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услуг организаций культуры и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  доступа к музейным фондам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41 850,6                         тыс.рублей </a:t>
          </a:r>
        </a:p>
      </dsp:txBody>
      <dsp:txXfrm rot="10800000">
        <a:off x="146147" y="2250296"/>
        <a:ext cx="2521043" cy="1999941"/>
      </dsp:txXfrm>
    </dsp:sp>
    <dsp:sp modelId="{9CD74EDC-6C6D-4AB5-BFBE-43E626F0B7EC}">
      <dsp:nvSpPr>
        <dsp:cNvPr id="0" name=""/>
        <dsp:cNvSpPr/>
      </dsp:nvSpPr>
      <dsp:spPr>
        <a:xfrm>
          <a:off x="3243918" y="428628"/>
          <a:ext cx="1738039" cy="14101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3048935" y="2286013"/>
          <a:ext cx="2098288" cy="2011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Организация библиотечного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обслуживания      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 10 658,9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 тыс.рублей</a:t>
          </a:r>
        </a:p>
      </dsp:txBody>
      <dsp:txXfrm rot="10800000">
        <a:off x="3110781" y="2286013"/>
        <a:ext cx="1974596" cy="1949192"/>
      </dsp:txXfrm>
    </dsp:sp>
    <dsp:sp modelId="{D21D7E4F-726E-4263-BA14-CED1A01BC02A}">
      <dsp:nvSpPr>
        <dsp:cNvPr id="0" name=""/>
        <dsp:cNvSpPr/>
      </dsp:nvSpPr>
      <dsp:spPr>
        <a:xfrm>
          <a:off x="5743410" y="428619"/>
          <a:ext cx="1988562" cy="14265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5545940" y="2286006"/>
          <a:ext cx="2367763" cy="209314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Создание условий для  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реализации муниципальной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 программы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itchFamily="34" charset="0"/>
              <a:cs typeface="Arial" pitchFamily="34" charset="0"/>
            </a:rPr>
            <a:t>4 529,9 тыс.рублей</a:t>
          </a:r>
        </a:p>
      </dsp:txBody>
      <dsp:txXfrm rot="10800000">
        <a:off x="5610311" y="2286006"/>
        <a:ext cx="2239021" cy="20287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13173" y="0"/>
          <a:ext cx="7286676" cy="1912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Социальная 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	старшего  поколения –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                 2 183,0 тыс.рублей</a:t>
          </a:r>
        </a:p>
      </dsp:txBody>
      <dsp:txXfrm>
        <a:off x="1661777" y="0"/>
        <a:ext cx="5638071" cy="1912689"/>
      </dsp:txXfrm>
    </dsp:sp>
    <dsp:sp modelId="{5CE12C04-6CE5-4FDF-97B2-6CB1948C95FF}">
      <dsp:nvSpPr>
        <dsp:cNvPr id="0" name=""/>
        <dsp:cNvSpPr/>
      </dsp:nvSpPr>
      <dsp:spPr>
        <a:xfrm>
          <a:off x="154375" y="220907"/>
          <a:ext cx="3199798" cy="1530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2DE69-C8FA-4861-9C34-4AE39142431F}">
      <dsp:nvSpPr>
        <dsp:cNvPr id="0" name=""/>
        <dsp:cNvSpPr/>
      </dsp:nvSpPr>
      <dsp:spPr>
        <a:xfrm>
          <a:off x="0" y="2030319"/>
          <a:ext cx="7286676" cy="1912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Arial" pitchFamily="34" charset="0"/>
              <a:cs typeface="Arial" pitchFamily="34" charset="0"/>
            </a:rPr>
            <a:t>                     Социальная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Arial" pitchFamily="34" charset="0"/>
              <a:cs typeface="Arial" pitchFamily="34" charset="0"/>
            </a:rPr>
            <a:t>                      поддержка семьи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Arial" pitchFamily="34" charset="0"/>
              <a:cs typeface="Arial" pitchFamily="34" charset="0"/>
            </a:rPr>
            <a:t>                        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и детей – 1 934,4 тыс. рублей</a:t>
          </a:r>
        </a:p>
      </dsp:txBody>
      <dsp:txXfrm>
        <a:off x="1648604" y="2030319"/>
        <a:ext cx="5638071" cy="1912689"/>
      </dsp:txXfrm>
    </dsp:sp>
    <dsp:sp modelId="{E28E4ECF-1D15-4C03-942F-E3CBB84F50CC}">
      <dsp:nvSpPr>
        <dsp:cNvPr id="0" name=""/>
        <dsp:cNvSpPr/>
      </dsp:nvSpPr>
      <dsp:spPr>
        <a:xfrm>
          <a:off x="117800" y="2289442"/>
          <a:ext cx="3240355" cy="15301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4041"/>
          <a:ext cx="8501122" cy="22502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46720" y="192329"/>
          <a:ext cx="1517054" cy="19169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20691" y="2505142"/>
          <a:ext cx="1589293" cy="2442624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сельского хозяйства и расширение рынка сельскохозяйственной продукции
</a:t>
          </a:r>
          <a:r>
            <a:rPr lang="ru-RU" sz="1400" b="0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364,3 тыс.рублей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69567" y="2505142"/>
        <a:ext cx="1491541" cy="2393748"/>
      </dsp:txXfrm>
    </dsp:sp>
    <dsp:sp modelId="{314D7995-19D2-4850-BC41-07480920937E}">
      <dsp:nvSpPr>
        <dsp:cNvPr id="0" name=""/>
        <dsp:cNvSpPr/>
      </dsp:nvSpPr>
      <dsp:spPr>
        <a:xfrm>
          <a:off x="2303888" y="240411"/>
          <a:ext cx="1808039" cy="19137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228716" y="2442626"/>
          <a:ext cx="1840338" cy="255803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предпринимательства
</a:t>
          </a:r>
          <a:r>
            <a:rPr lang="ru-RU" sz="1400" b="0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3,5 тыс.рублей 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285313" y="2442626"/>
        <a:ext cx="1727144" cy="2501433"/>
      </dsp:txXfrm>
    </dsp:sp>
    <dsp:sp modelId="{68F8CDFF-BD0E-41DD-9906-BD33079A7464}">
      <dsp:nvSpPr>
        <dsp:cNvPr id="0" name=""/>
        <dsp:cNvSpPr/>
      </dsp:nvSpPr>
      <dsp:spPr>
        <a:xfrm>
          <a:off x="357196" y="230798"/>
          <a:ext cx="1534323" cy="1842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4429163" y="2442629"/>
          <a:ext cx="1868296" cy="255803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привлечения инвестиций
1 499,4 </a:t>
          </a:r>
          <a:r>
            <a:rPr lang="ru-RU" sz="1400" b="0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тыс.рублей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486620" y="2442629"/>
        <a:ext cx="1753382" cy="2500573"/>
      </dsp:txXfrm>
    </dsp:sp>
    <dsp:sp modelId="{5912F3ED-E65A-436A-82B5-0677D9010D6F}">
      <dsp:nvSpPr>
        <dsp:cNvPr id="0" name=""/>
        <dsp:cNvSpPr/>
      </dsp:nvSpPr>
      <dsp:spPr>
        <a:xfrm>
          <a:off x="4500592" y="307735"/>
          <a:ext cx="1636199" cy="1840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CBA-23C8-4721-A0F0-6C4F732C9DE9}">
      <dsp:nvSpPr>
        <dsp:cNvPr id="0" name=""/>
        <dsp:cNvSpPr/>
      </dsp:nvSpPr>
      <dsp:spPr>
        <a:xfrm rot="10800000">
          <a:off x="6467273" y="2500335"/>
          <a:ext cx="1801363" cy="243781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Поддержка социально ориентированных  некоммерческих организаций 
</a:t>
          </a:r>
          <a:r>
            <a:rPr lang="ru-RU" sz="1400" b="0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257,1 тыс.рублей     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6522671" y="2500335"/>
        <a:ext cx="1690567" cy="238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0D04-EDBF-4F01-AB7A-A7A004845F87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3773-2C9D-4672-9CC8-2F41150CC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82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3773-2C9D-4672-9CC8-2F41150CC95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Data" Target="../diagrams/data4.xml"/><Relationship Id="rId3" Type="http://schemas.openxmlformats.org/officeDocument/2006/relationships/image" Target="../media/image6.jpeg"/><Relationship Id="rId21" Type="http://schemas.microsoft.com/office/2007/relationships/diagramDrawing" Target="../diagrams/drawing3.xml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6" Type="http://schemas.openxmlformats.org/officeDocument/2006/relationships/diagramColors" Target="../diagrams/colors4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5" Type="http://schemas.openxmlformats.org/officeDocument/2006/relationships/diagramQuickStyle" Target="../diagrams/quickStyle4.xml"/><Relationship Id="rId10" Type="http://schemas.openxmlformats.org/officeDocument/2006/relationships/diagramLayout" Target="../diagrams/layout3.xml"/><Relationship Id="rId19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Data" Target="../diagrams/data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70664"/>
            <a:ext cx="9144000" cy="568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1027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9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бюджета  Юкаменского района  за  2024 год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773471"/>
              </p:ext>
            </p:extLst>
          </p:nvPr>
        </p:nvGraphicFramePr>
        <p:xfrm>
          <a:off x="179512" y="1294735"/>
          <a:ext cx="8839936" cy="513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Безвозмездные поступления  бюджета Юкаменского района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 2024 год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Структура расходов бюджета Юкаменского района                                          за 2024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9129943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8572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Расходы бюджета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Юкаменского района за 2024год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6540959"/>
              </p:ext>
            </p:extLst>
          </p:nvPr>
        </p:nvGraphicFramePr>
        <p:xfrm>
          <a:off x="0" y="793133"/>
          <a:ext cx="9144000" cy="606486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023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7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в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на 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в 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2023 г., 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316 287,7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391 832,2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381 318,1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91 300,7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115 815,2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111 538,3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598,7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 и правоохранительная деятельность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5169,1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4 766,9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4 527,8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24 340,1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83 029,0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71 091,8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53 439,0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72 603,9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65 710,7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1 525,4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36,5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492 697,2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669 105,9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635 136,0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000108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Социально-значимые расходы  бюджета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Юкаменского района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57158" y="1428736"/>
          <a:ext cx="8572561" cy="500065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40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0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9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92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39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95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 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уровню                     2023 г.,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265 403,6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322 373,6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313 379,0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45 008,8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62 094,2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60 668,2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4 277,5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4 618,0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4  529,4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1 597,8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2 746,4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2 741,5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Социально-значимые расходы всего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316 287,7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391 832,2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381 318,1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1DFFF5-68CF-FEDE-7EDB-0ADA70E9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1" y="1492771"/>
            <a:ext cx="1623129" cy="14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BDC3C55-E055-B819-E14A-D1F805968308}"/>
              </a:ext>
            </a:extLst>
          </p:cNvPr>
          <p:cNvSpPr txBox="1">
            <a:spLocks/>
          </p:cNvSpPr>
          <p:nvPr/>
        </p:nvSpPr>
        <p:spPr>
          <a:xfrm>
            <a:off x="592959" y="-3826"/>
            <a:ext cx="8155505" cy="768530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171400"/>
            <a:ext cx="8229600" cy="10715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Исполнение бюджета по функциональной классификации расходов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1282787"/>
              </p:ext>
            </p:extLst>
          </p:nvPr>
        </p:nvGraphicFramePr>
        <p:xfrm>
          <a:off x="71406" y="813154"/>
          <a:ext cx="9072594" cy="5759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6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88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49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16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Раздел, подраздел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600" dirty="0" err="1">
                          <a:latin typeface="Arial" pitchFamily="34" charset="0"/>
                          <a:cs typeface="Arial" pitchFamily="34" charset="0"/>
                        </a:rPr>
                        <a:t>испол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115 815,3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</a:t>
                      </a:r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538,3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2 269,5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2 087,1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1 693,4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1 600,8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3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558,0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41 782,9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Судебная система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57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849,9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626,4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6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438,8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57 435,4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6" y="-24"/>
          <a:ext cx="9072595" cy="630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51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Раздел, подраздел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600" dirty="0" err="1">
                          <a:latin typeface="Arial" pitchFamily="34" charset="0"/>
                          <a:cs typeface="Arial" pitchFamily="34" charset="0"/>
                        </a:rPr>
                        <a:t>испол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Мобилизационная и вневойсковая подготовка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5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4 766,9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4527,8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Гражданская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220,8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3 116,1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521,1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386,7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</a:t>
                      </a:r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029,1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71 091,8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9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Сельское хозяйство и рыболовство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9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78 757,0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9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Другие вопросы в области национальной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387,7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275,6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428652"/>
          <a:ext cx="9143999" cy="704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3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68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Раздел, </a:t>
                      </a:r>
                    </a:p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подраздел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600" dirty="0" err="1">
                          <a:latin typeface="Arial" pitchFamily="34" charset="0"/>
                          <a:cs typeface="Arial" pitchFamily="34" charset="0"/>
                        </a:rPr>
                        <a:t>испол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72 603,9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710,7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3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197,9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193,0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3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39 538,8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Благоустройство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16 696,2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12 333,2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73,9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Другие вопросы в области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Другие вопросы в области охраны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322 373,5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313 379,0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6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Дошкольное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908,7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676,1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Общее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203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255,6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626,1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Дополнительное образование детей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966,1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5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4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Молодежная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57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Другие вопросы в области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649,4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5" y="214290"/>
          <a:ext cx="9072594" cy="600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6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69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79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Раздел, подраздел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600" dirty="0" err="1">
                          <a:latin typeface="Arial" pitchFamily="34" charset="0"/>
                          <a:cs typeface="Arial" pitchFamily="34" charset="0"/>
                        </a:rPr>
                        <a:t>испол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0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62 094,2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60 668,2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58 065,8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56 849,4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Другие вопросы в области культуры, кинематографии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028,4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818,8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617,9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4529,4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2 159,0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2 159,0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434,9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346,4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746,4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741,5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Массовый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741,5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C336C2D7-B1C5-68EE-B65F-A82065BCBBA5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155505" cy="857232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Исполнение бюджета в разрезе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28670"/>
          <a:ext cx="9144000" cy="5697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7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3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5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Цель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план,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предоставления, повышение качества и доступности дошкольного, общего, дополнительного образования детей на территории муниципального образования «Муниципальный округ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Юкаменский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 Удмуртской Республики», создание условий для успешной социализации и самореализации детей и молодежи.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316 276,8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308 236,6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здоровья и формирование здорового образа жизни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необходимых условий для охраны здоровья и формирования здорового образа жизни населения Юкаменского района. 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3 751,4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12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746,5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Удовлетворение потребностей населения в сфере культуры, искусства и туризма, повышение привлекательности и эффективности деятельности муниципальных учреждений культуры и дополнительного образования; Сохранение самобытной культуры района, культурного наследия, возрождение духовных традиций и ценностей.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</a:t>
                      </a:r>
                      <a:r>
                        <a:rPr kumimoji="0" lang="ru-RU" sz="12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465,5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</a:t>
                      </a:r>
                      <a:r>
                        <a:rPr kumimoji="0" lang="ru-RU" sz="12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039,4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поддержка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Стабилизация демографической ситуации, укрепление и развитие института семьи в Юкаменском районе;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оздание условий для повышения качества жизни пожилых </a:t>
                      </a:r>
                      <a:b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граждан, организация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культурно-досуговых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иных услуг, содействие активному участию пожилых людей в жизни общества.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4 159,7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4 117,4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-795319"/>
          <a:ext cx="9144000" cy="656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1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9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19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план,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3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условий для устойчивого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экономического развития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устойчивого экономического развития района, повышение доходов и обеспечение занятости населения.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2 704,3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2 124,3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4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-Минимизация социального и экономического ущерба,                  наносимого населению, экономике и природной среде от                  чрезвычайных ситуаций природного и техногенного характера, пожаров и происшествий на водных объектах.</a:t>
                      </a:r>
                    </a:p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-Формирование и укрепление системы профилактики                     правонарушений.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4 630,4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kumimoji="0" lang="ru-RU" sz="12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391,4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7490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Муниципальное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-Развитие муниципального хозяйства и территории в целях обеспечения комфортных условий проживания для граждан в настоящем и будущем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системы управления муниципальным    имуществом и земельными ресурсами.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эффективности и прозрачности использования имущества, обеспечение его сохранности и целевого использования, максимальное  вовлечение имущества муниципального образования «Муниципальный округ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Юкаменский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 Удмуртской Республики», в хозяйственный оборот.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172 925,8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153 495,6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88,8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85728"/>
          <a:ext cx="9144000" cy="598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6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план,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611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Энергосбережение и повышение  энергетической эффективности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-Создание экономических и организационных условий для эффективного использования энергоресурсов.</a:t>
                      </a:r>
                    </a:p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-Сокращение расходов бюджета на финансирование оплаты энергетических ресурсов и воды.</a:t>
                      </a:r>
                    </a:p>
                    <a:p>
                      <a:pPr algn="l"/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-П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оддержание комфортного режима внутри здания для улучшения качества жизнедеятельности.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4 519,3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4 519,2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5611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Муниципальное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устойчивого муниципального управления в муниципальном образовании «Муниципальный округ 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Юкаменский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 Удмуртской Республики»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60 676,0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58 209,7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96,0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5611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Управление муниципальными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исполнения расходных обязательств муниципального образования «Муниципальный округ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Юкаменский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 Удмуртской Республики» при сохранении долгосрочной сбалансированности и устойчивости бюджета муниципального образования «Муниципальный округ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Юкаменский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УдмуртскойРеспублики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», повышение  эффективности бюджетных расходов и качества финансового  менеджмента 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23 989,5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23 731,8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98,9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85727"/>
          <a:ext cx="9144000" cy="560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78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план,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830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Формирование современной городской</a:t>
                      </a:r>
                      <a:r>
                        <a:rPr lang="ru-RU" sz="1200" b="0" baseline="0" dirty="0">
                          <a:latin typeface="Arial" pitchFamily="34" charset="0"/>
                          <a:cs typeface="Arial" pitchFamily="34" charset="0"/>
                        </a:rPr>
                        <a:t> среды 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Повышение уровня благоустройства общественных и дворовых территорий.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1 720,5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1720,5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830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Обеспечение комплексного развития сельских территорий (оказание финансовой поддержки при исполнении  расходных обязательств  муниципальных образований  по строительству жилья, предоставляемого по договору найма</a:t>
                      </a:r>
                      <a:r>
                        <a:rPr lang="ru-RU" sz="1200" b="0" baseline="0" dirty="0">
                          <a:latin typeface="Arial" pitchFamily="34" charset="0"/>
                          <a:cs typeface="Arial" pitchFamily="34" charset="0"/>
                        </a:rPr>
                        <a:t> жилого помещения)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Создание условий для устойчивого социально-экономического развития сельских территорий.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14 559,4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14 559,4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830"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latin typeface="Arial" pitchFamily="34" charset="0"/>
                          <a:cs typeface="Arial" pitchFamily="34" charset="0"/>
                        </a:rPr>
                        <a:t>Непрограммные</a:t>
                      </a: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 направления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17 007,2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15 524,1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91,3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783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669 105,9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635 136,0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,9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143240" y="1285860"/>
            <a:ext cx="1785950" cy="928694"/>
          </a:xfrm>
          <a:prstGeom prst="wedgeRoundRectCallout">
            <a:avLst>
              <a:gd name="adj1" fmla="val 14745"/>
              <a:gd name="adj2" fmla="val 10536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000760" y="1285860"/>
            <a:ext cx="2643206" cy="1500198"/>
          </a:xfrm>
          <a:prstGeom prst="wedgeRoundRectCallout">
            <a:avLst>
              <a:gd name="adj1" fmla="val -101101"/>
              <a:gd name="adj2" fmla="val 4842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«Развитие образования и воспитание» - 308 236,6 тыс.рублей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1988"/>
              <a:gd name="adj2" fmla="val -40541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00760" y="1285860"/>
            <a:ext cx="2643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условий для реализации муниципальной программы, 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16 797,9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4678" y="1214422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Реализация молодежной политики, 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1 501,8 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357982" cy="3421058"/>
            <a:chOff x="2286016" y="2928958"/>
            <a:chExt cx="6357982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429420" y="5000660"/>
              <a:ext cx="2214578" cy="1214446"/>
            </a:xfrm>
            <a:prstGeom prst="wedgeRoundRectCallout">
              <a:avLst>
                <a:gd name="adj1" fmla="val -46564"/>
                <a:gd name="adj2" fmla="val -104401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2296" y="5072098"/>
              <a:ext cx="1928826" cy="9541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Развитие дошкольного образования          54 151,8 тыс.руб.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26 617,0 тыс. руб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357454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общего образования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209 168,1тыс. руб.</a:t>
            </a:r>
          </a:p>
          <a:p>
            <a:pPr lvl="0"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63615A-1F39-5A81-392D-3D66A5609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48" y="3357619"/>
            <a:ext cx="2051720" cy="15115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2889D70-F458-A211-5C95-974FA9BF2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5311801"/>
            <a:ext cx="1903091" cy="1267488"/>
          </a:xfrm>
          <a:prstGeom prst="rect">
            <a:avLst/>
          </a:prstGeom>
        </p:spPr>
      </p:pic>
      <p:pic>
        <p:nvPicPr>
          <p:cNvPr id="2050" name="Picture 2" descr="Образование | Детский сад № 7 «Росинка» Сахалинская область">
            <a:extLst>
              <a:ext uri="{FF2B5EF4-FFF2-40B4-BE49-F238E27FC236}">
                <a16:creationId xmlns:a16="http://schemas.microsoft.com/office/drawing/2014/main" xmlns="" id="{31FF556D-24CA-7099-CF7E-554AA5CD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040" y="2852936"/>
            <a:ext cx="1998011" cy="12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«Охрана здоровья и формирование здорового образа жизни населения»    – 3 746,5 тыс.рублей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36FF196A-CA97-7947-6BB9-9D8F9FD55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71725865"/>
              </p:ext>
            </p:extLst>
          </p:nvPr>
        </p:nvGraphicFramePr>
        <p:xfrm>
          <a:off x="460516" y="1340768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«Развитие культуры»  - 57 039,4 тыс.рублей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2135957697"/>
              </p:ext>
            </p:extLst>
          </p:nvPr>
        </p:nvGraphicFramePr>
        <p:xfrm>
          <a:off x="357158" y="1643050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4 117,4  тыс.рублей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528646404"/>
              </p:ext>
            </p:extLst>
          </p:nvPr>
        </p:nvGraphicFramePr>
        <p:xfrm>
          <a:off x="1285852" y="1571612"/>
          <a:ext cx="7286676" cy="401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42852"/>
            <a:ext cx="9358346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«Создание условий для устойчивого экономического развития»       2 124,3  тыс.рублей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012878096"/>
              </p:ext>
            </p:extLst>
          </p:nvPr>
        </p:nvGraphicFramePr>
        <p:xfrm>
          <a:off x="428596" y="1571612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14282" y="142853"/>
            <a:ext cx="8643998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 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«Безопасность»  - 4 391,4  тыс.рублей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8105F65-FDA8-A0EE-77A9-E69F4BC32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09941794"/>
              </p:ext>
            </p:extLst>
          </p:nvPr>
        </p:nvGraphicFramePr>
        <p:xfrm>
          <a:off x="319350" y="1341324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«Муниципальное хозяйство» 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153 495,6 тыс.рублей</a:t>
            </a:r>
            <a:endParaRPr lang="ru-RU" sz="2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1285861"/>
            <a:ext cx="5715008" cy="52864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8000" indent="-324000">
              <a:spcBef>
                <a:spcPts val="600"/>
              </a:spcBef>
            </a:pPr>
            <a:endParaRPr lang="ru-RU" sz="1800" b="1" dirty="0">
              <a:solidFill>
                <a:srgbClr val="7030A0"/>
              </a:solidFill>
            </a:endParaRPr>
          </a:p>
          <a:p>
            <a:pPr marL="288000" indent="-324000"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и развитие жилищного хозяйства –   4 711,2 тыс. 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и развитие коммунальной инфраструктуры –36 418,2 тыс.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Комплексное обслуживание муниципальных учреждений – 37 729,9  тыс.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Благоустройство и охрана окружающей среды –   6 954,5  тыс.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транспортной системы (организация транспортного обслуживания населения, развитие дорожного хозяйства)- 67 399,9  тыс.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 marL="288000" indent="-324000"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муниципальным имуществом и земельными ресурсами – 281,9  тыс.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pPr>
              <a:spcBef>
                <a:spcPts val="60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42844" y="1785926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на реализацию подпрограмм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направлено:</a:t>
            </a:r>
          </a:p>
        </p:txBody>
      </p:sp>
      <p:pic>
        <p:nvPicPr>
          <p:cNvPr id="10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31019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1"/>
            <a:ext cx="8643998" cy="1000133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«Энергосбережение и повышение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энергетической эффективности» - 4 519,2 тыс.рублей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E1180A12-11DA-1CA7-2F0B-472CA3351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508881"/>
              </p:ext>
            </p:extLst>
          </p:nvPr>
        </p:nvGraphicFramePr>
        <p:xfrm>
          <a:off x="1101748" y="2214554"/>
          <a:ext cx="728667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000132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«Муниципальное управление» 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58 209,7 тыс.рублей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1571613"/>
            <a:ext cx="2214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1928802"/>
            <a:ext cx="12144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1700" b="1" dirty="0">
                <a:solidFill>
                  <a:srgbClr val="7030A0"/>
                </a:solidFill>
              </a:rPr>
              <a:t>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124" y="1928802"/>
            <a:ext cx="857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1928802"/>
            <a:ext cx="7858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16" y="2000240"/>
            <a:ext cx="928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8D2B7583-52B9-0180-663A-FB70C6EE5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03366259"/>
              </p:ext>
            </p:extLst>
          </p:nvPr>
        </p:nvGraphicFramePr>
        <p:xfrm>
          <a:off x="391358" y="1393017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86808" cy="100010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«Управление муниципальными финансами» -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23 731,8 тыс.рублей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786314" y="2571744"/>
            <a:ext cx="4000529" cy="1928826"/>
            <a:chOff x="13886" y="0"/>
            <a:chExt cx="7286678" cy="268393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3886" y="0"/>
              <a:ext cx="7286676" cy="268393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34365" y="0"/>
              <a:ext cx="6766199" cy="268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spcBef>
                  <a:spcPct val="0"/>
                </a:spcBef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Управление бюджетным процессом                                              23 731,8 тыс.рублей      </a:t>
              </a:r>
            </a:p>
            <a:p>
              <a:pPr lvl="0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00010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«Формирование современной городской среды» -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1 720,5  тыс.рублей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929189" y="2643182"/>
            <a:ext cx="4000529" cy="1785950"/>
            <a:chOff x="13886" y="0"/>
            <a:chExt cx="7286678" cy="268393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3886" y="0"/>
              <a:ext cx="7286676" cy="268393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34365" y="0"/>
              <a:ext cx="6766199" cy="268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/>
              <a:r>
                <a:rPr lang="ru-RU" sz="1600" dirty="0">
                  <a:latin typeface="Arial" pitchFamily="34" charset="0"/>
                  <a:cs typeface="Arial" pitchFamily="34" charset="0"/>
                </a:rPr>
                <a:t>Комфортная городская среда                                           1 720,5  тыс.рублей      </a:t>
              </a:r>
            </a:p>
            <a:p>
              <a:pPr lvl="0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7592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00010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«Комплексное развитие сельских территорий»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14 559,4 тыс.рублей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929189" y="2571744"/>
            <a:ext cx="4000529" cy="1714512"/>
            <a:chOff x="13886" y="0"/>
            <a:chExt cx="7286678" cy="268393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3886" y="0"/>
              <a:ext cx="7286676" cy="268393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534365" y="0"/>
              <a:ext cx="6766199" cy="268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/>
              <a:r>
                <a:rPr lang="ru-RU" sz="1600" dirty="0">
                  <a:latin typeface="Arial" pitchFamily="34" charset="0"/>
                  <a:cs typeface="Arial" pitchFamily="34" charset="0"/>
                </a:rPr>
                <a:t>Комплексное развитие  сельских территорий                                           14 559,4 тыс.рублей      </a:t>
              </a:r>
            </a:p>
            <a:p>
              <a:pPr lvl="0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6" descr="https://sun9-77.userapi.com/impg/B7QakwfHODfDTt8pj3qrPV6u5TMGzUY4agDwKA/tTDVosdqEdc.jpg?size=1280x960&amp;quality=95&amp;sign=25546a0105fb81ce4a3b6eedaafa36f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7228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Показатели расходов бюджета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 2024 год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2617396"/>
              </p:ext>
            </p:extLst>
          </p:nvPr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тыс. руб.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расходов в общем объеме расходов, в 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635 136,0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формируемые программно-целевым методом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619 611,9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непрограммные</a:t>
                      </a: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15 524,1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Муниципальный дорожный фонд  за 2024 год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9031730"/>
              </p:ext>
            </p:extLst>
          </p:nvPr>
        </p:nvGraphicFramePr>
        <p:xfrm>
          <a:off x="178184" y="1340768"/>
          <a:ext cx="8858312" cy="514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5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 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Неиспользованные бюджетные ассигнования по состоянию на начало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400,7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уплаты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инжекторных</a:t>
                      </a:r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) двигателей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21 707,7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</a:t>
                      </a:r>
                      <a:r>
                        <a:rPr lang="ru-RU" sz="1400" b="0" baseline="0" dirty="0">
                          <a:latin typeface="Arial" pitchFamily="34" charset="0"/>
                          <a:cs typeface="Arial" pitchFamily="34" charset="0"/>
                        </a:rPr>
                        <a:t> поступления на финансовое обеспечение дорожной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48756,3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78757,0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78839,4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содержание автомобильных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дорог общего пользования  регионального и муниципального значения 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33 187,1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21 855,4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 по содержанию автомобильных дорог (школьные маршруты)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5 776,2</a:t>
                      </a:r>
                    </a:p>
                    <a:p>
                      <a:pPr algn="ctr"/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сети автомобильных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дорог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39161,7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39161,7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мероприятий на решение вопросов местного значения с участием самообложения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</a:t>
                      </a:r>
                    </a:p>
                    <a:p>
                      <a:pPr algn="ctr"/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78757,0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67399,9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65865086"/>
              </p:ext>
            </p:extLst>
          </p:nvPr>
        </p:nvGraphicFramePr>
        <p:xfrm>
          <a:off x="214283" y="1428736"/>
          <a:ext cx="8786873" cy="466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9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6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долг на начало года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33 956,5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38 756,5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кредитов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11 267,8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Погашение кредитов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467,8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долг на конец года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38 756,5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38756,5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обслуживание муниципального долга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Верхний предел  муниципального долга на 1 января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следующего года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38 756,5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38 756,5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Меры социальной поддержки отдельным категориям граждан за 2024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4574012"/>
              </p:ext>
            </p:extLst>
          </p:nvPr>
        </p:nvGraphicFramePr>
        <p:xfrm>
          <a:off x="107504" y="1412776"/>
          <a:ext cx="8929718" cy="514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8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9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80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 расходов,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195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 Компенсация  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Возмещение расходов по факту:</a:t>
                      </a:r>
                    </a:p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20% - на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первого ребенка,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50% - на второго ребенка,</a:t>
                      </a:r>
                    </a:p>
                    <a:p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70% - на третьего ребенка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6 чел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18 чел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25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11,5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95,1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147,9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3544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организациях, реализующих программу дошкольного образования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2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71481"/>
          <a:ext cx="9001156" cy="6050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739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 расходов,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01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обучающихся в муниципальных</a:t>
                      </a:r>
                    </a:p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образовательных организациях,</a:t>
                      </a:r>
                    </a:p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 освобождение от родительской платы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 Обеспечение учащихся общеобразовательных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учреждений качественным сбалансированным питанием     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питание детей из малообеспеченных семей  - 72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рубля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горячие обеды обучающихся 1-4 классов – 73,47 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дети 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с ограниченными возможностями 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69,43  рублей</a:t>
                      </a:r>
                      <a:endParaRPr lang="ru-RU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 чел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260 чел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18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5,98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3245,8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215,2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71451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Составление проекта</a:t>
            </a:r>
          </a:p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Исполнение </a:t>
            </a:r>
          </a:p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Контроль</a:t>
            </a:r>
          </a:p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за исполнением</a:t>
            </a:r>
          </a:p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Отчет</a:t>
            </a:r>
          </a:p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об исполнении</a:t>
            </a:r>
          </a:p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78565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28604"/>
          <a:ext cx="9144000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6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03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 расходов,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9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-Предоставление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мер социальной поддержки многодетным семьям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(73,37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руб. в день на 1 ребенка)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1 934,4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89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-Доплаты к пенсиям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 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2 159,0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85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и работающим в сельских населенных пунктах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Расчет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производится исходя из тарифов и нормативов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382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7 946,81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Заместитель Главы Администрации </a:t>
            </a:r>
            <a:r>
              <a:rPr kumimoji="0" lang="ru-RU" sz="2400" b="1" i="0" u="none" strike="noStrike" kern="1200" cap="none" spc="0" normalizeH="0" noProof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Бекмансурова</a:t>
            </a:r>
            <a:r>
              <a:rPr lang="ru-RU" sz="2400" b="1" baseline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Розалия </a:t>
            </a:r>
            <a:r>
              <a:rPr lang="ru-RU" sz="2400" b="1" baseline="0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Ибрагимовна</a:t>
            </a:r>
            <a:endParaRPr lang="ru-RU" sz="2400" b="1" baseline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baseline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2400" b="1" baseline="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minfin23@udmnet.ru</a:t>
            </a:r>
            <a:endParaRPr kumimoji="0" lang="ru-RU" sz="2400" b="1" i="0" u="none" strike="noStrike" kern="1200" cap="none" spc="0" normalizeH="0" baseline="0" noProof="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071802" y="0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Основные характеристики бюджета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Юкаменского район</a:t>
            </a:r>
            <a:r>
              <a:rPr lang="ru-RU" sz="2400" dirty="0">
                <a:solidFill>
                  <a:srgbClr val="FFFF00"/>
                </a:solidFill>
              </a:rPr>
              <a:t>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1428736"/>
          <a:ext cx="8429684" cy="474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2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37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тыс. рублей (факт)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тыс. рублей (план)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тыс. рублей (факт)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496 806,0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647 239,5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643 744,4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492 697,2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669 105,9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635 136,0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Верхний предел муниципального долга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38 756,5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38 756,5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38 756,5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2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профицит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(+)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-16 140,0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-21 866,3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8 608,4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Рисунок 7" descr="ma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643051"/>
            <a:ext cx="2270335" cy="13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643 744,4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2024 год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80%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18%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Юкаменского района за 2024 год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1571612"/>
            <a:ext cx="8072495" cy="4429158"/>
            <a:chOff x="500034" y="2071678"/>
            <a:chExt cx="7274135" cy="1831090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3109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28601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500198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500198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500198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285885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2023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тыс. рублей (факт)</a:t>
                        </a:r>
                        <a:endParaRPr lang="ru-RU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2024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тыс. рублей (план)</a:t>
                        </a:r>
                        <a:endParaRPr lang="ru-RU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ru-RU" sz="16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2024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тыс. рублей (факт)</a:t>
                        </a:r>
                        <a:endParaRPr lang="ru-RU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Темп роста к уровню 2023 года , %</a:t>
                        </a:r>
                      </a:p>
                      <a:p>
                        <a:pPr algn="ctr"/>
                        <a:endParaRPr lang="ru-RU" sz="16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98 517,8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111 240,0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115 426,1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117,2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8 789,9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10 101,7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10 339,6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117,6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389 498,3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525 897,8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517 978,7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132,9</a:t>
                        </a:r>
                      </a:p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endPara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xmlns="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496 806,0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647 239,5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643 744,4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129,6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xmlns="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Налоговые доходы бюджета Юкаменского района 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  2024 год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2910" y="1545421"/>
          <a:ext cx="7823841" cy="49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0694" y="185736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10419</TotalTime>
  <Words>3081</Words>
  <Application>Microsoft Office PowerPoint</Application>
  <PresentationFormat>Экран (4:3)</PresentationFormat>
  <Paragraphs>889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Слайд 1</vt:lpstr>
      <vt:lpstr>Азбука бюджета</vt:lpstr>
      <vt:lpstr>Слайд 3</vt:lpstr>
      <vt:lpstr>Бюджетный процесс</vt:lpstr>
      <vt:lpstr>Слайд 5</vt:lpstr>
      <vt:lpstr>Основные характеристики бюджета  Юкаменского района</vt:lpstr>
      <vt:lpstr>Слайд 7</vt:lpstr>
      <vt:lpstr> Доходы бюджета  Юкаменского района за 2024 год </vt:lpstr>
      <vt:lpstr>Налоговые доходы бюджета Юкаменского района  за  2024 год</vt:lpstr>
      <vt:lpstr> Неналоговые доходы  бюджета  Юкаменского района  за  2024 год </vt:lpstr>
      <vt:lpstr>Безвозмездные поступления  бюджета Юкаменского района  за 2024 год</vt:lpstr>
      <vt:lpstr>Структура расходов бюджета Юкаменского района                                          за 2024 год</vt:lpstr>
      <vt:lpstr>Расходы бюджета  Юкаменского района за 2024год</vt:lpstr>
      <vt:lpstr>Социально-значимые расходы  бюджета   Юкаменского района</vt:lpstr>
      <vt:lpstr>Исполнение бюджета по функциональной классификации расходов</vt:lpstr>
      <vt:lpstr>Слайд 16</vt:lpstr>
      <vt:lpstr>Слайд 17</vt:lpstr>
      <vt:lpstr>Слайд 18</vt:lpstr>
      <vt:lpstr>Исполнение бюджета в разрезе муниципальных программ</vt:lpstr>
      <vt:lpstr>Слайд 20</vt:lpstr>
      <vt:lpstr>Слайд 21</vt:lpstr>
      <vt:lpstr>Слайд 22</vt:lpstr>
      <vt:lpstr>Муниципальная программа  «Развитие образования и воспитание» - 308 236,6 тыс.рублей  </vt:lpstr>
      <vt:lpstr>Муниципальная программа  «Охрана здоровья и формирование здорового образа жизни населения»    – 3 746,5 тыс.рублей</vt:lpstr>
      <vt:lpstr>Муниципальная программа  «Развитие культуры»  - 57 039,4 тыс.рублей</vt:lpstr>
      <vt:lpstr>Муниципальная программа  «Социальная поддержка населения»                                                                                            4 117,4  тыс.рублей</vt:lpstr>
      <vt:lpstr>Муниципальная программа «Создание условий для устойчивого экономического развития»       2 124,3  тыс.рублей</vt:lpstr>
      <vt:lpstr>Муниципальная программа      «Безопасность»  - 4 391,4  тыс.рублей</vt:lpstr>
      <vt:lpstr>Муниципальная программа  «Муниципальное хозяйство»   153 495,6 тыс.рублей</vt:lpstr>
      <vt:lpstr>Муниципальная программа  «Энергосбережение и повышение  энергетической эффективности» - 4 519,2 тыс.рублей</vt:lpstr>
      <vt:lpstr>Муниципальная программа  «Муниципальное управление»   58 209,7 тыс.рублей</vt:lpstr>
      <vt:lpstr>Муниципальная программа  «Управление муниципальными финансами» -  23 731,8 тыс.рублей</vt:lpstr>
      <vt:lpstr>Муниципальная программа  «Формирование современной городской среды» -  1 720,5  тыс.рублей</vt:lpstr>
      <vt:lpstr>Муниципальная программа  «Комплексное развитие сельских территорий»  14 559,4 тыс.рублей</vt:lpstr>
      <vt:lpstr>Показатели расходов бюджета  за 2024 год</vt:lpstr>
      <vt:lpstr>Муниципальный дорожный фонд  за 2024 год </vt:lpstr>
      <vt:lpstr>Муниципальный долг</vt:lpstr>
      <vt:lpstr>Меры социальной поддержки отдельным категориям граждан за 2024 год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1011</cp:revision>
  <dcterms:created xsi:type="dcterms:W3CDTF">2013-08-21T19:17:07Z</dcterms:created>
  <dcterms:modified xsi:type="dcterms:W3CDTF">2025-05-07T05:26:20Z</dcterms:modified>
</cp:coreProperties>
</file>