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6" r:id="rId10"/>
    <p:sldId id="297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288" r:id="rId27"/>
    <p:sldId id="284" r:id="rId28"/>
    <p:sldId id="286" r:id="rId29"/>
    <p:sldId id="289" r:id="rId30"/>
    <p:sldId id="290" r:id="rId31"/>
    <p:sldId id="291" r:id="rId32"/>
    <p:sldId id="292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00"/>
    <a:srgbClr val="A50BA5"/>
    <a:srgbClr val="FF6600"/>
    <a:srgbClr val="CC9900"/>
    <a:srgbClr val="D09622"/>
    <a:srgbClr val="FEAA02"/>
    <a:srgbClr val="D68B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408985998832728E-2"/>
          <c:y val="0.15119694379497439"/>
          <c:w val="0.84300019516056768"/>
          <c:h val="0.82079637948655071"/>
        </c:manualLayout>
      </c:layout>
      <c:pie3DChart>
        <c:varyColors val="1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4693881945265356E-2"/>
                  <c:y val="0.12743034026897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лиц, </a:t>
                    </a:r>
                    <a:r>
                      <a:rPr lang="ru-RU" dirty="0" smtClean="0"/>
                      <a:t>59%; 10173,3</a:t>
                    </a:r>
                  </a:p>
                  <a:p>
                    <a:endParaRPr lang="ru-RU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1.3892592053025062E-3"/>
                  <c:y val="-1.53855913559621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ГСМ, </a:t>
                    </a:r>
                    <a:r>
                      <a:rPr lang="ru-RU" dirty="0" smtClean="0"/>
                      <a:t>29%; 4867,5</a:t>
                    </a:r>
                    <a:endParaRPr lang="ru-RU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-9.7777448692470278E-2"/>
                  <c:y val="2.95656640983597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доход, </a:t>
                    </a:r>
                    <a:r>
                      <a:rPr lang="ru-RU" dirty="0" smtClean="0"/>
                      <a:t>7%; 1168,1</a:t>
                    </a:r>
                    <a:endParaRPr lang="ru-RU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4.8214624398369474E-2"/>
                  <c:y val="-4.90202202758376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пошлина, </a:t>
                    </a:r>
                    <a:r>
                      <a:rPr lang="ru-RU" dirty="0" smtClean="0"/>
                      <a:t>1%;</a:t>
                    </a:r>
                    <a:r>
                      <a:rPr lang="ru-RU" baseline="0" dirty="0" smtClean="0"/>
                      <a:t> 88,8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.17315804615868111"/>
                  <c:y val="7.695220683238457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имущество, </a:t>
                    </a:r>
                    <a:r>
                      <a:rPr lang="ru-RU" dirty="0" smtClean="0"/>
                      <a:t>4%; 740,8</a:t>
                    </a:r>
                    <a:endParaRPr lang="ru-RU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CatName val="1"/>
            <c:showLeaderLines val="1"/>
          </c:dLbls>
          <c:cat>
            <c:strRef>
              <c:f>'[Диаграмма в Microsoft Office PowerPoint]Sheet1'!$B$1:$F$1</c:f>
              <c:strCache>
                <c:ptCount val="5"/>
                <c:pt idx="0">
                  <c:v>Налог на доходы физических лиц, 69%</c:v>
                </c:pt>
                <c:pt idx="1">
                  <c:v>Доходы от уплаты акцизов на ГСМ, 24%</c:v>
                </c:pt>
                <c:pt idx="2">
                  <c:v>Налоги на совокупный доход, 3%</c:v>
                </c:pt>
                <c:pt idx="3">
                  <c:v>Государственная пошлина, 1%</c:v>
                </c:pt>
                <c:pt idx="4">
                  <c:v>Налоги на имущество, 3%</c:v>
                </c:pt>
              </c:strCache>
            </c:strRef>
          </c:cat>
          <c:val>
            <c:numRef>
              <c:f>'[Диаграмма в Microsoft Office PowerPoint]Sheet1'!$B$2:$F$2</c:f>
              <c:numCache>
                <c:formatCode>General</c:formatCode>
                <c:ptCount val="5"/>
                <c:pt idx="0">
                  <c:v>10802.2</c:v>
                </c:pt>
                <c:pt idx="1">
                  <c:v>3795</c:v>
                </c:pt>
                <c:pt idx="2">
                  <c:v>446.4</c:v>
                </c:pt>
                <c:pt idx="3">
                  <c:v>153.69999999999999</c:v>
                </c:pt>
                <c:pt idx="4">
                  <c:v>425.9</c:v>
                </c:pt>
              </c:numCache>
            </c:numRef>
          </c:val>
        </c:ser>
        <c:dLbls>
          <c:showCatName val="1"/>
        </c:dLbls>
      </c:pie3DChart>
    </c:plotArea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384794397222227E-3"/>
          <c:y val="2.9949342461443089E-2"/>
          <c:w val="0.97490767582315563"/>
          <c:h val="0.94761299959109624"/>
        </c:manualLayout>
      </c:layout>
      <c:pie3DChart>
        <c:varyColors val="1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801479593123494"/>
                  <c:y val="3.673943208510569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имущества, </a:t>
                    </a:r>
                    <a:r>
                      <a:rPr lang="ru-RU" dirty="0" smtClean="0"/>
                      <a:t>27%; 507,1</a:t>
                    </a:r>
                    <a:endParaRPr lang="ru-RU" dirty="0"/>
                  </a:p>
                </c:rich>
              </c:tx>
              <c:spPr>
                <a:solidFill>
                  <a:schemeClr val="accent1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1"/>
              <c:layout>
                <c:manualLayout>
                  <c:x val="-0.12528068608993201"/>
                  <c:y val="-0.19825484444504041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ресурсами, </a:t>
                    </a:r>
                    <a:r>
                      <a:rPr lang="ru-RU" dirty="0" smtClean="0"/>
                      <a:t>6%; 114,8</a:t>
                    </a:r>
                    <a:endParaRPr lang="ru-RU" dirty="0"/>
                  </a:p>
                </c:rich>
              </c:tx>
              <c:spPr>
                <a:solidFill>
                  <a:schemeClr val="accent2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2"/>
              <c:layout>
                <c:manualLayout>
                  <c:x val="0.11325118307523931"/>
                  <c:y val="-0.2546906625226878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Доходы от оказания платных услуг</a:t>
                    </a:r>
                    <a:r>
                      <a:rPr lang="ru-RU" sz="14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,</a:t>
                    </a:r>
                    <a:r>
                      <a:rPr lang="en-US" sz="14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7%; 147,6</a:t>
                    </a:r>
                    <a:endParaRPr lang="ru-RU" sz="1400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accent3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3"/>
              <c:layout>
                <c:manualLayout>
                  <c:x val="8.1861657071183952E-2"/>
                  <c:y val="-0.19586293482499781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продажи земельных участков и имущества, </a:t>
                    </a:r>
                    <a:r>
                      <a:rPr lang="ru-RU" dirty="0" smtClean="0"/>
                      <a:t>0%; 4,9</a:t>
                    </a:r>
                    <a:endParaRPr lang="ru-RU" dirty="0"/>
                  </a:p>
                </c:rich>
              </c:tx>
              <c:spPr>
                <a:solidFill>
                  <a:schemeClr val="accent4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4"/>
              <c:layout>
                <c:manualLayout>
                  <c:x val="4.9435920739454117E-2"/>
                  <c:y val="-0.17467682998238587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Штрафы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1%; 31,4</a:t>
                    </a:r>
                    <a:endParaRPr lang="ru-RU" dirty="0"/>
                  </a:p>
                </c:rich>
              </c:tx>
              <c:spPr>
                <a:solidFill>
                  <a:schemeClr val="accent5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dLbl>
              <c:idx val="5"/>
              <c:layout>
                <c:manualLayout>
                  <c:x val="2.5685799557103168E-2"/>
                  <c:y val="-2.880701437551088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Прочие неналоговые, </a:t>
                    </a:r>
                    <a:r>
                      <a:rPr lang="ru-RU" dirty="0" smtClean="0"/>
                      <a:t>59%; 1173,2</a:t>
                    </a:r>
                    <a:endParaRPr lang="ru-RU" dirty="0"/>
                  </a:p>
                </c:rich>
              </c:tx>
              <c:spPr>
                <a:solidFill>
                  <a:schemeClr val="accent6"/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</c:dLbls>
          <c:cat>
            <c:strRef>
              <c:f>'[Диаграмма в Microsoft Office PowerPoint]Sheet1'!$B$1:$G$1</c:f>
              <c:strCache>
                <c:ptCount val="6"/>
                <c:pt idx="0">
                  <c:v>Доходы от использования имущества, 33%</c:v>
                </c:pt>
                <c:pt idx="1">
                  <c:v>Платежи при пользовании природными ресурсами, 12%</c:v>
                </c:pt>
                <c:pt idx="2">
                  <c:v>Доходы от оказания платных услуг,16%</c:v>
                </c:pt>
                <c:pt idx="3">
                  <c:v>Доходы от продажи земельных участков и имущества, 6%</c:v>
                </c:pt>
                <c:pt idx="4">
                  <c:v>Штрафы, 4%</c:v>
                </c:pt>
                <c:pt idx="5">
                  <c:v>Прочие неналоговые, 30%</c:v>
                </c:pt>
              </c:strCache>
            </c:strRef>
          </c:cat>
          <c:val>
            <c:numRef>
              <c:f>'[Диаграмма в Microsoft Office PowerPoint]Sheet1'!$B$2:$G$2</c:f>
              <c:numCache>
                <c:formatCode>General</c:formatCode>
                <c:ptCount val="6"/>
                <c:pt idx="0">
                  <c:v>359.5</c:v>
                </c:pt>
                <c:pt idx="1">
                  <c:v>128.6</c:v>
                </c:pt>
                <c:pt idx="2">
                  <c:v>172.3</c:v>
                </c:pt>
                <c:pt idx="3">
                  <c:v>60.8</c:v>
                </c:pt>
                <c:pt idx="4">
                  <c:v>42.6</c:v>
                </c:pt>
                <c:pt idx="5">
                  <c:v>314.89999999999969</c:v>
                </c:pt>
              </c:numCache>
            </c:numRef>
          </c:val>
        </c:ser>
        <c:dLbls>
          <c:showVal val="1"/>
          <c:showCatName val="1"/>
        </c:dLbls>
      </c:pie3DChart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485E-2"/>
          <c:y val="0.16845195395060483"/>
          <c:w val="0.60408183078431066"/>
          <c:h val="0.79590604980963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38"/>
                  <c:y val="-8.7859149613994714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59619.4</c:v>
                </c:pt>
                <c:pt idx="1">
                  <c:v>19174.5</c:v>
                </c:pt>
                <c:pt idx="2">
                  <c:v>9896.2999999999865</c:v>
                </c:pt>
                <c:pt idx="3">
                  <c:v>4525.2</c:v>
                </c:pt>
                <c:pt idx="4">
                  <c:v>1107.9000000000001</c:v>
                </c:pt>
                <c:pt idx="5">
                  <c:v>75.599999999999994</c:v>
                </c:pt>
                <c:pt idx="6">
                  <c:v>3460.3</c:v>
                </c:pt>
                <c:pt idx="7">
                  <c:v>619.5</c:v>
                </c:pt>
                <c:pt idx="8">
                  <c:v>0</c:v>
                </c:pt>
                <c:pt idx="9">
                  <c:v>376.5</c:v>
                </c:pt>
                <c:pt idx="10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493"/>
          <c:h val="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63"/>
          <c:h val="0.78704365725457692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explosion val="44"/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9931.2000000000007</c:v>
                </c:pt>
                <c:pt idx="1">
                  <c:v>36211.199999999997</c:v>
                </c:pt>
                <c:pt idx="2">
                  <c:v>4501.6000000000004</c:v>
                </c:pt>
                <c:pt idx="3">
                  <c:v>3.9</c:v>
                </c:pt>
                <c:pt idx="4">
                  <c:v>1207.5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697"/>
        </c:manualLayout>
      </c:layout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РАСХОДЫ</a:t>
          </a:r>
          <a:endParaRPr lang="ru-RU" b="1" dirty="0">
            <a:solidFill>
              <a:srgbClr val="FFC000"/>
            </a:solidFill>
          </a:endParaRP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 smtClean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 smtClean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 smtClean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  <a:endParaRPr lang="ru-RU" dirty="0">
            <a:solidFill>
              <a:schemeClr val="tx1"/>
            </a:solidFill>
          </a:endParaRP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 smtClean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ЖКХ </a:t>
          </a:r>
          <a:r>
            <a:rPr lang="ru-RU" sz="1200" i="1" dirty="0" smtClean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  <dgm:t>
        <a:bodyPr/>
        <a:lstStyle/>
        <a:p>
          <a:endParaRPr lang="ru-RU"/>
        </a:p>
      </dgm:t>
    </dgm:pt>
    <dgm:pt modelId="{DB4BF6DB-A61C-4B53-A857-A2A8FA2AFCEF}" type="pres">
      <dgm:prSet presAssocID="{71B2611A-9678-4D99-9EEF-EF2F9FAE7B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5441-FC0F-4884-8853-F279A35AA3FD}" type="pres">
      <dgm:prSet presAssocID="{101C32D0-AFEA-4D66-9821-8EC245B0FDB3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F464-44A2-4D8A-B509-A48AC0181183}" type="pres">
      <dgm:prSet presAssocID="{0500B7FF-8BFC-4FAD-8073-AF299F48AC3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  <dgm:t>
        <a:bodyPr/>
        <a:lstStyle/>
        <a:p>
          <a:endParaRPr lang="ru-RU"/>
        </a:p>
      </dgm:t>
    </dgm:pt>
    <dgm:pt modelId="{9B7A9270-0818-469A-B6E4-FCC9833143D5}" type="pres">
      <dgm:prSet presAssocID="{50B242C8-1C38-408E-BB1B-BE3D65461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ADF7-7830-4BDE-858E-F7F99443D159}" type="pres">
      <dgm:prSet presAssocID="{3B05BBDE-5085-4668-9C25-07657B65C6CB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B902-EBF0-4935-8F58-9EA4F0F3C44F}" type="pres">
      <dgm:prSet presAssocID="{287EB6F9-4C97-41A6-A0ED-913E1A603CB8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5F43-6A03-4EC8-90DC-4D9CFE8821DE}" type="pres">
      <dgm:prSet presAssocID="{63C32EED-AC7A-4ADE-B651-418F379B8569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8E85-2C6C-4D2B-9726-3D5AA935570B}" type="pres">
      <dgm:prSet presAssocID="{CF314F4D-96B2-4B24-B15D-F357712C66B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BC8-4659-42AF-A4FB-79F27F2F56DB}" type="pres">
      <dgm:prSet presAssocID="{EA8AE656-A14A-46E9-A362-0774CA8E9CE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409-6B6F-488E-8038-FD27484E4041}" type="pres">
      <dgm:prSet presAssocID="{AAE4D2F3-8AC6-4CFF-A254-EBB64059324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FE37-A540-4C65-B65D-9AD4755DA976}" type="pres">
      <dgm:prSet presAssocID="{9AF00BC8-3F7A-4404-80EC-37FDDA8BA89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 smtClean="0"/>
            <a:t>«Предупреждение и ликвидация последствий ЧС» </a:t>
          </a:r>
        </a:p>
        <a:p>
          <a:r>
            <a:rPr lang="ru-RU" dirty="0" smtClean="0"/>
            <a:t>619,5 тыс.рублей</a:t>
          </a:r>
          <a:endParaRPr lang="ru-RU" dirty="0"/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 smtClean="0"/>
            <a:t>«Профилактика правонарушений»                            0,0 тыс.рублей</a:t>
          </a:r>
          <a:endParaRPr lang="ru-RU" dirty="0"/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F0D4F623-6346-48DB-94B6-5F42592BD207}">
      <dgm:prSet phldrT="[Текст]"/>
      <dgm:spPr/>
      <dgm:t>
        <a:bodyPr/>
        <a:lstStyle/>
        <a:p>
          <a:r>
            <a:rPr lang="ru-RU" dirty="0" smtClean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 smtClean="0"/>
            <a:t> 0,0 тыс.рублей</a:t>
          </a:r>
          <a:endParaRPr lang="ru-RU" dirty="0"/>
        </a:p>
      </dgm:t>
    </dgm:pt>
    <dgm:pt modelId="{90DB37C3-D082-49C1-82ED-B0454E362321}" type="parTrans" cxnId="{336701A7-BD81-454C-B172-3B3359F2A291}">
      <dgm:prSet/>
      <dgm:spPr/>
      <dgm:t>
        <a:bodyPr/>
        <a:lstStyle/>
        <a:p>
          <a:endParaRPr lang="ru-RU"/>
        </a:p>
      </dgm:t>
    </dgm:pt>
    <dgm:pt modelId="{A528A795-11FD-4FBD-9BA2-3A90FAE2F59F}" type="sibTrans" cxnId="{336701A7-BD81-454C-B172-3B3359F2A291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  <dgm:t>
        <a:bodyPr/>
        <a:lstStyle/>
        <a:p>
          <a:endParaRPr lang="ru-RU"/>
        </a:p>
      </dgm:t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  <dgm:t>
        <a:bodyPr/>
        <a:lstStyle/>
        <a:p>
          <a:endParaRPr lang="ru-RU"/>
        </a:p>
      </dgm:t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BABAB9-6E99-44B8-BAE4-9732B159FE71}" type="pres">
      <dgm:prSet presAssocID="{9FC5A503-F2FE-4284-84D3-225237E528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5C20D5-EBCE-4096-AF07-EA4D66540A8F}" type="pres">
      <dgm:prSet presAssocID="{F0D4F623-6346-48DB-94B6-5F42592BD207}" presName="compNode" presStyleCnt="0"/>
      <dgm:spPr/>
    </dgm:pt>
    <dgm:pt modelId="{931C3E4C-AFCF-4182-9E28-5A8D9FE4B2B0}" type="pres">
      <dgm:prSet presAssocID="{F0D4F623-6346-48DB-94B6-5F42592BD207}" presName="bkgdShape" presStyleLbl="node1" presStyleIdx="2" presStyleCnt="3" custLinFactNeighborX="22705"/>
      <dgm:spPr/>
      <dgm:t>
        <a:bodyPr/>
        <a:lstStyle/>
        <a:p>
          <a:endParaRPr lang="ru-RU"/>
        </a:p>
      </dgm:t>
    </dgm:pt>
    <dgm:pt modelId="{9D0F3D62-5447-4144-A9DE-E9B7DEC2FA67}" type="pres">
      <dgm:prSet presAssocID="{F0D4F623-6346-48DB-94B6-5F42592BD20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C7E74-4FEE-4055-9751-2B6AA2AB7B62}" type="pres">
      <dgm:prSet presAssocID="{F0D4F623-6346-48DB-94B6-5F42592BD207}" presName="invisiNode" presStyleLbl="node1" presStyleIdx="2" presStyleCnt="3"/>
      <dgm:spPr/>
    </dgm:pt>
    <dgm:pt modelId="{70FB765E-369A-4657-BEBA-E059A0A43ECB}" type="pres">
      <dgm:prSet presAssocID="{F0D4F623-6346-48DB-94B6-5F42592BD207}" presName="imagNode" presStyleLbl="fgImgPlac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CB1726E-9E9A-4ECA-A583-EB6269051E77}" type="presOf" srcId="{B50F761F-3510-4A26-8ACD-B1283102076D}" destId="{5AB64BC4-5248-47A1-AD9C-141D17C8BC20}" srcOrd="0" destOrd="0" presId="urn:microsoft.com/office/officeart/2005/8/layout/hList7"/>
    <dgm:cxn modelId="{67090BB2-A3EA-4A80-8F92-8C6AC1F2087E}" type="presOf" srcId="{0223FF2B-02B4-403F-8D67-5611B37C6C9A}" destId="{62A604E2-A5B1-4AA3-B182-AE29FD923189}" srcOrd="0" destOrd="0" presId="urn:microsoft.com/office/officeart/2005/8/layout/hList7"/>
    <dgm:cxn modelId="{685F7EAF-C135-4BCB-929C-21F2CD74419F}" type="presOf" srcId="{0223FF2B-02B4-403F-8D67-5611B37C6C9A}" destId="{4FF2E816-CFA8-4DEA-8D81-6EDDDFEA6577}" srcOrd="1" destOrd="0" presId="urn:microsoft.com/office/officeart/2005/8/layout/hList7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4E41BA2D-D39D-4E54-9260-07ACDD812D24}" type="presOf" srcId="{B50F761F-3510-4A26-8ACD-B1283102076D}" destId="{8CE2C005-6551-42FE-830D-07899CB1346A}" srcOrd="1" destOrd="0" presId="urn:microsoft.com/office/officeart/2005/8/layout/hList7"/>
    <dgm:cxn modelId="{4D425E8F-5E98-4B6A-B666-00D293A75145}" type="presOf" srcId="{7831DB29-9926-48DA-BD7A-795CF89D6DC3}" destId="{7AD2C709-6680-4868-AE3A-A90439D79737}" srcOrd="0" destOrd="0" presId="urn:microsoft.com/office/officeart/2005/8/layout/hList7"/>
    <dgm:cxn modelId="{336701A7-BD81-454C-B172-3B3359F2A291}" srcId="{9EB86F3C-D0B6-4A52-9424-F3BFFAC21DC7}" destId="{F0D4F623-6346-48DB-94B6-5F42592BD207}" srcOrd="2" destOrd="0" parTransId="{90DB37C3-D082-49C1-82ED-B0454E362321}" sibTransId="{A528A795-11FD-4FBD-9BA2-3A90FAE2F59F}"/>
    <dgm:cxn modelId="{11239C3B-ACD5-4685-A1B0-5E0B3BF1B6CE}" type="presOf" srcId="{F0D4F623-6346-48DB-94B6-5F42592BD207}" destId="{9D0F3D62-5447-4144-A9DE-E9B7DEC2FA67}" srcOrd="1" destOrd="0" presId="urn:microsoft.com/office/officeart/2005/8/layout/hList7"/>
    <dgm:cxn modelId="{94D63298-0C1F-4828-A8E7-C8CF8E646532}" type="presOf" srcId="{9FC5A503-F2FE-4284-84D3-225237E5284F}" destId="{FEBABAB9-6E99-44B8-BAE4-9732B159FE71}" srcOrd="0" destOrd="0" presId="urn:microsoft.com/office/officeart/2005/8/layout/hList7"/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8EF233C2-CABD-4940-9B20-CCDBADB8F60D}" type="presOf" srcId="{9EB86F3C-D0B6-4A52-9424-F3BFFAC21DC7}" destId="{BBFDD918-DC40-4623-ADE4-F01786311850}" srcOrd="0" destOrd="0" presId="urn:microsoft.com/office/officeart/2005/8/layout/hList7"/>
    <dgm:cxn modelId="{B8C7A8ED-44DC-49CC-8DD2-092F9FC19B88}" type="presOf" srcId="{F0D4F623-6346-48DB-94B6-5F42592BD207}" destId="{931C3E4C-AFCF-4182-9E28-5A8D9FE4B2B0}" srcOrd="0" destOrd="0" presId="urn:microsoft.com/office/officeart/2005/8/layout/hList7"/>
    <dgm:cxn modelId="{4A37A95B-ABB1-4D8C-9FFC-1472622BA9D1}" type="presParOf" srcId="{BBFDD918-DC40-4623-ADE4-F01786311850}" destId="{CD6C5A2A-3ADF-4563-A251-BE9F1F68CBF6}" srcOrd="0" destOrd="0" presId="urn:microsoft.com/office/officeart/2005/8/layout/hList7"/>
    <dgm:cxn modelId="{B687DEE9-6A09-4970-81DD-98BA0ED69E25}" type="presParOf" srcId="{BBFDD918-DC40-4623-ADE4-F01786311850}" destId="{DCB327CD-DF89-4B41-B19B-B3D281056966}" srcOrd="1" destOrd="0" presId="urn:microsoft.com/office/officeart/2005/8/layout/hList7"/>
    <dgm:cxn modelId="{EEF93635-A575-4440-B3B8-447211AF4ADB}" type="presParOf" srcId="{DCB327CD-DF89-4B41-B19B-B3D281056966}" destId="{95E43093-3B94-492B-87DA-65DC9890F813}" srcOrd="0" destOrd="0" presId="urn:microsoft.com/office/officeart/2005/8/layout/hList7"/>
    <dgm:cxn modelId="{160315ED-1414-4DC4-9B48-5B95EA2D7D00}" type="presParOf" srcId="{95E43093-3B94-492B-87DA-65DC9890F813}" destId="{5AB64BC4-5248-47A1-AD9C-141D17C8BC20}" srcOrd="0" destOrd="0" presId="urn:microsoft.com/office/officeart/2005/8/layout/hList7"/>
    <dgm:cxn modelId="{AC2C071D-7405-44F8-B581-EE743A1E6BCD}" type="presParOf" srcId="{95E43093-3B94-492B-87DA-65DC9890F813}" destId="{8CE2C005-6551-42FE-830D-07899CB1346A}" srcOrd="1" destOrd="0" presId="urn:microsoft.com/office/officeart/2005/8/layout/hList7"/>
    <dgm:cxn modelId="{4F959E48-3974-43FD-8A45-98D10DCD99C2}" type="presParOf" srcId="{95E43093-3B94-492B-87DA-65DC9890F813}" destId="{F9D39FF1-FDB9-4AA9-A323-71434844F1C7}" srcOrd="2" destOrd="0" presId="urn:microsoft.com/office/officeart/2005/8/layout/hList7"/>
    <dgm:cxn modelId="{B2F8B2DB-BE5E-4564-8F94-3DAA91F07BA7}" type="presParOf" srcId="{95E43093-3B94-492B-87DA-65DC9890F813}" destId="{27C5CB26-7FD9-4E34-A9F0-5A5A8F9AC43A}" srcOrd="3" destOrd="0" presId="urn:microsoft.com/office/officeart/2005/8/layout/hList7"/>
    <dgm:cxn modelId="{7F720316-EFD1-4EAC-B4A8-3641D329C30F}" type="presParOf" srcId="{DCB327CD-DF89-4B41-B19B-B3D281056966}" destId="{7AD2C709-6680-4868-AE3A-A90439D79737}" srcOrd="1" destOrd="0" presId="urn:microsoft.com/office/officeart/2005/8/layout/hList7"/>
    <dgm:cxn modelId="{7CAC6AE7-BE94-491E-8738-E67EB8DD46AE}" type="presParOf" srcId="{DCB327CD-DF89-4B41-B19B-B3D281056966}" destId="{8FC21BBC-A9ED-4150-A240-19B0C7CF672E}" srcOrd="2" destOrd="0" presId="urn:microsoft.com/office/officeart/2005/8/layout/hList7"/>
    <dgm:cxn modelId="{A5CC911F-ED69-47F6-B928-7095E3C7162F}" type="presParOf" srcId="{8FC21BBC-A9ED-4150-A240-19B0C7CF672E}" destId="{62A604E2-A5B1-4AA3-B182-AE29FD923189}" srcOrd="0" destOrd="0" presId="urn:microsoft.com/office/officeart/2005/8/layout/hList7"/>
    <dgm:cxn modelId="{BAA32BDF-7191-4935-B4DA-D14DB3D0644F}" type="presParOf" srcId="{8FC21BBC-A9ED-4150-A240-19B0C7CF672E}" destId="{4FF2E816-CFA8-4DEA-8D81-6EDDDFEA6577}" srcOrd="1" destOrd="0" presId="urn:microsoft.com/office/officeart/2005/8/layout/hList7"/>
    <dgm:cxn modelId="{AA4DD5E4-6E68-4CCE-A741-36F47F57F129}" type="presParOf" srcId="{8FC21BBC-A9ED-4150-A240-19B0C7CF672E}" destId="{A1C5386A-31F7-48DB-ABAC-41926468BCDA}" srcOrd="2" destOrd="0" presId="urn:microsoft.com/office/officeart/2005/8/layout/hList7"/>
    <dgm:cxn modelId="{3CE0DB24-2654-4EAC-A6DA-A3C1756C30F0}" type="presParOf" srcId="{8FC21BBC-A9ED-4150-A240-19B0C7CF672E}" destId="{5AD1D3FE-9AA3-4228-9F40-0859FAE90C17}" srcOrd="3" destOrd="0" presId="urn:microsoft.com/office/officeart/2005/8/layout/hList7"/>
    <dgm:cxn modelId="{B2AE9CAC-00EB-46E8-A63B-A8FB74ADD3D4}" type="presParOf" srcId="{DCB327CD-DF89-4B41-B19B-B3D281056966}" destId="{FEBABAB9-6E99-44B8-BAE4-9732B159FE71}" srcOrd="3" destOrd="0" presId="urn:microsoft.com/office/officeart/2005/8/layout/hList7"/>
    <dgm:cxn modelId="{71D28B92-6B74-485A-AAAD-796172DC0637}" type="presParOf" srcId="{DCB327CD-DF89-4B41-B19B-B3D281056966}" destId="{AC5C20D5-EBCE-4096-AF07-EA4D66540A8F}" srcOrd="4" destOrd="0" presId="urn:microsoft.com/office/officeart/2005/8/layout/hList7"/>
    <dgm:cxn modelId="{C0EFDBE3-F1D1-4BDF-986A-272AB521C39E}" type="presParOf" srcId="{AC5C20D5-EBCE-4096-AF07-EA4D66540A8F}" destId="{931C3E4C-AFCF-4182-9E28-5A8D9FE4B2B0}" srcOrd="0" destOrd="0" presId="urn:microsoft.com/office/officeart/2005/8/layout/hList7"/>
    <dgm:cxn modelId="{F1B6B71A-2869-4464-90A8-2ACE88050235}" type="presParOf" srcId="{AC5C20D5-EBCE-4096-AF07-EA4D66540A8F}" destId="{9D0F3D62-5447-4144-A9DE-E9B7DEC2FA67}" srcOrd="1" destOrd="0" presId="urn:microsoft.com/office/officeart/2005/8/layout/hList7"/>
    <dgm:cxn modelId="{88DF31EB-1440-4C5B-BE02-DE2B5DB0F151}" type="presParOf" srcId="{AC5C20D5-EBCE-4096-AF07-EA4D66540A8F}" destId="{F51C7E74-4FEE-4055-9751-2B6AA2AB7B62}" srcOrd="2" destOrd="0" presId="urn:microsoft.com/office/officeart/2005/8/layout/hList7"/>
    <dgm:cxn modelId="{ABBA4BD5-C41C-45B5-B0A2-F7E6EFA1C415}" type="presParOf" srcId="{AC5C20D5-EBCE-4096-AF07-EA4D66540A8F}" destId="{70FB765E-369A-4657-BEBA-E059A0A43ECB}" srcOrd="3" destOrd="0" presId="urn:microsoft.com/office/officeart/2005/8/layout/hList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 smtClean="0"/>
            <a:t>Организация муниципального управления</a:t>
          </a:r>
          <a:endParaRPr lang="ru-RU" sz="16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 smtClean="0"/>
            <a:t>Архивное дело</a:t>
          </a:r>
        </a:p>
        <a:p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 smtClean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r>
            <a:rPr lang="ru-RU" sz="1600" dirty="0" smtClean="0"/>
            <a:t>Противодействие коррупции</a:t>
          </a:r>
          <a:endParaRPr lang="ru-RU" sz="1600" dirty="0"/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 smtClean="0"/>
            <a:t>Развитие информатизации </a:t>
          </a:r>
          <a:endParaRPr lang="ru-RU" sz="1600" dirty="0"/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974C3-CFFF-43E6-BC87-911D27EE5A85}" type="pres">
      <dgm:prSet presAssocID="{DAAB2235-9DC5-4F0E-A154-FC5AA28ECFC2}" presName="bkgdShp" presStyleLbl="alignAccFollowNode1" presStyleIdx="0" presStyleCnt="1" custLinFactNeighborX="-7317" custLinFactNeighborY="-318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B4387C-94C3-4A03-945C-0F366AE55A89}" type="pres">
      <dgm:prSet presAssocID="{DAAB2235-9DC5-4F0E-A154-FC5AA28ECFC2}" presName="linComp" presStyleCnt="0"/>
      <dgm:spPr/>
      <dgm:t>
        <a:bodyPr/>
        <a:lstStyle/>
        <a:p>
          <a:endParaRPr lang="ru-RU"/>
        </a:p>
      </dgm:t>
    </dgm:pt>
    <dgm:pt modelId="{91239CC1-70F8-4001-87ED-FB2C542FF648}" type="pres">
      <dgm:prSet presAssocID="{A6420DEC-1452-4741-BAC3-84DDC4752391}" presName="compNode" presStyleCnt="0"/>
      <dgm:spPr/>
      <dgm:t>
        <a:bodyPr/>
        <a:lstStyle/>
        <a:p>
          <a:endParaRPr lang="ru-RU"/>
        </a:p>
      </dgm:t>
    </dgm:pt>
    <dgm:pt modelId="{B1CE19AF-DD0B-41DE-97A6-597444BEE740}" type="pres">
      <dgm:prSet presAssocID="{A6420DEC-1452-4741-BAC3-84DDC4752391}" presName="node" presStyleLbl="node1" presStyleIdx="0" presStyleCnt="5" custScaleX="11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ADCC8-6514-40B1-AF83-BA7B3AAF5818}" type="pres">
      <dgm:prSet presAssocID="{A6420DEC-1452-4741-BAC3-84DDC4752391}" presName="invisiNode" presStyleLbl="node1" presStyleIdx="0" presStyleCnt="5"/>
      <dgm:spPr/>
      <dgm:t>
        <a:bodyPr/>
        <a:lstStyle/>
        <a:p>
          <a:endParaRPr lang="ru-RU"/>
        </a:p>
      </dgm:t>
    </dgm:pt>
    <dgm:pt modelId="{4FBC4F40-E9C6-4E79-A010-75D57B6B3C0C}" type="pres">
      <dgm:prSet presAssocID="{A6420DEC-1452-4741-BAC3-84DDC4752391}" presName="imagNode" presStyleLbl="fgImgPlace1" presStyleIdx="0" presStyleCnt="5" custScaleX="103416" custLinFactNeighborX="-4661" custLinFactNeighborY="-838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2E8E027D-EAC6-44B2-9542-5ADE7B79D44E}" type="pres">
      <dgm:prSet presAssocID="{A2BA57D7-5C42-4855-8E31-7084410EBF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37204C-343B-4650-A73C-D3896C9212CB}" type="pres">
      <dgm:prSet presAssocID="{7F78A63F-6394-4D83-8839-A49D1CC86F3E}" presName="compNode" presStyleCnt="0"/>
      <dgm:spPr/>
      <dgm:t>
        <a:bodyPr/>
        <a:lstStyle/>
        <a:p>
          <a:endParaRPr lang="ru-RU"/>
        </a:p>
      </dgm:t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4D4C-E785-4A28-8B55-8704526F45B7}" type="pres">
      <dgm:prSet presAssocID="{7F78A63F-6394-4D83-8839-A49D1CC86F3E}" presName="invisiNode" presStyleLbl="node1" presStyleIdx="1" presStyleCnt="5"/>
      <dgm:spPr/>
      <dgm:t>
        <a:bodyPr/>
        <a:lstStyle/>
        <a:p>
          <a:endParaRPr lang="ru-RU"/>
        </a:p>
      </dgm:t>
    </dgm:pt>
    <dgm:pt modelId="{035A22DD-9163-43DD-A989-ABBD62757B10}" type="pres">
      <dgm:prSet presAssocID="{7F78A63F-6394-4D83-8839-A49D1CC86F3E}" presName="imagNode" presStyleLbl="fgImgPlace1" presStyleIdx="1" presStyleCnt="5" custScaleX="102593" custLinFactNeighborX="2667" custLinFactNeighborY="-83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960ECB85-A2ED-4296-94D9-09C95AD0CB98}" type="pres">
      <dgm:prSet presAssocID="{AC84D8C0-9876-4662-915C-6821A9D843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4E36D0-DD73-4FB1-AC51-45971C37277F}" type="pres">
      <dgm:prSet presAssocID="{F6CB099B-D62C-4BF0-8346-DDCFE186EA4B}" presName="compNode" presStyleCnt="0"/>
      <dgm:spPr/>
      <dgm:t>
        <a:bodyPr/>
        <a:lstStyle/>
        <a:p>
          <a:endParaRPr lang="ru-RU"/>
        </a:p>
      </dgm:t>
    </dgm:pt>
    <dgm:pt modelId="{9E00F6F1-B257-4931-840F-33BF0242A2FF}" type="pres">
      <dgm:prSet presAssocID="{F6CB099B-D62C-4BF0-8346-DDCFE186EA4B}" presName="node" presStyleLbl="node1" presStyleIdx="2" presStyleCnt="5" custScaleX="177410" custLinFactNeighborX="233" custLinFactNeighborY="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10B65-3D00-4F68-873B-711C62CCD881}" type="pres">
      <dgm:prSet presAssocID="{F6CB099B-D62C-4BF0-8346-DDCFE186EA4B}" presName="invisiNode" presStyleLbl="node1" presStyleIdx="2" presStyleCnt="5"/>
      <dgm:spPr/>
      <dgm:t>
        <a:bodyPr/>
        <a:lstStyle/>
        <a:p>
          <a:endParaRPr lang="ru-RU"/>
        </a:p>
      </dgm:t>
    </dgm:pt>
    <dgm:pt modelId="{BEA13DAC-0F43-40BC-B006-6B2BE77F8E3C}" type="pres">
      <dgm:prSet presAssocID="{F6CB099B-D62C-4BF0-8346-DDCFE186EA4B}" presName="imagNode" presStyleLbl="fgImgPlace1" presStyleIdx="2" presStyleCnt="5" custScaleX="144450" custScaleY="97776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C475CBF7-B238-4B90-96BE-46E90B0605A0}" type="pres">
      <dgm:prSet presAssocID="{2EF62C33-0EC6-46DA-BD71-99209043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6CA919-FE33-45AC-9372-9E3F598BAB09}" type="pres">
      <dgm:prSet presAssocID="{92A4AA89-42AD-42C5-B8E1-C23F4B796456}" presName="compNode" presStyleCnt="0"/>
      <dgm:spPr/>
      <dgm:t>
        <a:bodyPr/>
        <a:lstStyle/>
        <a:p>
          <a:endParaRPr lang="ru-RU"/>
        </a:p>
      </dgm:t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23550-9585-4FCB-967B-4D68461F3B2A}" type="pres">
      <dgm:prSet presAssocID="{92A4AA89-42AD-42C5-B8E1-C23F4B796456}" presName="invisiNode" presStyleLbl="node1" presStyleIdx="3" presStyleCnt="5"/>
      <dgm:spPr/>
      <dgm:t>
        <a:bodyPr/>
        <a:lstStyle/>
        <a:p>
          <a:endParaRPr lang="ru-RU"/>
        </a:p>
      </dgm:t>
    </dgm:pt>
    <dgm:pt modelId="{96BA7B23-608C-41D1-8758-95938085802A}" type="pres">
      <dgm:prSet presAssocID="{92A4AA89-42AD-42C5-B8E1-C23F4B796456}" presName="imagNode" presStyleLbl="fgImgPlace1" presStyleIdx="3" presStyleCnt="5" custScaleX="98348" custScaleY="95050" custLinFactNeighborX="4932" custLinFactNeighborY="102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D0D00852-5058-460D-9A8B-1B80BB6DEF3D}" type="pres">
      <dgm:prSet presAssocID="{499D86C1-BB26-46B6-878D-E156D93B81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9E485C-23CF-428D-B96E-3BB5D54598A9}" type="pres">
      <dgm:prSet presAssocID="{96DFFB02-8469-43A1-B1BA-B238D5E02795}" presName="compNode" presStyleCnt="0"/>
      <dgm:spPr/>
      <dgm:t>
        <a:bodyPr/>
        <a:lstStyle/>
        <a:p>
          <a:endParaRPr lang="ru-RU"/>
        </a:p>
      </dgm:t>
    </dgm:pt>
    <dgm:pt modelId="{09584605-7B14-4D8D-9C41-84CFA3D32AB3}" type="pres">
      <dgm:prSet presAssocID="{96DFFB02-8469-43A1-B1BA-B238D5E02795}" presName="node" presStyleLbl="node1" presStyleIdx="4" presStyleCnt="5" custScaleX="13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34A1-93CD-4ECB-A5C0-3F2F01654D05}" type="pres">
      <dgm:prSet presAssocID="{96DFFB02-8469-43A1-B1BA-B238D5E02795}" presName="invisiNode" presStyleLbl="node1" presStyleIdx="4" presStyleCnt="5"/>
      <dgm:spPr/>
      <dgm:t>
        <a:bodyPr/>
        <a:lstStyle/>
        <a:p>
          <a:endParaRPr lang="ru-RU"/>
        </a:p>
      </dgm:t>
    </dgm:pt>
    <dgm:pt modelId="{D54C5A4B-A157-40A6-B4CA-67ABE0D86E2F}" type="pres">
      <dgm:prSet presAssocID="{96DFFB02-8469-43A1-B1BA-B238D5E02795}" presName="imagNode" presStyleLbl="fgImgPlace1" presStyleIdx="4" presStyleCnt="5" custScaleX="115816" custScaleY="95050" custLinFactNeighborX="-984" custLinFactNeighborY="136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</dgm:ptLst>
  <dgm:cxnLst>
    <dgm:cxn modelId="{80C623BC-B5FA-4C3E-9887-D8D1738B40EA}" type="presOf" srcId="{AC84D8C0-9876-4662-915C-6821A9D843D2}" destId="{960ECB85-A2ED-4296-94D9-09C95AD0CB98}" srcOrd="0" destOrd="0" presId="urn:microsoft.com/office/officeart/2005/8/layout/pList2"/>
    <dgm:cxn modelId="{A4B9FBE4-1E24-4DFA-9A68-C42911EF825E}" type="presOf" srcId="{DAAB2235-9DC5-4F0E-A154-FC5AA28ECFC2}" destId="{814CC6D3-7CE6-46AE-94F3-11A16B424888}" srcOrd="0" destOrd="0" presId="urn:microsoft.com/office/officeart/2005/8/layout/pList2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8C679CD3-07BD-43BA-8BAF-23D499CAF759}" type="presOf" srcId="{F6CB099B-D62C-4BF0-8346-DDCFE186EA4B}" destId="{9E00F6F1-B257-4931-840F-33BF0242A2FF}" srcOrd="0" destOrd="0" presId="urn:microsoft.com/office/officeart/2005/8/layout/pList2"/>
    <dgm:cxn modelId="{250DB292-9168-4E13-BA19-19AB87396F16}" type="presOf" srcId="{A6420DEC-1452-4741-BAC3-84DDC4752391}" destId="{B1CE19AF-DD0B-41DE-97A6-597444BEE740}" srcOrd="0" destOrd="0" presId="urn:microsoft.com/office/officeart/2005/8/layout/pList2"/>
    <dgm:cxn modelId="{B7DDBE8C-BFE6-4034-A055-B1BBDE47DF06}" type="presOf" srcId="{92A4AA89-42AD-42C5-B8E1-C23F4B796456}" destId="{9F38D732-C76E-4A65-B212-1BA875955858}" srcOrd="0" destOrd="0" presId="urn:microsoft.com/office/officeart/2005/8/layout/pList2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E414ED75-3BA7-44DF-B131-B996C86B6467}" type="presOf" srcId="{7F78A63F-6394-4D83-8839-A49D1CC86F3E}" destId="{4099D957-1913-42DF-ADFE-B56EA7480E29}" srcOrd="0" destOrd="0" presId="urn:microsoft.com/office/officeart/2005/8/layout/pList2"/>
    <dgm:cxn modelId="{F6F4AE25-24FF-4513-8711-5976C8E56350}" type="presOf" srcId="{499D86C1-BB26-46B6-878D-E156D93B810F}" destId="{D0D00852-5058-460D-9A8B-1B80BB6DEF3D}" srcOrd="0" destOrd="0" presId="urn:microsoft.com/office/officeart/2005/8/layout/pList2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716385BC-BF5B-4031-A653-BC2328134E19}" type="presOf" srcId="{A2BA57D7-5C42-4855-8E31-7084410EBF93}" destId="{2E8E027D-EAC6-44B2-9542-5ADE7B79D44E}" srcOrd="0" destOrd="0" presId="urn:microsoft.com/office/officeart/2005/8/layout/pList2"/>
    <dgm:cxn modelId="{40ED5CAA-368E-4D13-A474-AB3331C3AB86}" type="presOf" srcId="{96DFFB02-8469-43A1-B1BA-B238D5E02795}" destId="{09584605-7B14-4D8D-9C41-84CFA3D32AB3}" srcOrd="0" destOrd="0" presId="urn:microsoft.com/office/officeart/2005/8/layout/pList2"/>
    <dgm:cxn modelId="{F0019600-B646-4B99-B65E-92F185A0CC5D}" type="presOf" srcId="{2EF62C33-0EC6-46DA-BD71-9920904364B5}" destId="{C475CBF7-B238-4B90-96BE-46E90B0605A0}" srcOrd="0" destOrd="0" presId="urn:microsoft.com/office/officeart/2005/8/layout/pList2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13CCDA3D-2A10-4AD2-B128-EC1FDCC4E4E5}" type="presParOf" srcId="{814CC6D3-7CE6-46AE-94F3-11A16B424888}" destId="{A27974C3-CFFF-43E6-BC87-911D27EE5A85}" srcOrd="0" destOrd="0" presId="urn:microsoft.com/office/officeart/2005/8/layout/pList2"/>
    <dgm:cxn modelId="{B53921F8-66BF-457D-BD8B-A6E344F309B9}" type="presParOf" srcId="{814CC6D3-7CE6-46AE-94F3-11A16B424888}" destId="{56B4387C-94C3-4A03-945C-0F366AE55A89}" srcOrd="1" destOrd="0" presId="urn:microsoft.com/office/officeart/2005/8/layout/pList2"/>
    <dgm:cxn modelId="{7807019E-13A9-4CD0-A191-8179B877310D}" type="presParOf" srcId="{56B4387C-94C3-4A03-945C-0F366AE55A89}" destId="{91239CC1-70F8-4001-87ED-FB2C542FF648}" srcOrd="0" destOrd="0" presId="urn:microsoft.com/office/officeart/2005/8/layout/pList2"/>
    <dgm:cxn modelId="{42BE8ABA-7DC3-4E01-B13E-AFEA415E3786}" type="presParOf" srcId="{91239CC1-70F8-4001-87ED-FB2C542FF648}" destId="{B1CE19AF-DD0B-41DE-97A6-597444BEE740}" srcOrd="0" destOrd="0" presId="urn:microsoft.com/office/officeart/2005/8/layout/pList2"/>
    <dgm:cxn modelId="{A2EAB621-463C-48C2-9240-946CC876E8D7}" type="presParOf" srcId="{91239CC1-70F8-4001-87ED-FB2C542FF648}" destId="{8A8ADCC8-6514-40B1-AF83-BA7B3AAF5818}" srcOrd="1" destOrd="0" presId="urn:microsoft.com/office/officeart/2005/8/layout/pList2"/>
    <dgm:cxn modelId="{DF437E82-BA3B-4432-B90E-E3B8E8882086}" type="presParOf" srcId="{91239CC1-70F8-4001-87ED-FB2C542FF648}" destId="{4FBC4F40-E9C6-4E79-A010-75D57B6B3C0C}" srcOrd="2" destOrd="0" presId="urn:microsoft.com/office/officeart/2005/8/layout/pList2"/>
    <dgm:cxn modelId="{1566DC78-57B1-40FD-B73E-E003A047F69A}" type="presParOf" srcId="{56B4387C-94C3-4A03-945C-0F366AE55A89}" destId="{2E8E027D-EAC6-44B2-9542-5ADE7B79D44E}" srcOrd="1" destOrd="0" presId="urn:microsoft.com/office/officeart/2005/8/layout/pList2"/>
    <dgm:cxn modelId="{AC3D2F17-B00C-45CE-A4FE-E3352FB8C907}" type="presParOf" srcId="{56B4387C-94C3-4A03-945C-0F366AE55A89}" destId="{9D37204C-343B-4650-A73C-D3896C9212CB}" srcOrd="2" destOrd="0" presId="urn:microsoft.com/office/officeart/2005/8/layout/pList2"/>
    <dgm:cxn modelId="{A80FD377-4176-4D13-B251-6518DE4C81B9}" type="presParOf" srcId="{9D37204C-343B-4650-A73C-D3896C9212CB}" destId="{4099D957-1913-42DF-ADFE-B56EA7480E29}" srcOrd="0" destOrd="0" presId="urn:microsoft.com/office/officeart/2005/8/layout/pList2"/>
    <dgm:cxn modelId="{81B2D2C8-A926-4D7F-B5D1-C0965E7D6027}" type="presParOf" srcId="{9D37204C-343B-4650-A73C-D3896C9212CB}" destId="{32AC4D4C-E785-4A28-8B55-8704526F45B7}" srcOrd="1" destOrd="0" presId="urn:microsoft.com/office/officeart/2005/8/layout/pList2"/>
    <dgm:cxn modelId="{5CD90779-8A67-4D2A-9FC2-5C38791DB461}" type="presParOf" srcId="{9D37204C-343B-4650-A73C-D3896C9212CB}" destId="{035A22DD-9163-43DD-A989-ABBD62757B10}" srcOrd="2" destOrd="0" presId="urn:microsoft.com/office/officeart/2005/8/layout/pList2"/>
    <dgm:cxn modelId="{B5AEF47F-E658-4C83-BABA-BE2FDFEBE4BA}" type="presParOf" srcId="{56B4387C-94C3-4A03-945C-0F366AE55A89}" destId="{960ECB85-A2ED-4296-94D9-09C95AD0CB98}" srcOrd="3" destOrd="0" presId="urn:microsoft.com/office/officeart/2005/8/layout/pList2"/>
    <dgm:cxn modelId="{555E2D5D-5E29-4CBF-A4D9-6476590B1283}" type="presParOf" srcId="{56B4387C-94C3-4A03-945C-0F366AE55A89}" destId="{7D4E36D0-DD73-4FB1-AC51-45971C37277F}" srcOrd="4" destOrd="0" presId="urn:microsoft.com/office/officeart/2005/8/layout/pList2"/>
    <dgm:cxn modelId="{54644606-F31B-4A94-9A83-20F0642C8F12}" type="presParOf" srcId="{7D4E36D0-DD73-4FB1-AC51-45971C37277F}" destId="{9E00F6F1-B257-4931-840F-33BF0242A2FF}" srcOrd="0" destOrd="0" presId="urn:microsoft.com/office/officeart/2005/8/layout/pList2"/>
    <dgm:cxn modelId="{5464E2BE-C736-46A8-AFAF-31AE770BEBCE}" type="presParOf" srcId="{7D4E36D0-DD73-4FB1-AC51-45971C37277F}" destId="{ABB10B65-3D00-4F68-873B-711C62CCD881}" srcOrd="1" destOrd="0" presId="urn:microsoft.com/office/officeart/2005/8/layout/pList2"/>
    <dgm:cxn modelId="{3333D1B9-30BF-43B2-BDC4-442FBE7C682A}" type="presParOf" srcId="{7D4E36D0-DD73-4FB1-AC51-45971C37277F}" destId="{BEA13DAC-0F43-40BC-B006-6B2BE77F8E3C}" srcOrd="2" destOrd="0" presId="urn:microsoft.com/office/officeart/2005/8/layout/pList2"/>
    <dgm:cxn modelId="{80B35FF3-55DF-44F5-94B7-DD05FF3E98DC}" type="presParOf" srcId="{56B4387C-94C3-4A03-945C-0F366AE55A89}" destId="{C475CBF7-B238-4B90-96BE-46E90B0605A0}" srcOrd="5" destOrd="0" presId="urn:microsoft.com/office/officeart/2005/8/layout/pList2"/>
    <dgm:cxn modelId="{41212D16-9ED6-4DB0-871E-0207C5479AB9}" type="presParOf" srcId="{56B4387C-94C3-4A03-945C-0F366AE55A89}" destId="{026CA919-FE33-45AC-9372-9E3F598BAB09}" srcOrd="6" destOrd="0" presId="urn:microsoft.com/office/officeart/2005/8/layout/pList2"/>
    <dgm:cxn modelId="{77069F5D-27E4-49B5-9185-D6163D6C16F4}" type="presParOf" srcId="{026CA919-FE33-45AC-9372-9E3F598BAB09}" destId="{9F38D732-C76E-4A65-B212-1BA875955858}" srcOrd="0" destOrd="0" presId="urn:microsoft.com/office/officeart/2005/8/layout/pList2"/>
    <dgm:cxn modelId="{A371BF1C-15EF-47BA-A9EE-88C513139752}" type="presParOf" srcId="{026CA919-FE33-45AC-9372-9E3F598BAB09}" destId="{30C23550-9585-4FCB-967B-4D68461F3B2A}" srcOrd="1" destOrd="0" presId="urn:microsoft.com/office/officeart/2005/8/layout/pList2"/>
    <dgm:cxn modelId="{257810B1-3335-4C3D-9388-FD73F557A744}" type="presParOf" srcId="{026CA919-FE33-45AC-9372-9E3F598BAB09}" destId="{96BA7B23-608C-41D1-8758-95938085802A}" srcOrd="2" destOrd="0" presId="urn:microsoft.com/office/officeart/2005/8/layout/pList2"/>
    <dgm:cxn modelId="{0B2A1E35-3CFB-4E24-9890-171A16DBDF63}" type="presParOf" srcId="{56B4387C-94C3-4A03-945C-0F366AE55A89}" destId="{D0D00852-5058-460D-9A8B-1B80BB6DEF3D}" srcOrd="7" destOrd="0" presId="urn:microsoft.com/office/officeart/2005/8/layout/pList2"/>
    <dgm:cxn modelId="{DD8E7D83-675C-4B06-9924-C15E3987E92E}" type="presParOf" srcId="{56B4387C-94C3-4A03-945C-0F366AE55A89}" destId="{D39E485C-23CF-428D-B96E-3BB5D54598A9}" srcOrd="8" destOrd="0" presId="urn:microsoft.com/office/officeart/2005/8/layout/pList2"/>
    <dgm:cxn modelId="{203A1547-195B-42C8-9EBF-CD6E8C4CE57E}" type="presParOf" srcId="{D39E485C-23CF-428D-B96E-3BB5D54598A9}" destId="{09584605-7B14-4D8D-9C41-84CFA3D32AB3}" srcOrd="0" destOrd="0" presId="urn:microsoft.com/office/officeart/2005/8/layout/pList2"/>
    <dgm:cxn modelId="{6D69DA53-02D6-48ED-91AB-73D526CB8B6C}" type="presParOf" srcId="{D39E485C-23CF-428D-B96E-3BB5D54598A9}" destId="{F0D134A1-93CD-4ECB-A5C0-3F2F01654D05}" srcOrd="1" destOrd="0" presId="urn:microsoft.com/office/officeart/2005/8/layout/pList2"/>
    <dgm:cxn modelId="{224CBE8A-C966-4C77-9DF9-66CE04D42DEE}" type="presParOf" srcId="{D39E485C-23CF-428D-B96E-3BB5D54598A9}" destId="{D54C5A4B-A157-40A6-B4CA-67ABE0D86E2F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Формирование современной городской среды                                            0,0  тыс.рублей      </a:t>
          </a:r>
          <a:endParaRPr lang="ru-RU" sz="18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LinFactNeighborX="18610" custLinFactNeighborY="2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EC98F725-4BAB-4D50-87DC-D5F23D4CF1DF}" type="presOf" srcId="{DAAB2235-9DC5-4F0E-A154-FC5AA28ECFC2}" destId="{B9DBF82B-DA90-43CF-8F2F-B726959DFEC9}" srcOrd="0" destOrd="0" presId="urn:microsoft.com/office/officeart/2005/8/layout/vList5"/>
    <dgm:cxn modelId="{2845A1F8-0A18-4BDA-906C-72585B12F458}" type="presOf" srcId="{A6420DEC-1452-4741-BAC3-84DDC4752391}" destId="{0BE48573-F0B6-42F9-B87B-43A2CE6883CC}" srcOrd="0" destOrd="0" presId="urn:microsoft.com/office/officeart/2005/8/layout/vList5"/>
    <dgm:cxn modelId="{30A357DB-8EBF-4FBD-84AC-7E154ADDEA20}" type="presParOf" srcId="{B9DBF82B-DA90-43CF-8F2F-B726959DFEC9}" destId="{2D5C11C6-588F-40BB-B4A8-0C323B4E6193}" srcOrd="0" destOrd="0" presId="urn:microsoft.com/office/officeart/2005/8/layout/vList5"/>
    <dgm:cxn modelId="{5A74FBFA-DD37-4183-A0D5-D3131623C5E1}" type="presParOf" srcId="{2D5C11C6-588F-40BB-B4A8-0C323B4E6193}" destId="{0BE48573-F0B6-42F9-B87B-43A2CE6883CC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Денежные средства, </a:t>
          </a:r>
        </a:p>
        <a:p>
          <a:pPr algn="ctr" rtl="0"/>
          <a:r>
            <a:rPr lang="ru-RU" sz="1200" dirty="0" smtClean="0"/>
            <a:t>поступающие из вышестоящего бюджета, от организаций, граждан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 smtClean="0"/>
            <a:t>Субвенции 52%</a:t>
          </a:r>
          <a:endParaRPr lang="ru-RU" dirty="0"/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 smtClean="0"/>
            <a:t>Дотации 37%</a:t>
          </a:r>
          <a:endParaRPr lang="ru-RU" dirty="0"/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 smtClean="0"/>
            <a:t>Субсидии 5%</a:t>
          </a:r>
          <a:endParaRPr lang="ru-RU" dirty="0"/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 smtClean="0"/>
            <a:t>Иные межбюджетные трансферты 3%</a:t>
          </a:r>
          <a:endParaRPr lang="ru-RU" dirty="0"/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9BE4594C-74D3-47C3-BC5A-58FD400CA2F8}">
      <dgm:prSet phldrT="[Текст]"/>
      <dgm:spPr/>
      <dgm:t>
        <a:bodyPr/>
        <a:lstStyle/>
        <a:p>
          <a:r>
            <a:rPr lang="ru-RU" dirty="0" smtClean="0"/>
            <a:t>Прочие безвозмездные поступления 3%</a:t>
          </a:r>
          <a:endParaRPr lang="ru-RU" dirty="0"/>
        </a:p>
      </dgm:t>
    </dgm:pt>
    <dgm:pt modelId="{C3FF86DC-0AB7-4BEF-AABE-2CECEA26B1AF}" type="parTrans" cxnId="{10D733E7-6D08-40AB-8C63-F37DCAA0A565}">
      <dgm:prSet/>
      <dgm:spPr/>
      <dgm:t>
        <a:bodyPr/>
        <a:lstStyle/>
        <a:p>
          <a:endParaRPr lang="ru-RU"/>
        </a:p>
      </dgm:t>
    </dgm:pt>
    <dgm:pt modelId="{DDFD186E-8E73-4000-B23D-572532C8E534}" type="sibTrans" cxnId="{10D733E7-6D08-40AB-8C63-F37DCAA0A565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36FC-5712-450E-AC78-A36B632F6209}" type="pres">
      <dgm:prSet presAssocID="{FC47B2DF-BE39-4125-9FCF-DFD9656A288D}" presName="aSpace" presStyleCnt="0"/>
      <dgm:spPr/>
    </dgm:pt>
    <dgm:pt modelId="{C311EE3C-321E-4DEA-B5D9-DC61CABFE847}" type="pres">
      <dgm:prSet presAssocID="{9BE4594C-74D3-47C3-BC5A-58FD400CA2F8}" presName="aNode" presStyleLbl="fgAcc1" presStyleIdx="4" presStyleCnt="5" custLinFactY="-61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6825D-23BB-4E82-973F-B892E6E84A2B}" type="pres">
      <dgm:prSet presAssocID="{9BE4594C-74D3-47C3-BC5A-58FD400CA2F8}" presName="aSpace" presStyleCnt="0"/>
      <dgm:spPr/>
    </dgm:pt>
  </dgm:ptLst>
  <dgm:cxnLst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DE4E068D-027B-42D2-900B-3BE3D85D2451}" type="presOf" srcId="{9BE4594C-74D3-47C3-BC5A-58FD400CA2F8}" destId="{C311EE3C-321E-4DEA-B5D9-DC61CABFE847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10D733E7-6D08-40AB-8C63-F37DCAA0A565}" srcId="{8E487D8F-98DC-4AB7-9B2F-3E6748B8D5D5}" destId="{9BE4594C-74D3-47C3-BC5A-58FD400CA2F8}" srcOrd="4" destOrd="0" parTransId="{C3FF86DC-0AB7-4BEF-AABE-2CECEA26B1AF}" sibTransId="{DDFD186E-8E73-4000-B23D-572532C8E534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  <dgm:cxn modelId="{C595395F-B909-4316-AC0E-1550395B15E5}" type="presParOf" srcId="{B18F6C36-A4B9-42E5-870C-6AC599D1580C}" destId="{C311EE3C-321E-4DEA-B5D9-DC61CABFE847}" srcOrd="8" destOrd="0" presId="urn:microsoft.com/office/officeart/2005/8/layout/pyramid2"/>
    <dgm:cxn modelId="{8C10909A-0B3A-4966-9D31-31C8563C0082}" type="presParOf" srcId="{B18F6C36-A4B9-42E5-870C-6AC599D1580C}" destId="{E556825D-23BB-4E82-973F-B892E6E84A2B}" srcOrd="9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 smtClean="0"/>
            <a:t>Организация досуга,</a:t>
          </a:r>
        </a:p>
        <a:p>
          <a:pPr algn="ctr" rtl="0"/>
          <a:r>
            <a:rPr lang="ru-RU" sz="1200" b="1" dirty="0" smtClean="0"/>
            <a:t>предоставление     </a:t>
          </a:r>
        </a:p>
        <a:p>
          <a:pPr algn="ctr" rtl="0"/>
          <a:r>
            <a:rPr lang="ru-RU" sz="1200" b="1" dirty="0" smtClean="0"/>
            <a:t>услуг организаций культуры и </a:t>
          </a:r>
        </a:p>
        <a:p>
          <a:pPr algn="ctr" rtl="0"/>
          <a:r>
            <a:rPr lang="ru-RU" sz="1200" b="1" dirty="0" smtClean="0"/>
            <a:t>  доступа к музейным фондам </a:t>
          </a:r>
        </a:p>
        <a:p>
          <a:pPr algn="ctr" rtl="0"/>
          <a:r>
            <a:rPr lang="ru-RU" sz="1200" b="1" dirty="0" smtClean="0"/>
            <a:t>7 702,0</a:t>
          </a:r>
        </a:p>
        <a:p>
          <a:pPr algn="ctr" rtl="0"/>
          <a:r>
            <a:rPr lang="ru-RU" sz="1200" b="1" dirty="0" smtClean="0"/>
            <a:t>тыс.руб</a:t>
          </a:r>
          <a:r>
            <a:rPr lang="ru-RU" sz="1200" dirty="0" smtClean="0"/>
            <a:t>.</a:t>
          </a:r>
          <a:r>
            <a:rPr lang="ru-RU" sz="2000" dirty="0" smtClean="0"/>
            <a:t>  </a:t>
          </a:r>
          <a:endParaRPr lang="ru-RU" sz="2000" dirty="0"/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 smtClean="0"/>
            <a:t>Организация библиотечного </a:t>
          </a:r>
        </a:p>
        <a:p>
          <a:pPr rtl="0"/>
          <a:r>
            <a:rPr lang="ru-RU" sz="1200" b="1" dirty="0" smtClean="0"/>
            <a:t>обслуживания       </a:t>
          </a:r>
        </a:p>
        <a:p>
          <a:pPr rtl="0"/>
          <a:r>
            <a:rPr lang="ru-RU" sz="1200" b="1" dirty="0" smtClean="0"/>
            <a:t>1 775,9</a:t>
          </a:r>
        </a:p>
        <a:p>
          <a:pPr rtl="0"/>
          <a:r>
            <a:rPr lang="ru-RU" sz="1200" b="1" dirty="0" smtClean="0"/>
            <a:t> тыс.руб.</a:t>
          </a:r>
          <a:endParaRPr lang="ru-RU" sz="1200" b="1" dirty="0"/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 smtClean="0"/>
            <a:t>Создание условий для   </a:t>
          </a:r>
        </a:p>
        <a:p>
          <a:pPr rtl="0"/>
          <a:r>
            <a:rPr lang="ru-RU" sz="1200" b="1" dirty="0" smtClean="0"/>
            <a:t>реализации муниципальной</a:t>
          </a:r>
        </a:p>
        <a:p>
          <a:pPr rtl="0"/>
          <a:r>
            <a:rPr lang="ru-RU" sz="1200" b="1" dirty="0" smtClean="0"/>
            <a:t> программы </a:t>
          </a:r>
        </a:p>
        <a:p>
          <a:pPr rtl="0"/>
          <a:r>
            <a:rPr lang="ru-RU" sz="1200" b="1" dirty="0" smtClean="0"/>
            <a:t>386,7</a:t>
          </a:r>
        </a:p>
        <a:p>
          <a:pPr rtl="0"/>
          <a:r>
            <a:rPr lang="ru-RU" sz="1200" b="1" dirty="0" smtClean="0"/>
            <a:t>тыс.руб</a:t>
          </a:r>
          <a:r>
            <a:rPr lang="ru-RU" sz="600" b="1" dirty="0" smtClean="0"/>
            <a:t>.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39F08FAB-EFE8-43DD-A712-71EB85369A54}">
      <dgm:prSet custT="1"/>
      <dgm:spPr/>
      <dgm:t>
        <a:bodyPr/>
        <a:lstStyle/>
        <a:p>
          <a:r>
            <a:rPr lang="ru-RU" sz="1200" b="1" dirty="0" smtClean="0"/>
            <a:t>Развитие местного народного творчества</a:t>
          </a:r>
        </a:p>
        <a:p>
          <a:r>
            <a:rPr lang="ru-RU" sz="1200" b="1" dirty="0" smtClean="0"/>
            <a:t>31,7</a:t>
          </a:r>
        </a:p>
        <a:p>
          <a:r>
            <a:rPr lang="ru-RU" sz="1200" b="1" dirty="0" smtClean="0"/>
            <a:t>тыс. рублей</a:t>
          </a:r>
          <a:endParaRPr lang="ru-RU" sz="1200" b="1" dirty="0"/>
        </a:p>
      </dgm:t>
    </dgm:pt>
    <dgm:pt modelId="{8A15E73D-EF76-435A-B511-C335AE9DAA21}" type="parTrans" cxnId="{2E2F65C5-1F14-40CA-894A-D4D64DD19138}">
      <dgm:prSet/>
      <dgm:spPr/>
      <dgm:t>
        <a:bodyPr/>
        <a:lstStyle/>
        <a:p>
          <a:endParaRPr lang="ru-RU"/>
        </a:p>
      </dgm:t>
    </dgm:pt>
    <dgm:pt modelId="{6458E654-5269-4907-98C5-7C371904DDE9}" type="sibTrans" cxnId="{2E2F65C5-1F14-40CA-894A-D4D64DD19138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  <dgm:t>
        <a:bodyPr/>
        <a:lstStyle/>
        <a:p>
          <a:endParaRPr lang="ru-RU"/>
        </a:p>
      </dgm:t>
    </dgm:pt>
    <dgm:pt modelId="{43F04E03-C2E8-4838-BE22-83F99D80EA7F}" type="pres">
      <dgm:prSet presAssocID="{1B19157D-A7DD-4C0F-A7ED-5D5755FC34D5}" presName="linComp" presStyleCnt="0"/>
      <dgm:spPr/>
      <dgm:t>
        <a:bodyPr/>
        <a:lstStyle/>
        <a:p>
          <a:endParaRPr lang="ru-RU"/>
        </a:p>
      </dgm:t>
    </dgm:pt>
    <dgm:pt modelId="{657D0670-8477-4725-9871-79EF3E8D9F2E}" type="pres">
      <dgm:prSet presAssocID="{F08DA47C-E2E6-4D5D-A0F0-9D52823538D9}" presName="compNode" presStyleCnt="0"/>
      <dgm:spPr/>
      <dgm:t>
        <a:bodyPr/>
        <a:lstStyle/>
        <a:p>
          <a:endParaRPr lang="ru-RU"/>
        </a:p>
      </dgm:t>
    </dgm:pt>
    <dgm:pt modelId="{02C475CD-03BA-47E1-B62F-05333E83AF7A}" type="pres">
      <dgm:prSet presAssocID="{F08DA47C-E2E6-4D5D-A0F0-9D52823538D9}" presName="node" presStyleLbl="node1" presStyleIdx="0" presStyleCnt="4" custScaleX="78824" custScaleY="78476" custLinFactNeighborX="-8785" custLinFactNeighborY="-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4"/>
      <dgm:spPr/>
      <dgm:t>
        <a:bodyPr/>
        <a:lstStyle/>
        <a:p>
          <a:endParaRPr lang="ru-RU"/>
        </a:p>
      </dgm:t>
    </dgm:pt>
    <dgm:pt modelId="{BFE3F803-7537-4EE3-AA8B-2ECFAF62D4E1}" type="pres">
      <dgm:prSet presAssocID="{F08DA47C-E2E6-4D5D-A0F0-9D52823538D9}" presName="imagNode" presStyleLbl="fgImgPlace1" presStyleIdx="0" presStyleCnt="4" custScaleX="57267" custScaleY="84407" custLinFactNeighborX="-7458" custLinFactNeighborY="-4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  <dgm:t>
        <a:bodyPr/>
        <a:lstStyle/>
        <a:p>
          <a:endParaRPr lang="ru-RU"/>
        </a:p>
      </dgm:t>
    </dgm:pt>
    <dgm:pt modelId="{11015A28-8188-4E47-AC75-4AD56287FD2B}" type="pres">
      <dgm:prSet presAssocID="{5957C34C-AEC9-4AC4-8606-66A378B1C411}" presName="node" presStyleLbl="node1" presStyleIdx="1" presStyleCnt="4" custScaleX="69996" custScaleY="79514" custLinFactNeighborX="-5568" custLinFactNeighborY="-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4"/>
      <dgm:spPr/>
      <dgm:t>
        <a:bodyPr/>
        <a:lstStyle/>
        <a:p>
          <a:endParaRPr lang="ru-RU"/>
        </a:p>
      </dgm:t>
    </dgm:pt>
    <dgm:pt modelId="{9CD74EDC-6C6D-4AB5-BFBE-43E626F0B7EC}" type="pres">
      <dgm:prSet presAssocID="{5957C34C-AEC9-4AC4-8606-66A378B1C411}" presName="imagNode" presStyleLbl="fgImgPlace1" presStyleIdx="1" presStyleCnt="4" custScaleX="58473" custScaleY="82591" custLinFactNeighborX="-6528" custLinFactNeighborY="-3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7AE471-54AA-483A-890F-CD3D20FE3750}" type="pres">
      <dgm:prSet presAssocID="{4A6444F0-92F6-472B-80A9-E35CBE2CAA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E5D9C-F31E-49FC-B605-ACBBBD4E6721}" type="pres">
      <dgm:prSet presAssocID="{02A112F2-BEC6-447E-A8A3-3D8F2B5D9E4D}" presName="compNode" presStyleCnt="0"/>
      <dgm:spPr/>
      <dgm:t>
        <a:bodyPr/>
        <a:lstStyle/>
        <a:p>
          <a:endParaRPr lang="ru-RU"/>
        </a:p>
      </dgm:t>
    </dgm:pt>
    <dgm:pt modelId="{ADDF07E1-951D-4B14-B2AD-BB9A2113CD45}" type="pres">
      <dgm:prSet presAssocID="{02A112F2-BEC6-447E-A8A3-3D8F2B5D9E4D}" presName="node" presStyleLbl="node1" presStyleIdx="2" presStyleCnt="4" custScaleX="65405" custScaleY="77884" custLinFactNeighborX="86874" custLinFactNeighborY="-2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6D97-974C-4F78-BECE-4E3C70650823}" type="pres">
      <dgm:prSet presAssocID="{02A112F2-BEC6-447E-A8A3-3D8F2B5D9E4D}" presName="invisiNode" presStyleLbl="node1" presStyleIdx="2" presStyleCnt="4"/>
      <dgm:spPr/>
      <dgm:t>
        <a:bodyPr/>
        <a:lstStyle/>
        <a:p>
          <a:endParaRPr lang="ru-RU"/>
        </a:p>
      </dgm:t>
    </dgm:pt>
    <dgm:pt modelId="{D21D7E4F-726E-4263-BA14-CED1A01BC02A}" type="pres">
      <dgm:prSet presAssocID="{02A112F2-BEC6-447E-A8A3-3D8F2B5D9E4D}" presName="imagNode" presStyleLbl="fgImgPlace1" presStyleIdx="2" presStyleCnt="4" custScaleX="57983" custScaleY="77030" custLinFactNeighborX="84847" custLinFactNeighborY="-26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8C4B57-C50F-4544-A500-D01E526BC7EF}" type="pres">
      <dgm:prSet presAssocID="{79CE9199-D350-49A3-899B-E718DF21FD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48587F-3A9A-46FB-BDD0-826E06FE602D}" type="pres">
      <dgm:prSet presAssocID="{39F08FAB-EFE8-43DD-A712-71EB85369A54}" presName="compNode" presStyleCnt="0"/>
      <dgm:spPr/>
    </dgm:pt>
    <dgm:pt modelId="{F084AB40-ACAB-4D8E-AE7A-29537E1DDCEB}" type="pres">
      <dgm:prSet presAssocID="{39F08FAB-EFE8-43DD-A712-71EB85369A54}" presName="node" presStyleLbl="node1" presStyleIdx="3" presStyleCnt="4" custScaleX="64735" custScaleY="77882" custLinFactNeighborX="-94827" custLinFactNeighborY="-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B8516-ACAB-4838-BF39-EE3B0CA4A477}" type="pres">
      <dgm:prSet presAssocID="{39F08FAB-EFE8-43DD-A712-71EB85369A54}" presName="invisiNode" presStyleLbl="node1" presStyleIdx="3" presStyleCnt="4"/>
      <dgm:spPr/>
    </dgm:pt>
    <dgm:pt modelId="{9D7D6AA0-9F41-40AD-B2FA-0FB36CA49E9B}" type="pres">
      <dgm:prSet presAssocID="{39F08FAB-EFE8-43DD-A712-71EB85369A54}" presName="imagNode" presStyleLbl="fgImgPlace1" presStyleIdx="3" presStyleCnt="4" custScaleX="58067" custScaleY="80913" custLinFactNeighborX="-95741" custLinFactNeighborY="-52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2E2F65C5-1F14-40CA-894A-D4D64DD19138}" srcId="{1B19157D-A7DD-4C0F-A7ED-5D5755FC34D5}" destId="{39F08FAB-EFE8-43DD-A712-71EB85369A54}" srcOrd="3" destOrd="0" parTransId="{8A15E73D-EF76-435A-B511-C335AE9DAA21}" sibTransId="{6458E654-5269-4907-98C5-7C371904DDE9}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3350C7C6-444C-4F8F-AA6B-BF514FC70227}" type="presOf" srcId="{79CE9199-D350-49A3-899B-E718DF21FD22}" destId="{408C4B57-C50F-4544-A500-D01E526BC7EF}" srcOrd="0" destOrd="0" presId="urn:microsoft.com/office/officeart/2005/8/layout/pList2"/>
    <dgm:cxn modelId="{7A21C868-EF4D-4D6D-B444-90EB36634959}" type="presOf" srcId="{39F08FAB-EFE8-43DD-A712-71EB85369A54}" destId="{F084AB40-ACAB-4D8E-AE7A-29537E1DDCEB}" srcOrd="0" destOrd="0" presId="urn:microsoft.com/office/officeart/2005/8/layout/pList2"/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  <dgm:cxn modelId="{53B74A54-0DF8-498E-8580-E5A9F7A5BF06}" type="presParOf" srcId="{43F04E03-C2E8-4838-BE22-83F99D80EA7F}" destId="{408C4B57-C50F-4544-A500-D01E526BC7EF}" srcOrd="5" destOrd="0" presId="urn:microsoft.com/office/officeart/2005/8/layout/pList2"/>
    <dgm:cxn modelId="{8DED7F93-FC78-492A-840F-D839D74B9241}" type="presParOf" srcId="{43F04E03-C2E8-4838-BE22-83F99D80EA7F}" destId="{F148587F-3A9A-46FB-BDD0-826E06FE602D}" srcOrd="6" destOrd="0" presId="urn:microsoft.com/office/officeart/2005/8/layout/pList2"/>
    <dgm:cxn modelId="{7A7D6EA1-A3D0-40FD-8CBB-92CAADF7EE7C}" type="presParOf" srcId="{F148587F-3A9A-46FB-BDD0-826E06FE602D}" destId="{F084AB40-ACAB-4D8E-AE7A-29537E1DDCEB}" srcOrd="0" destOrd="0" presId="urn:microsoft.com/office/officeart/2005/8/layout/pList2"/>
    <dgm:cxn modelId="{AA30DAFB-CC77-48F7-BD8D-874DA0245440}" type="presParOf" srcId="{F148587F-3A9A-46FB-BDD0-826E06FE602D}" destId="{F1FB8516-ACAB-4838-BF39-EE3B0CA4A477}" srcOrd="1" destOrd="0" presId="urn:microsoft.com/office/officeart/2005/8/layout/pList2"/>
    <dgm:cxn modelId="{0D311018-1AF6-4224-872E-3096783E1E51}" type="presParOf" srcId="{F148587F-3A9A-46FB-BDD0-826E06FE602D}" destId="{9D7D6AA0-9F41-40AD-B2FA-0FB36CA49E9B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 smtClean="0"/>
            <a:t>	Социальная </a:t>
          </a:r>
        </a:p>
        <a:p>
          <a:pPr algn="ctr"/>
          <a:r>
            <a:rPr lang="ru-RU" sz="2200" dirty="0" smtClean="0"/>
            <a:t>	поддержка семьи</a:t>
          </a:r>
        </a:p>
        <a:p>
          <a:pPr algn="ctr"/>
          <a:r>
            <a:rPr lang="ru-RU" sz="2200" dirty="0" smtClean="0"/>
            <a:t> 	и детей – 434,3 тыс.руб.</a:t>
          </a:r>
          <a:endParaRPr lang="ru-RU" sz="2200" dirty="0"/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  <dgm:t>
        <a:bodyPr/>
        <a:lstStyle/>
        <a:p>
          <a:endParaRPr lang="ru-RU"/>
        </a:p>
      </dgm:t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	</a:t>
          </a:r>
          <a:r>
            <a:rPr lang="ru-RU" sz="2200" dirty="0" smtClean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                  360,5 тыс.руб.</a:t>
          </a:r>
          <a:endParaRPr lang="ru-RU" sz="2200" dirty="0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 smtClean="0"/>
            <a:t>
</a:t>
          </a:r>
          <a:r>
            <a:rPr lang="ru-RU" sz="1200" baseline="0" dirty="0" smtClean="0"/>
            <a:t> 2,6 тыс.руб</a:t>
          </a:r>
          <a:r>
            <a:rPr lang="ru-RU" sz="800" baseline="0" dirty="0" smtClean="0"/>
            <a:t>.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 smtClean="0"/>
            <a:t>
</a:t>
          </a:r>
          <a:r>
            <a:rPr lang="ru-RU" sz="1200" baseline="0" dirty="0" smtClean="0"/>
            <a:t>0,0 тыс.руб.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 smtClean="0"/>
            <a:t>
</a:t>
          </a:r>
          <a:r>
            <a:rPr lang="ru-RU" sz="1200" baseline="0" dirty="0" smtClean="0"/>
            <a:t> 0,0 тыс.руб.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 smtClean="0"/>
            <a:t>
</a:t>
          </a:r>
          <a:r>
            <a:rPr lang="ru-RU" sz="1200" baseline="0" dirty="0" smtClean="0"/>
            <a:t> 0,0 тыс.руб. </a:t>
          </a:r>
          <a:r>
            <a:rPr lang="ru-RU" sz="1900" baseline="0" dirty="0" smtClean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AAA215F4-5EBC-4C1B-88EF-6E300BCF9C1B}" type="presOf" srcId="{6F740A4B-4E40-4BAF-827B-EB609B5407CE}" destId="{6A25DCBA-23C8-4721-A0F0-6C4F732C9DE9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4D875D46-15F9-4108-9CDE-08417D714BF7}" type="presOf" srcId="{56088713-45EC-4057-BEEA-59EBEBA0E8D1}" destId="{0CAFA209-1501-4F4B-98CA-AB44F1E60675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  <dgm:cxn modelId="{033D5087-C170-4A44-8DC0-8E51C6A34866}" type="presParOf" srcId="{DDB5D0E9-229A-4744-9416-4C2BEC5DFFB1}" destId="{0CAFA209-1501-4F4B-98CA-AB44F1E60675}" srcOrd="5" destOrd="0" presId="urn:microsoft.com/office/officeart/2005/8/layout/pList2"/>
    <dgm:cxn modelId="{0781868A-94AF-44FE-AED9-AF14BF31B4C6}" type="presParOf" srcId="{DDB5D0E9-229A-4744-9416-4C2BEC5DFFB1}" destId="{14748548-ACAE-4E4B-91CA-0704C0DEAB95}" srcOrd="6" destOrd="0" presId="urn:microsoft.com/office/officeart/2005/8/layout/pList2"/>
    <dgm:cxn modelId="{2033F012-9389-4382-B160-14B5C96091DF}" type="presParOf" srcId="{14748548-ACAE-4E4B-91CA-0704C0DEAB95}" destId="{6A25DCBA-23C8-4721-A0F0-6C4F732C9DE9}" srcOrd="0" destOrd="0" presId="urn:microsoft.com/office/officeart/2005/8/layout/pList2"/>
    <dgm:cxn modelId="{5FCCBCAB-1D17-4B30-BC6E-2F0675B8FECA}" type="presParOf" srcId="{14748548-ACAE-4E4B-91CA-0704C0DEAB95}" destId="{9168F19F-5BE6-4FB4-8823-EB301050B622}" srcOrd="1" destOrd="0" presId="urn:microsoft.com/office/officeart/2005/8/layout/pList2"/>
    <dgm:cxn modelId="{6CD0CB3B-0395-4597-A2F1-75F1417AA3AA}" type="presParOf" srcId="{14748548-ACAE-4E4B-91CA-0704C0DEAB95}" destId="{5912F3ED-E65A-436A-82B5-0677D9010D6F}" srcOrd="2" destOrd="0" presId="urn:microsoft.com/office/officeart/2005/8/layout/p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Data" Target="../diagrams/data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9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500726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БЮДЖЕТ ДЛЯ ГРАЖДАН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8148" y="0"/>
            <a:ext cx="785818" cy="1214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000108"/>
            <a:ext cx="785818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  <a:endParaRPr kumimoji="0" lang="ru-RU" sz="3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1"/>
            <a:ext cx="24288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за 1 квартал 2023 года</a:t>
            </a:r>
          </a:p>
          <a:p>
            <a:pPr algn="ctr"/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p:control spid="1026" name="SapphireHiddenControl" r:id="rId2" imgW="6095880" imgH="4067280"/>
    </p:controls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357298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939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150" y="271462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Неналоговые доходы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 1 квартал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2984"/>
          </a:xfrm>
          <a:solidFill>
            <a:schemeClr val="bg2">
              <a:lumMod val="50000"/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в бюджет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1 квартал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 smtClean="0">
                <a:solidFill>
                  <a:srgbClr val="FFFF00"/>
                </a:solidFill>
              </a:rPr>
              <a:t>Юкаменского района за 1 квартал 2023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7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42843" y="1285857"/>
          <a:ext cx="8858314" cy="498850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/>
                <a:gridCol w="2270408"/>
                <a:gridCol w="2214579"/>
                <a:gridCol w="2214579"/>
              </a:tblGrid>
              <a:tr h="11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кв.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кв.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1 кв. 2022г.,%</a:t>
                      </a:r>
                    </a:p>
                  </a:txBody>
                  <a:tcPr horzOverflow="overflow"/>
                </a:tc>
              </a:tr>
              <a:tr h="32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62 235,4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71 000,1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14 988,8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19 174,5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</a:t>
                      </a:r>
                    </a:p>
                  </a:txBody>
                  <a:tcPr horzOverflow="overflow"/>
                </a:tc>
              </a:tr>
              <a:tr h="32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6 702,9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4 525,2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3 460,3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371</a:t>
                      </a:r>
                    </a:p>
                  </a:txBody>
                  <a:tcPr horzOverflow="overflow"/>
                </a:tc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3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85 963,8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98 855,2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Юкаменского 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428736"/>
          <a:ext cx="8229600" cy="50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/>
                <a:gridCol w="1785950"/>
                <a:gridCol w="1814482"/>
                <a:gridCol w="2057400"/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квартал    2022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квартал     2023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к уровню                    1 квартала 2022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51 970,0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59 619,4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/>
                </a:tc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8 801,2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9 896,3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/>
                </a:tc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1 018,5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1 107,9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horzOverflow="overflow"/>
                </a:tc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/>
                </a:tc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62 235,4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71 000,1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1285860"/>
            <a:ext cx="1785950" cy="928694"/>
          </a:xfrm>
          <a:prstGeom prst="wedgeRoundRectCallout">
            <a:avLst>
              <a:gd name="adj1" fmla="val 4152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286512" y="1571612"/>
            <a:ext cx="2571768" cy="1071570"/>
          </a:xfrm>
          <a:prstGeom prst="wedgeRoundRectCallout">
            <a:avLst>
              <a:gd name="adj1" fmla="val -106668"/>
              <a:gd name="adj2" fmla="val 54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«Развитие образования и воспитания» - 58 857,3 тыс.руб.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50" y="164305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1 829,0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21442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4,0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786346"/>
              <a:ext cx="2214578" cy="1214446"/>
            </a:xfrm>
            <a:prstGeom prst="wedgeRoundRectCallout">
              <a:avLst>
                <a:gd name="adj1" fmla="val -44191"/>
                <a:gd name="adj2" fmla="val -84496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4857784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   11 456,6 тыс.руб.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4 988,7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40 579,0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print"/>
          <a:srcRect r="15225"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«</a:t>
            </a:r>
            <a:r>
              <a:rPr lang="ru-RU" sz="2000" b="1" dirty="0" smtClean="0">
                <a:solidFill>
                  <a:srgbClr val="FFFF00"/>
                </a:solidFill>
              </a:rPr>
              <a:t>Охрана здоровья и формирование здорового образа жизни населения»  –  376,5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Создание условий для развития физкультуры и спорта                     376,5 тыс.рублей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7943848" cy="114298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«Развитие культуры»  - 9 896,3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28596" y="1571612"/>
          <a:ext cx="8280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1071546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794,8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300" dirty="0" smtClean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   2,6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 smtClean="0">
                <a:solidFill>
                  <a:srgbClr val="FFFF00"/>
                </a:solidFill>
              </a:rPr>
              <a:t> 619,5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1643050"/>
          <a:ext cx="65960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7249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15 748,6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43560" cy="5000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4 522,5 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жилищного хозяйства –  </a:t>
            </a:r>
            <a:r>
              <a:rPr lang="ru-RU" sz="1800" b="1" dirty="0" smtClean="0">
                <a:solidFill>
                  <a:srgbClr val="002060"/>
                </a:solidFill>
              </a:rPr>
              <a:t>1 446,7 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 smtClean="0">
                <a:solidFill>
                  <a:srgbClr val="002060"/>
                </a:solidFill>
              </a:rPr>
              <a:t>1 548,5 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 smtClean="0">
                <a:solidFill>
                  <a:srgbClr val="002060"/>
                </a:solidFill>
              </a:rPr>
              <a:t>7 755,8 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1800" b="1" dirty="0" smtClean="0">
                <a:solidFill>
                  <a:srgbClr val="002060"/>
                </a:solidFill>
              </a:rPr>
              <a:t>465,1 тыс.рублей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Управление муниципальным имуществом и земельными отношениями –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10,0 тыс. рублей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 smtClean="0">
                <a:solidFill>
                  <a:srgbClr val="002060"/>
                </a:solidFill>
              </a:rPr>
              <a:t>0,0 тыс.рублей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	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9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энергетической эффективности» - 1 075,0 тыс.руб.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2000240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Энергосбережение и повышение энергетической эффективности –</a:t>
            </a:r>
          </a:p>
          <a:p>
            <a:pPr algn="ctr"/>
            <a:r>
              <a:rPr lang="ru-RU" sz="3600" dirty="0" smtClean="0"/>
              <a:t> 1 075,0 тыс.руб.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8672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9 615,4 тыс.руб.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50017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910" y="2000240"/>
            <a:ext cx="8572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 smtClean="0">
                <a:solidFill>
                  <a:srgbClr val="7030A0"/>
                </a:solidFill>
              </a:rPr>
              <a:t>9 082,4 тыс.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422" y="2000240"/>
            <a:ext cx="8572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266,1</a:t>
            </a:r>
            <a:r>
              <a:rPr lang="ru-RU" sz="1700" b="1" dirty="0" smtClean="0">
                <a:solidFill>
                  <a:srgbClr val="7030A0"/>
                </a:solidFill>
              </a:rPr>
              <a:t>                                                                   тыс.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1928802"/>
            <a:ext cx="1071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266,9   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1928802"/>
            <a:ext cx="10715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0,0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тыс.   руб.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   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3834" y="2000241"/>
            <a:ext cx="10715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0,0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тыс.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08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br>
              <a:rPr lang="ru-RU" sz="2400" b="1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«Управление муниципальными финансами»</a:t>
            </a:r>
            <a:br>
              <a:rPr lang="ru-RU" sz="2400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1 203,9 тыс. рублей</a:t>
            </a:r>
            <a:r>
              <a:rPr lang="ru-RU" sz="24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dirty="0"/>
          </a:p>
        </p:txBody>
      </p:sp>
      <p:pic>
        <p:nvPicPr>
          <p:cNvPr id="4" name="Picture 2" descr="https://regnum.ru/uploads/pictures/news/2016/05/27/regnum_picture_14643510591980906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4071966" cy="385765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5000628" y="1643050"/>
            <a:ext cx="3789680" cy="1843002"/>
            <a:chOff x="1040638" y="46"/>
            <a:chExt cx="3789680" cy="18430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40638" y="46"/>
              <a:ext cx="3789680" cy="18430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30606" y="90014"/>
              <a:ext cx="3609744" cy="16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Управление бюджетным процессом                                              1 203,9 тыс.рублей      </a:t>
              </a:r>
              <a:endParaRPr lang="ru-RU" sz="18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00628" y="3714752"/>
            <a:ext cx="3779264" cy="1843002"/>
            <a:chOff x="1000171" y="1928822"/>
            <a:chExt cx="3779264" cy="18430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00171" y="1928822"/>
              <a:ext cx="3779264" cy="18430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90139" y="2018790"/>
              <a:ext cx="3599328" cy="16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    </a:r>
              <a:endParaRPr lang="ru-RU" sz="1800" kern="12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0010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0,0  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Показатели расходов бюджета за 1 квартал 2023 год,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/>
                <a:gridCol w="2767013"/>
                <a:gridCol w="2767013"/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98 855,2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98 190,2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horzOverflow="overflow"/>
                </a:tc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Муниципальный дорожный фонд  за 1 квартал 2023 год 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498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1071570"/>
                <a:gridCol w="1143008"/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3 941,8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5 997,5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Доходы от уплаты</a:t>
                      </a:r>
                      <a:r>
                        <a:rPr lang="ru-RU" sz="1400" b="0" baseline="0" dirty="0" smtClean="0"/>
                        <a:t> а</a:t>
                      </a:r>
                      <a:r>
                        <a:rPr lang="ru-RU" sz="1400" b="0" dirty="0" smtClean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(</a:t>
                      </a:r>
                      <a:r>
                        <a:rPr lang="ru-RU" sz="1400" b="0" dirty="0" err="1" smtClean="0"/>
                        <a:t>инжекторных</a:t>
                      </a:r>
                      <a:r>
                        <a:rPr lang="ru-RU" sz="1400" b="0" dirty="0" smtClean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4 523,6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4 867,5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Безвозмездные</a:t>
                      </a:r>
                      <a:r>
                        <a:rPr lang="ru-RU" sz="1400" b="0" baseline="0" dirty="0" smtClean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1 012,1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доходов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8 465,4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11 877,1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Ремонт и содержание автомобильных</a:t>
                      </a:r>
                      <a:r>
                        <a:rPr lang="ru-RU" sz="1400" b="0" baseline="0" dirty="0" smtClean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6 596,1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3 510,4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Комплекс</a:t>
                      </a:r>
                      <a:r>
                        <a:rPr lang="ru-RU" sz="1400" b="0" baseline="0" dirty="0" smtClean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1 012,1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Развитие сети автомобильных дорог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6 596,1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4 522,5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/>
                <a:gridCol w="2173959"/>
                <a:gridCol w="2173959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 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квартал 2023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Привлечение</a:t>
                      </a:r>
                      <a:r>
                        <a:rPr lang="ru-RU" sz="1400" b="0" baseline="0" dirty="0" smtClean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1 667,8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Погашение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конец 1 квартала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35 624,3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Расходы</a:t>
                      </a:r>
                      <a:r>
                        <a:rPr lang="ru-RU" sz="1400" b="0" baseline="0" dirty="0" smtClean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620,9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Верхний предел  муниципального долга на 1 января</a:t>
                      </a:r>
                      <a:r>
                        <a:rPr lang="ru-RU" sz="1400" b="0" baseline="0" dirty="0" smtClean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35 624,3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Меры социальной поддержки отдельным категориям граждан в 1 квартале 2022 года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/>
                <a:gridCol w="2113632"/>
                <a:gridCol w="1603445"/>
                <a:gridCol w="1166142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социальной поддержки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получателей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расходов</a:t>
                      </a:r>
                      <a:endParaRPr lang="ru-RU" dirty="0"/>
                    </a:p>
                  </a:txBody>
                  <a:tcPr/>
                </a:tc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Компенсация</a:t>
                      </a:r>
                      <a:r>
                        <a:rPr lang="ru-RU" dirty="0" smtClean="0"/>
                        <a:t>  </a:t>
                      </a:r>
                      <a:r>
                        <a:rPr lang="ru-RU" sz="1400" dirty="0" smtClean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 smtClean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Возмещение расходов по факту:</a:t>
                      </a:r>
                    </a:p>
                    <a:p>
                      <a:r>
                        <a:rPr lang="ru-RU" sz="1400" dirty="0" smtClean="0"/>
                        <a:t>20% - на</a:t>
                      </a:r>
                      <a:r>
                        <a:rPr lang="ru-RU" sz="1400" baseline="0" dirty="0" smtClean="0"/>
                        <a:t> первого ребенка,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50% - на второго ребенка,</a:t>
                      </a:r>
                    </a:p>
                    <a:p>
                      <a:r>
                        <a:rPr lang="ru-RU" sz="1400" baseline="0" dirty="0" smtClean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 smtClean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 smtClean="0"/>
                        <a:t> организациях, реализующих программу дошкольного образования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100 % освобождение от родительской 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3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 smtClean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 smtClean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/>
                <a:gridCol w="2519956"/>
                <a:gridCol w="1785950"/>
                <a:gridCol w="1428762"/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 человека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 Обеспечение учащихся общеобразовательных</a:t>
                      </a:r>
                      <a:r>
                        <a:rPr lang="ru-RU" sz="1200" baseline="0" dirty="0" smtClean="0"/>
                        <a:t> учреждений качественным сбалансированным питанием      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завтрак</a:t>
                      </a:r>
                      <a:r>
                        <a:rPr lang="ru-RU" sz="1200" baseline="0" dirty="0" smtClean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305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305  человек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8 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206,9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870,7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29,4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3"/>
          <a:ext cx="871543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3571900"/>
                <a:gridCol w="1571636"/>
                <a:gridCol w="857256"/>
              </a:tblGrid>
              <a:tr h="85725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175  человек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434,3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68649"/>
          <a:ext cx="8643999" cy="537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/>
                <a:gridCol w="1875881"/>
                <a:gridCol w="2161000"/>
                <a:gridCol w="2161000"/>
              </a:tblGrid>
              <a:tr h="601702"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3000 руб.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9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-Доплаты к пенсиям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37  </a:t>
                      </a:r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362,7</a:t>
                      </a:r>
                      <a:endParaRPr lang="ru-RU" sz="1200" dirty="0"/>
                    </a:p>
                  </a:txBody>
                  <a:tcPr/>
                </a:tc>
              </a:tr>
              <a:tr h="17302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 smtClean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Расчет</a:t>
                      </a:r>
                      <a:r>
                        <a:rPr lang="ru-RU" sz="1200" baseline="0" dirty="0" smtClean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416 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042,8</a:t>
                      </a:r>
                      <a:endParaRPr lang="ru-RU" sz="1200" dirty="0"/>
                    </a:p>
                  </a:txBody>
                  <a:tcPr/>
                </a:tc>
              </a:tr>
              <a:tr h="1930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 smtClean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Единовременная выплата 1000 рублей (на праздник «День народного единства»)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/>
                <a:gridCol w="1306826"/>
                <a:gridCol w="1260384"/>
                <a:gridCol w="1260384"/>
                <a:gridCol w="1260384"/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Привлечение</a:t>
                      </a:r>
                      <a:r>
                        <a:rPr lang="ru-RU" sz="1400" b="1" baseline="0" dirty="0" smtClean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Погашение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2012,0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Верхний предел  муниципального долга на 1 января</a:t>
                      </a:r>
                      <a:r>
                        <a:rPr lang="ru-RU" sz="1400" b="1" baseline="0" dirty="0" smtClean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 smtClean="0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 smtClean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 smtClean="0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>
                  <a:solidFill>
                    <a:srgbClr val="FFFF00"/>
                  </a:solidFill>
                </a:rPr>
                <a:t>БЮДЖЕТ</a:t>
              </a:r>
              <a:endParaRPr lang="ru-RU" sz="43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42"/>
            <a:ext cx="8643998" cy="121442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/>
                <a:gridCol w="2071702"/>
                <a:gridCol w="2428892"/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 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80 577,9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88 149,7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85 963,8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98 855,2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-5 385,9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- 10 705,5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2089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sk" pitchFamily="2" charset="0"/>
              </a:rPr>
              <a:t>88 149,7</a:t>
            </a:r>
          </a:p>
          <a:p>
            <a:r>
              <a:rPr lang="ru-RU" sz="1400" b="1" dirty="0" smtClean="0">
                <a:latin typeface="Bosk" pitchFamily="2" charset="0"/>
              </a:rPr>
              <a:t>тыс. руб</a:t>
            </a:r>
            <a:r>
              <a:rPr lang="ru-RU" sz="1400" dirty="0" smtClean="0">
                <a:latin typeface="Bosk" pitchFamily="2" charset="0"/>
              </a:rPr>
              <a:t>.</a:t>
            </a:r>
            <a:endParaRPr lang="ru-RU" sz="1400" dirty="0">
              <a:latin typeface="Bos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за  1 квартал 2023 года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Неналоговые 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79%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19%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2%</a:t>
            </a:r>
            <a:endParaRPr lang="ru-RU" dirty="0"/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0132"/>
          </a:xfrm>
          <a:solidFill>
            <a:schemeClr val="bg2">
              <a:lumMod val="50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1 квартал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1500174"/>
            <a:ext cx="8072495" cy="4515952"/>
            <a:chOff x="500034" y="2071678"/>
            <a:chExt cx="7274135" cy="1866972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/>
                  <a:gridCol w="1961541"/>
                  <a:gridCol w="1831349"/>
                  <a:gridCol w="1714513"/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квартал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года,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квартал  2023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1 квартала 2022г.,%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17 564,3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17 038,5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97,0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1 385,1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1 979,0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142,8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61 628,5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69 132,2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112,2</a:t>
                        </a:r>
                      </a:p>
                    </a:txBody>
                    <a:tcPr horzOverflow="overflow"/>
                  </a:tc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80 577,9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88 149,7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109,4</a:t>
                        </a:r>
                      </a:p>
                    </a:txBody>
                    <a:tcPr horzOverflow="overflow"/>
                  </a:tc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12728" y="1285860"/>
          <a:ext cx="8731272" cy="515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 smtClean="0">
                <a:solidFill>
                  <a:srgbClr val="FFFF00"/>
                </a:solidFill>
              </a:rPr>
              <a:t>Юкаменского района за  1 квартал 2023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ндф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736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2063</Words>
  <Application>Microsoft Office PowerPoint</Application>
  <PresentationFormat>Экран (4:3)</PresentationFormat>
  <Paragraphs>494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БЮДЖЕТ ДЛЯ ГРАЖДАН </vt:lpstr>
      <vt:lpstr>Азбука бюджета</vt:lpstr>
      <vt:lpstr>Слайд 3</vt:lpstr>
      <vt:lpstr>Бюджетный процесс</vt:lpstr>
      <vt:lpstr>Слайд 5</vt:lpstr>
      <vt:lpstr>Основные характеристики бюджета  Юкаменского района</vt:lpstr>
      <vt:lpstr>Слайд 7</vt:lpstr>
      <vt:lpstr>Доходы бюджета   Юкаменского района за 1 квартал 2023 года</vt:lpstr>
      <vt:lpstr> Налоговые доходы бюджета Юкаменского района за  1 квартал 2023 года</vt:lpstr>
      <vt:lpstr> Неналоговые доходы бюджета Юкаменского района за  1 квартал 2023 года</vt:lpstr>
      <vt:lpstr>Безвозмездные поступления  в бюджет Юкаменского района за 1 квартал 2023 года</vt:lpstr>
      <vt:lpstr>Структура расходов  бюджета Юкаменского района за 1 квартал 2023 года</vt:lpstr>
      <vt:lpstr>Расходы бюджета  Юкаменского района</vt:lpstr>
      <vt:lpstr>Социально-значимые расходы  бюджета  Юкаменского  района</vt:lpstr>
      <vt:lpstr>Муниципальная программа  «Развитие образования и воспитания» - 58 857,3 тыс.руб.  </vt:lpstr>
      <vt:lpstr>Муниципальная программа  «Охрана здоровья и формирование здорового образа жизни населения»  –  376,5 тыс.рублей</vt:lpstr>
      <vt:lpstr>Муниципальная программа  «Развитие культуры»  - 9 896,3 тыс.рублей</vt:lpstr>
      <vt:lpstr>Муниципальная программа  «Социальная поддержка населения»                                                                                           794,8 тыс.рублей</vt:lpstr>
      <vt:lpstr>Муниципальная программа  «Создание условий для устойчивого экономического развития»            2,6 тыс.рублей</vt:lpstr>
      <vt:lpstr>Муниципальная программа      «Безопасность»  - 619,5 тыс.рублей</vt:lpstr>
      <vt:lpstr>Муниципальная программа  «Муниципальное хозяйство»   15 748,6 тыс.рублей</vt:lpstr>
      <vt:lpstr>Муниципальная программа  «Энергосбережение и повышение  энергетической эффективности» - 1 075,0 тыс.руб.</vt:lpstr>
      <vt:lpstr>Муниципальная программа  «Муниципальное управление»   9 615,4 тыс.руб.</vt:lpstr>
      <vt:lpstr>Муниципальная программа  «Управление муниципальными финансами» 1 203,9 тыс. рублей </vt:lpstr>
      <vt:lpstr>Муниципальная программа  «Формирование современной городской среды» -  0,0  тыс.рублей</vt:lpstr>
      <vt:lpstr>Показатели расходов бюджета за 1 квартал 2023 год, тыс.руб.</vt:lpstr>
      <vt:lpstr>Муниципальный дорожный фонд  за 1 квартал 2023 год </vt:lpstr>
      <vt:lpstr>Муниципальный долг</vt:lpstr>
      <vt:lpstr>Меры социальной поддержки отдельным категориям граждан в 1 квартале 2022 года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577</cp:revision>
  <dcterms:created xsi:type="dcterms:W3CDTF">2013-08-21T19:17:07Z</dcterms:created>
  <dcterms:modified xsi:type="dcterms:W3CDTF">2023-05-25T06:19:20Z</dcterms:modified>
</cp:coreProperties>
</file>