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activeX/activeX1.xml" ContentType="application/vnd.ms-office.activeX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charts/chart4.xml" ContentType="application/vnd.openxmlformats-officedocument.drawingml.chart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wmf" ContentType="image/x-wmf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60" r:id="rId4"/>
    <p:sldId id="259" r:id="rId5"/>
    <p:sldId id="265" r:id="rId6"/>
    <p:sldId id="267" r:id="rId7"/>
    <p:sldId id="269" r:id="rId8"/>
    <p:sldId id="268" r:id="rId9"/>
    <p:sldId id="297" r:id="rId10"/>
    <p:sldId id="296" r:id="rId11"/>
    <p:sldId id="272" r:id="rId12"/>
    <p:sldId id="295" r:id="rId13"/>
    <p:sldId id="274" r:id="rId14"/>
    <p:sldId id="275" r:id="rId15"/>
    <p:sldId id="276" r:id="rId16"/>
    <p:sldId id="277" r:id="rId17"/>
    <p:sldId id="279" r:id="rId18"/>
    <p:sldId id="280" r:id="rId19"/>
    <p:sldId id="281" r:id="rId20"/>
    <p:sldId id="287" r:id="rId21"/>
    <p:sldId id="282" r:id="rId22"/>
    <p:sldId id="293" r:id="rId23"/>
    <p:sldId id="283" r:id="rId24"/>
    <p:sldId id="298" r:id="rId25"/>
    <p:sldId id="299" r:id="rId26"/>
    <p:sldId id="288" r:id="rId27"/>
    <p:sldId id="300" r:id="rId28"/>
    <p:sldId id="286" r:id="rId29"/>
    <p:sldId id="289" r:id="rId30"/>
    <p:sldId id="290" r:id="rId31"/>
    <p:sldId id="292" r:id="rId32"/>
    <p:sldId id="285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EAA02"/>
    <a:srgbClr val="A50BA5"/>
    <a:srgbClr val="CC6600"/>
    <a:srgbClr val="FF6600"/>
    <a:srgbClr val="CC9900"/>
    <a:srgbClr val="D09622"/>
    <a:srgbClr val="D68B1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1" autoAdjust="0"/>
    <p:restoredTop sz="71304" autoAdjust="0"/>
  </p:normalViewPr>
  <p:slideViewPr>
    <p:cSldViewPr>
      <p:cViewPr varScale="1">
        <p:scale>
          <a:sx n="91" d="100"/>
          <a:sy n="91" d="100"/>
        </p:scale>
        <p:origin x="-137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14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PropertyBag">
  <ax:ocxPr ax:name="ForeColor" ax:value="0"/>
  <ax:ocxPr ax:name="BackColor" ax:value="16777215"/>
  <ax:ocxPr ax:name="Caption" ax:value="Label1"/>
  <ax:ocxPr ax:name="Size" ax:value="16933;11298"/>
  <ax:ocxPr ax:name="FontName" ax:value="Arial"/>
  <ax:ocxPr ax:name="FontHeight" ax:value="285"/>
  <ax:ocxPr ax:name="FontCharSet" ax:value="204"/>
  <ax:ocxPr ax:name="FontPitchAndFamily" ax:value="2"/>
</ax:ocx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1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3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444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autoTitleDeleted val="1"/>
    <c:view3D>
      <c:rotY val="200"/>
      <c:perspective val="0"/>
    </c:view3D>
    <c:plotArea>
      <c:layout/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explosion val="52"/>
          <c:dLbls>
            <c:dLbl>
              <c:idx val="0"/>
              <c:layout>
                <c:manualLayout>
                  <c:x val="-4.8747569172086828E-2"/>
                  <c:y val="-0.10348996554002148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 на доходы физических лиц
</a:t>
                    </a:r>
                    <a:r>
                      <a:rPr lang="ru-RU" dirty="0" smtClean="0"/>
                      <a:t>66%</a:t>
                    </a:r>
                    <a:endParaRPr lang="ru-RU" dirty="0"/>
                  </a:p>
                </c:rich>
              </c:tx>
              <c:dLblPos val="bestFit"/>
              <c:showCatName val="1"/>
              <c:showPercent val="1"/>
            </c:dLbl>
            <c:dLbl>
              <c:idx val="1"/>
              <c:layout>
                <c:manualLayout>
                  <c:x val="0"/>
                  <c:y val="9.661596319015278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Доходы от уплаты акцизов на ГСМ
</a:t>
                    </a:r>
                    <a:r>
                      <a:rPr lang="ru-RU" dirty="0" smtClean="0"/>
                      <a:t>22%</a:t>
                    </a:r>
                    <a:endParaRPr lang="ru-RU" dirty="0"/>
                  </a:p>
                </c:rich>
              </c:tx>
              <c:dLblPos val="bestFit"/>
              <c:showCatName val="1"/>
              <c:showPercent val="1"/>
            </c:dLbl>
            <c:dLbl>
              <c:idx val="2"/>
              <c:layout>
                <c:manualLayout>
                  <c:x val="7.8892413439842116E-2"/>
                  <c:y val="3.344073733782328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Налоги на совокупный доход
</a:t>
                    </a:r>
                    <a:r>
                      <a:rPr lang="ru-RU" dirty="0" smtClean="0"/>
                      <a:t>5%</a:t>
                    </a:r>
                    <a:endParaRPr lang="ru-RU" dirty="0"/>
                  </a:p>
                </c:rich>
              </c:tx>
              <c:dLblPos val="bestFit"/>
              <c:showCatName val="1"/>
              <c:showPercent val="1"/>
            </c:dLbl>
            <c:dLbl>
              <c:idx val="3"/>
              <c:layout>
                <c:manualLayout>
                  <c:x val="-0.10982523191549738"/>
                  <c:y val="8.3052159286322244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/>
                      <a:t>Государственная пошлина
</a:t>
                    </a:r>
                    <a:r>
                      <a:rPr lang="ru-RU" sz="1600" b="1" dirty="0" smtClean="0"/>
                      <a:t>1%</a:t>
                    </a:r>
                    <a:endParaRPr lang="ru-RU" sz="1600" b="1" dirty="0"/>
                  </a:p>
                </c:rich>
              </c:tx>
              <c:dLblPos val="bestFit"/>
              <c:showCatName val="1"/>
              <c:showPercent val="1"/>
            </c:dLbl>
            <c:numFmt formatCode="0%" sourceLinked="0"/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Sheet1!$B$1:$F$1</c:f>
              <c:strCache>
                <c:ptCount val="5"/>
                <c:pt idx="0">
                  <c:v>Налог на доходы физических лиц</c:v>
                </c:pt>
                <c:pt idx="1">
                  <c:v>Доходы от уплаты акцизов на ГСМ</c:v>
                </c:pt>
                <c:pt idx="2">
                  <c:v>Налоги на совокупный доход</c:v>
                </c:pt>
                <c:pt idx="3">
                  <c:v>Госпошлина</c:v>
                </c:pt>
                <c:pt idx="4">
                  <c:v>Налоги на имущество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59936.2</c:v>
                </c:pt>
                <c:pt idx="1">
                  <c:v>20240.099999999984</c:v>
                </c:pt>
                <c:pt idx="2">
                  <c:v>5079.1000000000004</c:v>
                </c:pt>
                <c:pt idx="3">
                  <c:v>681</c:v>
                </c:pt>
                <c:pt idx="4">
                  <c:v>5212.5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explosion val="25"/>
          <c:dLbls>
            <c:numFmt formatCode="0%" sourceLinked="0"/>
            <c:showCatName val="1"/>
            <c:showPercent val="1"/>
            <c:showLeaderLines val="1"/>
          </c:dLbls>
          <c:cat>
            <c:strRef>
              <c:f>Sheet1!$B$1:$F$1</c:f>
              <c:strCache>
                <c:ptCount val="5"/>
                <c:pt idx="0">
                  <c:v>Налог на доходы физических лиц</c:v>
                </c:pt>
                <c:pt idx="1">
                  <c:v>Доходы от уплаты акцизов на ГСМ</c:v>
                </c:pt>
                <c:pt idx="2">
                  <c:v>Налоги на совокупный доход</c:v>
                </c:pt>
                <c:pt idx="3">
                  <c:v>Госпошлина</c:v>
                </c:pt>
                <c:pt idx="4">
                  <c:v>Налоги на имущество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explosion val="25"/>
          <c:dLbls>
            <c:numFmt formatCode="0%" sourceLinked="0"/>
            <c:showCatName val="1"/>
            <c:showPercent val="1"/>
            <c:showLeaderLines val="1"/>
          </c:dLbls>
          <c:cat>
            <c:strRef>
              <c:f>Sheet1!$B$1:$F$1</c:f>
              <c:strCache>
                <c:ptCount val="5"/>
                <c:pt idx="0">
                  <c:v>Налог на доходы физических лиц</c:v>
                </c:pt>
                <c:pt idx="1">
                  <c:v>Доходы от уплаты акцизов на ГСМ</c:v>
                </c:pt>
                <c:pt idx="2">
                  <c:v>Налоги на совокупный доход</c:v>
                </c:pt>
                <c:pt idx="3">
                  <c:v>Госпошлина</c:v>
                </c:pt>
                <c:pt idx="4">
                  <c:v>Налоги на имущество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spPr>
    <a:gradFill flip="none" rotWithShape="1"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8100000" scaled="1"/>
      <a:tileRect/>
    </a:gradFill>
  </c:spPr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1181612715077283"/>
          <c:y val="0.25228519106013114"/>
          <c:w val="0.74867369009431473"/>
          <c:h val="0.51177374837988665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/>
          </c:spPr>
          <c:explosion val="4"/>
          <c:dLbls>
            <c:dLbl>
              <c:idx val="0"/>
              <c:layout>
                <c:manualLayout>
                  <c:x val="-6.6358024691358028E-2"/>
                  <c:y val="-0.1767680579207023"/>
                </c:manualLayout>
              </c:layout>
              <c:tx>
                <c:rich>
                  <a:bodyPr/>
                  <a:lstStyle/>
                  <a:p>
                    <a:pPr>
                      <a:defRPr b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b="0" dirty="0" smtClean="0"/>
                      <a:t>Доходы </a:t>
                    </a:r>
                    <a:r>
                      <a:rPr lang="ru-RU" b="0" dirty="0"/>
                      <a:t>от использования имущества
</a:t>
                    </a:r>
                    <a:r>
                      <a:rPr lang="ru-RU" b="0" dirty="0" smtClean="0"/>
                      <a:t>45%</a:t>
                    </a:r>
                    <a:endParaRPr lang="ru-RU" b="0" dirty="0"/>
                  </a:p>
                </c:rich>
              </c:tx>
              <c:numFmt formatCode="0%" sourceLinked="0"/>
              <c:spPr>
                <a:solidFill>
                  <a:schemeClr val="accent1"/>
                </a:solidFill>
                <a:ln w="12700" cap="flat" cmpd="sng" algn="ctr">
                  <a:solidFill>
                    <a:schemeClr val="bg1"/>
                  </a:solidFill>
                  <a:prstDash val="solid"/>
                </a:ln>
                <a:effectLst/>
              </c:spPr>
              <c:dLblPos val="bestFit"/>
              <c:showCatName val="1"/>
              <c:showPercent val="1"/>
            </c:dLbl>
            <c:dLbl>
              <c:idx val="1"/>
              <c:layout>
                <c:manualLayout>
                  <c:x val="0.11574061922815204"/>
                  <c:y val="-2.6942994249396762E-2"/>
                </c:manualLayout>
              </c:layout>
              <c:tx>
                <c:rich>
                  <a:bodyPr/>
                  <a:lstStyle/>
                  <a:p>
                    <a:pPr>
                      <a:defRPr b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b="0" dirty="0"/>
                      <a:t>Платежи при пользовании природными ресурсами
</a:t>
                    </a:r>
                    <a:r>
                      <a:rPr lang="ru-RU" b="0" dirty="0" smtClean="0"/>
                      <a:t>3%</a:t>
                    </a:r>
                    <a:endParaRPr lang="ru-RU" b="0" dirty="0"/>
                  </a:p>
                </c:rich>
              </c:tx>
              <c:numFmt formatCode="0%" sourceLinked="0"/>
              <c:spPr>
                <a:solidFill>
                  <a:schemeClr val="accent2"/>
                </a:solidFill>
                <a:ln w="12700" cap="flat" cmpd="sng" algn="ctr">
                  <a:solidFill>
                    <a:schemeClr val="bg1"/>
                  </a:solidFill>
                  <a:prstDash val="solid"/>
                </a:ln>
                <a:effectLst/>
              </c:spPr>
              <c:dLblPos val="bestFit"/>
              <c:showCatName val="1"/>
              <c:showPercent val="1"/>
            </c:dLbl>
            <c:dLbl>
              <c:idx val="2"/>
              <c:layout>
                <c:manualLayout>
                  <c:x val="-1.4445781082920191E-2"/>
                  <c:y val="2.9442171604362716E-2"/>
                </c:manualLayout>
              </c:layout>
              <c:tx>
                <c:rich>
                  <a:bodyPr/>
                  <a:lstStyle/>
                  <a:p>
                    <a:pPr>
                      <a:defRPr b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b="0" dirty="0" smtClean="0"/>
                      <a:t>Доходы </a:t>
                    </a:r>
                    <a:r>
                      <a:rPr lang="ru-RU" b="0" dirty="0"/>
                      <a:t>от оказания платных услуг
</a:t>
                    </a:r>
                    <a:r>
                      <a:rPr lang="ru-RU" b="0" dirty="0" smtClean="0"/>
                      <a:t>9%</a:t>
                    </a:r>
                    <a:endParaRPr lang="ru-RU" b="0" dirty="0"/>
                  </a:p>
                </c:rich>
              </c:tx>
              <c:numFmt formatCode="0%" sourceLinked="0"/>
              <c:spPr>
                <a:solidFill>
                  <a:schemeClr val="accent3"/>
                </a:solidFill>
                <a:ln w="12700" cap="flat" cmpd="sng" algn="ctr">
                  <a:solidFill>
                    <a:schemeClr val="bg1"/>
                  </a:solidFill>
                  <a:prstDash val="solid"/>
                </a:ln>
                <a:effectLst/>
              </c:spPr>
              <c:dLblPos val="bestFit"/>
              <c:showCatName val="1"/>
              <c:showPercent val="1"/>
            </c:dLbl>
            <c:dLbl>
              <c:idx val="3"/>
              <c:layout>
                <c:manualLayout>
                  <c:x val="3.3664576650140957E-2"/>
                  <c:y val="0.18089730996088227"/>
                </c:manualLayout>
              </c:layout>
              <c:tx>
                <c:rich>
                  <a:bodyPr/>
                  <a:lstStyle/>
                  <a:p>
                    <a:pPr>
                      <a:defRPr b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b="0" dirty="0"/>
                      <a:t>Доходы от продажи земельных участков и имущества
</a:t>
                    </a:r>
                    <a:r>
                      <a:rPr lang="ru-RU" b="0" dirty="0" smtClean="0"/>
                      <a:t>32%</a:t>
                    </a:r>
                    <a:endParaRPr lang="ru-RU" b="0" dirty="0"/>
                  </a:p>
                </c:rich>
              </c:tx>
              <c:numFmt formatCode="0%" sourceLinked="0"/>
              <c:spPr>
                <a:solidFill>
                  <a:schemeClr val="accent4"/>
                </a:solidFill>
                <a:ln w="12700" cap="flat" cmpd="sng" algn="ctr">
                  <a:solidFill>
                    <a:schemeClr val="bg1"/>
                  </a:solidFill>
                  <a:prstDash val="solid"/>
                </a:ln>
                <a:effectLst/>
              </c:spPr>
              <c:dLblPos val="bestFit"/>
              <c:showCatName val="1"/>
              <c:showPercent val="1"/>
            </c:dLbl>
            <c:dLbl>
              <c:idx val="4"/>
              <c:layout>
                <c:manualLayout>
                  <c:x val="-5.5357490035967724E-2"/>
                  <c:y val="-0.1085952306469459"/>
                </c:manualLayout>
              </c:layout>
              <c:tx>
                <c:rich>
                  <a:bodyPr/>
                  <a:lstStyle/>
                  <a:p>
                    <a:pPr>
                      <a:defRPr b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b="0" dirty="0"/>
                      <a:t>Штрафы
</a:t>
                    </a:r>
                    <a:r>
                      <a:rPr lang="ru-RU" b="0" dirty="0" smtClean="0"/>
                      <a:t>2%</a:t>
                    </a:r>
                    <a:endParaRPr lang="ru-RU" b="0" dirty="0"/>
                  </a:p>
                </c:rich>
              </c:tx>
              <c:numFmt formatCode="0%" sourceLinked="0"/>
              <c:spPr>
                <a:solidFill>
                  <a:schemeClr val="accent5"/>
                </a:solidFill>
                <a:ln w="12700" cap="flat" cmpd="sng" algn="ctr">
                  <a:solidFill>
                    <a:schemeClr val="bg1"/>
                  </a:solidFill>
                  <a:prstDash val="solid"/>
                </a:ln>
                <a:effectLst/>
              </c:spPr>
              <c:dLblPos val="bestFit"/>
              <c:showCatName val="1"/>
              <c:showPercent val="1"/>
            </c:dLbl>
            <c:dLbl>
              <c:idx val="5"/>
              <c:layout>
                <c:manualLayout>
                  <c:x val="0.15459062408865559"/>
                  <c:y val="-8.3265675597487793E-2"/>
                </c:manualLayout>
              </c:layout>
              <c:tx>
                <c:rich>
                  <a:bodyPr/>
                  <a:lstStyle/>
                  <a:p>
                    <a:pPr>
                      <a:defRPr b="0" cap="none" spc="50">
                        <a:ln w="12700" cmpd="sng">
                          <a:solidFill>
                            <a:schemeClr val="accent6">
                              <a:satMod val="120000"/>
                              <a:shade val="80000"/>
                            </a:schemeClr>
                          </a:solidFill>
                          <a:prstDash val="solid"/>
                        </a:ln>
                        <a:solidFill>
                          <a:schemeClr val="accent6">
                            <a:tint val="1000"/>
                          </a:schemeClr>
                        </a:solidFill>
                        <a:effectLst>
                          <a:glow rad="53100">
                            <a:schemeClr val="accent6">
                              <a:satMod val="180000"/>
                              <a:alpha val="30000"/>
                            </a:schemeClr>
                          </a:glow>
                        </a:effectLst>
                      </a:defRPr>
                    </a:pPr>
                    <a:r>
                      <a:rPr lang="ru-RU" b="0" dirty="0">
                        <a:ln w="12700" cmpd="sng">
                          <a:noFill/>
                          <a:prstDash val="solid"/>
                        </a:ln>
                        <a:solidFill>
                          <a:schemeClr val="bg1"/>
                        </a:solidFill>
                      </a:rPr>
                      <a:t>Прочие неналоговые доходы
</a:t>
                    </a:r>
                    <a:r>
                      <a:rPr lang="ru-RU" b="0" dirty="0" smtClean="0">
                        <a:ln w="12700" cmpd="sng">
                          <a:noFill/>
                          <a:prstDash val="solid"/>
                        </a:ln>
                        <a:solidFill>
                          <a:schemeClr val="bg1"/>
                        </a:solidFill>
                      </a:rPr>
                      <a:t>9%</a:t>
                    </a:r>
                    <a:endParaRPr lang="ru-RU" b="0" dirty="0">
                      <a:ln w="12700" cmpd="sng">
                        <a:noFill/>
                        <a:prstDash val="solid"/>
                      </a:ln>
                      <a:solidFill>
                        <a:schemeClr val="bg1"/>
                      </a:solidFill>
                    </a:endParaRPr>
                  </a:p>
                </c:rich>
              </c:tx>
              <c:numFmt formatCode="0%" sourceLinked="0"/>
              <c:spPr>
                <a:solidFill>
                  <a:srgbClr val="FEAA02"/>
                </a:solidFill>
                <a:ln w="12700">
                  <a:solidFill>
                    <a:schemeClr val="bg1"/>
                  </a:solidFill>
                </a:ln>
              </c:spPr>
              <c:showCatName val="1"/>
              <c:showPercent val="1"/>
            </c:dLbl>
            <c:numFmt formatCode="0%" sourceLinked="0"/>
            <c:spPr>
              <a:ln w="12700">
                <a:solidFill>
                  <a:schemeClr val="bg1"/>
                </a:solidFill>
              </a:ln>
            </c:spPr>
            <c:txPr>
              <a:bodyPr/>
              <a:lstStyle/>
              <a:p>
                <a:pPr>
                  <a:defRPr b="0" cap="none" spc="50">
                    <a:ln w="12700" cmpd="sng">
                      <a:solidFill>
                        <a:schemeClr val="accent6">
                          <a:satMod val="120000"/>
                          <a:shade val="80000"/>
                        </a:schemeClr>
                      </a:solidFill>
                      <a:prstDash val="solid"/>
                    </a:ln>
                    <a:solidFill>
                      <a:schemeClr val="accent6">
                        <a:tint val="1000"/>
                      </a:schemeClr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</a:defRPr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Sheet1!$B$1:$G$1</c:f>
              <c:strCache>
                <c:ptCount val="6"/>
                <c:pt idx="0">
                  <c:v>Доходы от использования имущества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</c:v>
                </c:pt>
                <c:pt idx="3">
                  <c:v>Доходы от продажи земельных участков и имущества</c:v>
                </c:pt>
                <c:pt idx="4">
                  <c:v>Штрафы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3219.3</c:v>
                </c:pt>
                <c:pt idx="1">
                  <c:v>182.1</c:v>
                </c:pt>
                <c:pt idx="2">
                  <c:v>621.70000000000005</c:v>
                </c:pt>
                <c:pt idx="3">
                  <c:v>2285.3000000000002</c:v>
                </c:pt>
                <c:pt idx="4">
                  <c:v>188.4</c:v>
                </c:pt>
                <c:pt idx="5">
                  <c:v>712.5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explosion val="13"/>
          <c:dLbls>
            <c:numFmt formatCode="0%" sourceLinked="0"/>
            <c:showCatName val="1"/>
            <c:showPercent val="1"/>
            <c:showLeaderLines val="1"/>
          </c:dLbls>
          <c:cat>
            <c:strRef>
              <c:f>Sheet1!$B$1:$G$1</c:f>
              <c:strCache>
                <c:ptCount val="6"/>
                <c:pt idx="0">
                  <c:v>Доходы от использования имущества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</c:v>
                </c:pt>
                <c:pt idx="3">
                  <c:v>Доходы от продажи земельных участков и имущества</c:v>
                </c:pt>
                <c:pt idx="4">
                  <c:v>Штрафы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explosion val="13"/>
          <c:dLbls>
            <c:numFmt formatCode="0%" sourceLinked="0"/>
            <c:showCatName val="1"/>
            <c:showPercent val="1"/>
            <c:showLeaderLines val="1"/>
          </c:dLbls>
          <c:cat>
            <c:strRef>
              <c:f>Sheet1!$B$1:$G$1</c:f>
              <c:strCache>
                <c:ptCount val="6"/>
                <c:pt idx="0">
                  <c:v>Доходы от использования имущества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</c:v>
                </c:pt>
                <c:pt idx="3">
                  <c:v>Доходы от продажи земельных участков и имущества</c:v>
                </c:pt>
                <c:pt idx="4">
                  <c:v>Штрафы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spPr>
    <a:gradFill flip="none" rotWithShape="1"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path path="circle">
        <a:fillToRect l="50000" t="50000" r="50000" b="50000"/>
      </a:path>
      <a:tileRect/>
    </a:gradFill>
  </c:spPr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6975308641975512E-2"/>
          <c:y val="0.16845195395060483"/>
          <c:w val="0.60408183078431144"/>
          <c:h val="0.79590604980963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dPt>
            <c:idx val="0"/>
            <c:spPr>
              <a:ln>
                <a:solidFill>
                  <a:schemeClr val="bg1"/>
                </a:solidFill>
              </a:ln>
            </c:spPr>
          </c:dPt>
          <c:dPt>
            <c:idx val="1"/>
            <c:explosion val="22"/>
            <c:spPr>
              <a:ln>
                <a:solidFill>
                  <a:schemeClr val="bg1"/>
                </a:solidFill>
              </a:ln>
            </c:spPr>
          </c:dPt>
          <c:dPt>
            <c:idx val="2"/>
            <c:explosion val="19"/>
            <c:spPr>
              <a:ln>
                <a:solidFill>
                  <a:schemeClr val="bg1"/>
                </a:solidFill>
              </a:ln>
            </c:spPr>
          </c:dPt>
          <c:dPt>
            <c:idx val="3"/>
            <c:explosion val="20"/>
            <c:spPr>
              <a:ln>
                <a:solidFill>
                  <a:schemeClr val="bg1"/>
                </a:solidFill>
              </a:ln>
            </c:spPr>
          </c:dPt>
          <c:dPt>
            <c:idx val="4"/>
            <c:spPr>
              <a:ln>
                <a:solidFill>
                  <a:schemeClr val="bg1"/>
                </a:solidFill>
              </a:ln>
            </c:spPr>
          </c:dPt>
          <c:dPt>
            <c:idx val="5"/>
            <c:spPr>
              <a:ln>
                <a:solidFill>
                  <a:schemeClr val="bg1"/>
                </a:solidFill>
              </a:ln>
            </c:spPr>
          </c:dPt>
          <c:dPt>
            <c:idx val="6"/>
            <c:spPr>
              <a:ln>
                <a:solidFill>
                  <a:schemeClr val="bg1"/>
                </a:solidFill>
              </a:ln>
            </c:spPr>
          </c:dPt>
          <c:dPt>
            <c:idx val="7"/>
            <c:spPr>
              <a:ln>
                <a:solidFill>
                  <a:schemeClr val="bg1"/>
                </a:solidFill>
              </a:ln>
            </c:spPr>
          </c:dPt>
          <c:dPt>
            <c:idx val="8"/>
            <c:spPr>
              <a:ln>
                <a:solidFill>
                  <a:schemeClr val="bg1"/>
                </a:solidFill>
              </a:ln>
            </c:spPr>
          </c:dPt>
          <c:dPt>
            <c:idx val="9"/>
            <c:spPr>
              <a:ln>
                <a:solidFill>
                  <a:schemeClr val="bg1"/>
                </a:solidFill>
              </a:ln>
            </c:spPr>
          </c:dPt>
          <c:dPt>
            <c:idx val="10"/>
            <c:spPr>
              <a:ln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-0.17629150354245068"/>
                  <c:y val="-8.7859149613994714E-2"/>
                </c:manualLayout>
              </c:layout>
              <c:showVal val="1"/>
            </c:dLbl>
            <c:dLbl>
              <c:idx val="3"/>
              <c:layout>
                <c:manualLayout>
                  <c:x val="1.1912639925583749E-2"/>
                  <c:y val="-5.659823055311851E-3"/>
                </c:manualLayout>
              </c:layout>
              <c:showVal val="1"/>
            </c:dLbl>
            <c:dLbl>
              <c:idx val="7"/>
              <c:layout>
                <c:manualLayout>
                  <c:x val="2.1085188095205841E-2"/>
                  <c:y val="-0.17678816267450956"/>
                </c:manualLayout>
              </c:layout>
              <c:showVal val="1"/>
            </c:dLbl>
            <c:dLbl>
              <c:idx val="8"/>
              <c:layout>
                <c:manualLayout>
                  <c:x val="0.11611870475984051"/>
                  <c:y val="-0.1300928499671497"/>
                </c:manualLayout>
              </c:layout>
              <c:showVal val="1"/>
            </c:dLbl>
            <c:dLbl>
              <c:idx val="9"/>
              <c:layout>
                <c:manualLayout>
                  <c:x val="0.24793097531349234"/>
                  <c:y val="-0.15744317725264911"/>
                </c:manualLayout>
              </c:layout>
              <c:showVal val="1"/>
            </c:dLbl>
            <c:dLbl>
              <c:idx val="10"/>
              <c:layout>
                <c:manualLayout>
                  <c:x val="0.18417514461046641"/>
                  <c:y val="-5.1815750062446583E-2"/>
                </c:manualLayout>
              </c:layout>
              <c:showVal val="1"/>
            </c:dLbl>
            <c:txPr>
              <a:bodyPr/>
              <a:lstStyle/>
              <a:p>
                <a:pPr>
                  <a:defRPr baseline="0"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>
                  <a:solidFill>
                    <a:srgbClr val="FFFF00"/>
                  </a:solidFill>
                </a:ln>
              </c:spPr>
            </c:leaderLines>
          </c:dLbls>
          <c:cat>
            <c:strRef>
              <c:f>Лист1!$A$2:$A$12</c:f>
              <c:strCache>
                <c:ptCount val="11"/>
                <c:pt idx="0">
                  <c:v>Образование</c:v>
                </c:pt>
                <c:pt idx="1">
                  <c:v>Общегосударственные расходы</c:v>
                </c:pt>
                <c:pt idx="2">
                  <c:v>Культура и кинематография</c:v>
                </c:pt>
                <c:pt idx="3">
                  <c:v>Национальная экономика</c:v>
                </c:pt>
                <c:pt idx="4">
                  <c:v>Социальная политика</c:v>
                </c:pt>
                <c:pt idx="5">
                  <c:v>Национальная оборона</c:v>
                </c:pt>
                <c:pt idx="6">
                  <c:v>Жилищно-коммунальное хозяйство</c:v>
                </c:pt>
                <c:pt idx="7">
                  <c:v>Национальная безопасность и правоохранительная деятельность</c:v>
                </c:pt>
                <c:pt idx="8">
                  <c:v>Обслуживание гос. Долга</c:v>
                </c:pt>
                <c:pt idx="9">
                  <c:v>Физическая культура и спорт</c:v>
                </c:pt>
                <c:pt idx="10">
                  <c:v>Охрана окружающей среды</c:v>
                </c:pt>
              </c:strCache>
            </c:strRef>
          </c:cat>
          <c:val>
            <c:numRef>
              <c:f>Лист1!$B$2:$B$12</c:f>
              <c:numCache>
                <c:formatCode>#,##0.00</c:formatCode>
                <c:ptCount val="11"/>
                <c:pt idx="0">
                  <c:v>246381.7</c:v>
                </c:pt>
                <c:pt idx="1">
                  <c:v>85096.3</c:v>
                </c:pt>
                <c:pt idx="2">
                  <c:v>42898.3</c:v>
                </c:pt>
                <c:pt idx="3">
                  <c:v>43030.9</c:v>
                </c:pt>
                <c:pt idx="4">
                  <c:v>4467.1000000000004</c:v>
                </c:pt>
                <c:pt idx="5">
                  <c:v>541.9</c:v>
                </c:pt>
                <c:pt idx="6">
                  <c:v>25812.1</c:v>
                </c:pt>
                <c:pt idx="7">
                  <c:v>3011.4</c:v>
                </c:pt>
                <c:pt idx="8">
                  <c:v>1299.7</c:v>
                </c:pt>
                <c:pt idx="9">
                  <c:v>1473</c:v>
                </c:pt>
                <c:pt idx="10">
                  <c:v>10612.1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195139462739947"/>
          <c:y val="0"/>
          <c:w val="0.37122680700994604"/>
          <c:h val="1"/>
        </c:manualLayout>
      </c:layout>
      <c:txPr>
        <a:bodyPr/>
        <a:lstStyle/>
        <a:p>
          <a:pPr>
            <a:defRPr sz="1600" baseline="0">
              <a:solidFill>
                <a:schemeClr val="bg1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14613490914214264"/>
          <c:w val="0.94738410095924541"/>
          <c:h val="0.7870436572545787"/>
        </c:manualLayout>
      </c:layout>
      <c:pie3DChart>
        <c:varyColors val="1"/>
        <c:ser>
          <c:idx val="0"/>
          <c:order val="0"/>
          <c:tx>
            <c:strRef>
              <c:f>Лист1!$B$22</c:f>
              <c:strCache>
                <c:ptCount val="1"/>
              </c:strCache>
            </c:strRef>
          </c:tx>
          <c:explosion val="46"/>
          <c:cat>
            <c:strRef>
              <c:f>Лист1!$A$2:$A$6</c:f>
              <c:strCache>
                <c:ptCount val="5"/>
                <c:pt idx="0">
                  <c:v>дошкольное образование</c:v>
                </c:pt>
                <c:pt idx="1">
                  <c:v>Развитие общего образования  </c:v>
                </c:pt>
                <c:pt idx="2">
                  <c:v>Дополнительное образование и воспитание детей,</c:v>
                </c:pt>
                <c:pt idx="3">
                  <c:v>реализация молодежной политики</c:v>
                </c:pt>
                <c:pt idx="4">
                  <c:v>Создание условий для реализации муниципальной программы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34979.599999999999</c:v>
                </c:pt>
                <c:pt idx="1">
                  <c:v>104801.60000000002</c:v>
                </c:pt>
                <c:pt idx="2">
                  <c:v>12470.2</c:v>
                </c:pt>
                <c:pt idx="3">
                  <c:v>1423.8</c:v>
                </c:pt>
                <c:pt idx="4">
                  <c:v>3647.8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4" Type="http://schemas.openxmlformats.org/officeDocument/2006/relationships/image" Target="../media/image3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E799E4-CCD5-4978-8894-C19B46ACF6C9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B2611A-9678-4D99-9EEF-EF2F9FAE7BD3}">
      <dgm:prSet phldrT="[Текст]"/>
      <dgm:spPr/>
      <dgm:t>
        <a:bodyPr/>
        <a:lstStyle/>
        <a:p>
          <a:r>
            <a:rPr lang="ru-RU" b="1" dirty="0" smtClean="0">
              <a:solidFill>
                <a:schemeClr val="accent2">
                  <a:lumMod val="20000"/>
                  <a:lumOff val="80000"/>
                </a:schemeClr>
              </a:solidFill>
            </a:rPr>
            <a:t>ДОХОДЫ</a:t>
          </a:r>
          <a:endParaRPr lang="ru-RU" b="1" dirty="0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90C9BA06-4FA1-4080-B8F5-C977EAC124A2}" type="parTrans" cxnId="{4E028E1D-3845-477A-BF54-DD5C3AF41F34}">
      <dgm:prSet/>
      <dgm:spPr/>
      <dgm:t>
        <a:bodyPr/>
        <a:lstStyle/>
        <a:p>
          <a:endParaRPr lang="ru-RU"/>
        </a:p>
      </dgm:t>
    </dgm:pt>
    <dgm:pt modelId="{70AC9422-8DD3-4A56-9BB2-D91AB2EEEEFD}" type="sibTrans" cxnId="{4E028E1D-3845-477A-BF54-DD5C3AF41F34}">
      <dgm:prSet/>
      <dgm:spPr/>
      <dgm:t>
        <a:bodyPr/>
        <a:lstStyle/>
        <a:p>
          <a:endParaRPr lang="ru-RU"/>
        </a:p>
      </dgm:t>
    </dgm:pt>
    <dgm:pt modelId="{3E63A110-2FBE-450E-92E3-8A824E879C0D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Налоговые доходы</a:t>
          </a:r>
          <a:endParaRPr lang="ru-RU" sz="1200" dirty="0"/>
        </a:p>
      </dgm:t>
    </dgm:pt>
    <dgm:pt modelId="{432D4EAD-EF10-4142-AB82-A025ADB34A36}" type="parTrans" cxnId="{EC882D24-5DB7-4EFD-8C02-A4593CB2B092}">
      <dgm:prSet/>
      <dgm:spPr/>
      <dgm:t>
        <a:bodyPr/>
        <a:lstStyle/>
        <a:p>
          <a:endParaRPr lang="ru-RU"/>
        </a:p>
      </dgm:t>
    </dgm:pt>
    <dgm:pt modelId="{FA455A88-C87D-4F87-9378-94D10A50898C}" type="sibTrans" cxnId="{EC882D24-5DB7-4EFD-8C02-A4593CB2B092}">
      <dgm:prSet/>
      <dgm:spPr/>
      <dgm:t>
        <a:bodyPr/>
        <a:lstStyle/>
        <a:p>
          <a:endParaRPr lang="ru-RU"/>
        </a:p>
      </dgm:t>
    </dgm:pt>
    <dgm:pt modelId="{B7161287-2C2F-4DB5-B28A-3D261905AD49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Неналоговые доходы (штрафы, доходы от использования и  продажи  муниципального имущества и т.п.)</a:t>
          </a:r>
          <a:endParaRPr lang="ru-RU" sz="1200" dirty="0"/>
        </a:p>
      </dgm:t>
    </dgm:pt>
    <dgm:pt modelId="{101C32D0-AFEA-4D66-9821-8EC245B0FDB3}" type="parTrans" cxnId="{5C09F62D-6CA1-430A-8B55-66FBE759E982}">
      <dgm:prSet/>
      <dgm:spPr/>
      <dgm:t>
        <a:bodyPr/>
        <a:lstStyle/>
        <a:p>
          <a:endParaRPr lang="ru-RU"/>
        </a:p>
      </dgm:t>
    </dgm:pt>
    <dgm:pt modelId="{47BB0F0A-E3C3-420B-BC93-B2AFE42F5A70}" type="sibTrans" cxnId="{5C09F62D-6CA1-430A-8B55-66FBE759E982}">
      <dgm:prSet/>
      <dgm:spPr/>
      <dgm:t>
        <a:bodyPr/>
        <a:lstStyle/>
        <a:p>
          <a:endParaRPr lang="ru-RU"/>
        </a:p>
      </dgm:t>
    </dgm:pt>
    <dgm:pt modelId="{50B242C8-1C38-408E-BB1B-BE3D654611BE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</a:rPr>
            <a:t>РАСХОДЫ</a:t>
          </a:r>
          <a:endParaRPr lang="ru-RU" b="1" dirty="0">
            <a:solidFill>
              <a:srgbClr val="FFC000"/>
            </a:solidFill>
          </a:endParaRPr>
        </a:p>
      </dgm:t>
    </dgm:pt>
    <dgm:pt modelId="{48C8795A-3DB4-4D72-BC85-DF5DECF4659B}" type="parTrans" cxnId="{16C221AA-F3B8-41E2-B14D-DC92A59F6FE6}">
      <dgm:prSet/>
      <dgm:spPr/>
      <dgm:t>
        <a:bodyPr/>
        <a:lstStyle/>
        <a:p>
          <a:endParaRPr lang="ru-RU"/>
        </a:p>
      </dgm:t>
    </dgm:pt>
    <dgm:pt modelId="{080F3417-D6D7-4205-8D70-B6D71DEB351F}" type="sibTrans" cxnId="{16C221AA-F3B8-41E2-B14D-DC92A59F6FE6}">
      <dgm:prSet/>
      <dgm:spPr/>
      <dgm:t>
        <a:bodyPr/>
        <a:lstStyle/>
        <a:p>
          <a:endParaRPr lang="ru-RU"/>
        </a:p>
      </dgm:t>
    </dgm:pt>
    <dgm:pt modelId="{D0A950B1-F99C-48FB-AA0D-2A659599B5B0}">
      <dgm:prSet phldrT="[Текст]" custT="1"/>
      <dgm:spPr/>
      <dgm:t>
        <a:bodyPr/>
        <a:lstStyle/>
        <a:p>
          <a:r>
            <a:rPr lang="ru-RU" sz="1200" dirty="0" smtClean="0">
              <a:solidFill>
                <a:prstClr val="black"/>
              </a:solidFill>
            </a:rPr>
            <a:t>общегосударственные вопросы </a:t>
          </a:r>
          <a:r>
            <a:rPr lang="ru-RU" sz="1200" i="1" dirty="0" smtClean="0">
              <a:solidFill>
                <a:prstClr val="black"/>
              </a:solidFill>
            </a:rPr>
            <a:t>(функционирование органов местного самоуправления, обеспечение проведения выборов,  и  т.д.)</a:t>
          </a:r>
          <a:endParaRPr lang="ru-RU" sz="1200" dirty="0"/>
        </a:p>
      </dgm:t>
    </dgm:pt>
    <dgm:pt modelId="{1B054C6C-0E17-4C9F-B5FD-2D1377D4C4B8}" type="parTrans" cxnId="{A7BD5725-6EDE-467C-BC6D-4E778B5556F1}">
      <dgm:prSet/>
      <dgm:spPr/>
      <dgm:t>
        <a:bodyPr/>
        <a:lstStyle/>
        <a:p>
          <a:endParaRPr lang="ru-RU"/>
        </a:p>
      </dgm:t>
    </dgm:pt>
    <dgm:pt modelId="{7F4BF03C-42D3-4A19-91A6-918545781D02}" type="sibTrans" cxnId="{A7BD5725-6EDE-467C-BC6D-4E778B5556F1}">
      <dgm:prSet/>
      <dgm:spPr/>
      <dgm:t>
        <a:bodyPr/>
        <a:lstStyle/>
        <a:p>
          <a:endParaRPr lang="ru-RU"/>
        </a:p>
      </dgm:t>
    </dgm:pt>
    <dgm:pt modelId="{58C49A79-E950-49A0-9BA4-894E6C356D9B}">
      <dgm:prSet phldrT="[Текст]" custT="1"/>
      <dgm:spPr/>
      <dgm:t>
        <a:bodyPr/>
        <a:lstStyle/>
        <a:p>
          <a:r>
            <a:rPr lang="ru-RU" sz="1200" dirty="0" smtClean="0">
              <a:solidFill>
                <a:prstClr val="black"/>
              </a:solidFill>
            </a:rPr>
            <a:t>национальная экономика </a:t>
          </a:r>
          <a:r>
            <a:rPr lang="ru-RU" sz="1200" i="1" dirty="0" smtClean="0">
              <a:solidFill>
                <a:prstClr val="black"/>
              </a:solidFill>
            </a:rPr>
            <a:t>(организация  и осуществление мероприятий по содержанию и ремонту автомобильных дорог, сельское хозяйство)</a:t>
          </a:r>
          <a:r>
            <a:rPr lang="ru-RU" sz="1200" dirty="0" smtClean="0">
              <a:solidFill>
                <a:prstClr val="black"/>
              </a:solidFill>
            </a:rPr>
            <a:t> </a:t>
          </a:r>
          <a:endParaRPr lang="ru-RU" sz="1200" dirty="0"/>
        </a:p>
      </dgm:t>
    </dgm:pt>
    <dgm:pt modelId="{287EB6F9-4C97-41A6-A0ED-913E1A603CB8}" type="parTrans" cxnId="{9E039377-2054-4560-9271-2BAC9F725F98}">
      <dgm:prSet/>
      <dgm:spPr/>
      <dgm:t>
        <a:bodyPr/>
        <a:lstStyle/>
        <a:p>
          <a:endParaRPr lang="ru-RU"/>
        </a:p>
      </dgm:t>
    </dgm:pt>
    <dgm:pt modelId="{C0D7BC8E-B443-493F-A928-3C406DA8276D}" type="sibTrans" cxnId="{9E039377-2054-4560-9271-2BAC9F725F98}">
      <dgm:prSet/>
      <dgm:spPr/>
      <dgm:t>
        <a:bodyPr/>
        <a:lstStyle/>
        <a:p>
          <a:endParaRPr lang="ru-RU"/>
        </a:p>
      </dgm:t>
    </dgm:pt>
    <dgm:pt modelId="{0578267F-1749-4035-AC87-BC5E82373C8D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Безвозмездные поступления (дотации, субсидии, субвенции, межбюджетные трансферты)</a:t>
          </a:r>
          <a:endParaRPr lang="ru-RU" dirty="0">
            <a:solidFill>
              <a:schemeClr val="tx1"/>
            </a:solidFill>
          </a:endParaRPr>
        </a:p>
      </dgm:t>
    </dgm:pt>
    <dgm:pt modelId="{0500B7FF-8BFC-4FAD-8073-AF299F48AC3D}" type="parTrans" cxnId="{685E1453-B774-42EA-903F-7DDA5F63CCAD}">
      <dgm:prSet/>
      <dgm:spPr/>
      <dgm:t>
        <a:bodyPr/>
        <a:lstStyle/>
        <a:p>
          <a:endParaRPr lang="ru-RU"/>
        </a:p>
      </dgm:t>
    </dgm:pt>
    <dgm:pt modelId="{03D8F4BD-3A82-4866-8185-A89BDA221DB5}" type="sibTrans" cxnId="{685E1453-B774-42EA-903F-7DDA5F63CCAD}">
      <dgm:prSet/>
      <dgm:spPr/>
      <dgm:t>
        <a:bodyPr/>
        <a:lstStyle/>
        <a:p>
          <a:endParaRPr lang="ru-RU"/>
        </a:p>
      </dgm:t>
    </dgm:pt>
    <dgm:pt modelId="{83F03A1F-3869-4245-BEDE-2E056C331B7F}">
      <dgm:prSet custT="1"/>
      <dgm:spPr/>
      <dgm:t>
        <a:bodyPr/>
        <a:lstStyle/>
        <a:p>
          <a:r>
            <a:rPr lang="ru-RU" sz="1200" dirty="0" smtClean="0">
              <a:solidFill>
                <a:prstClr val="black"/>
              </a:solidFill>
            </a:rPr>
            <a:t>социальная политика и др.</a:t>
          </a:r>
          <a:endParaRPr lang="ru-RU" sz="1200" dirty="0"/>
        </a:p>
      </dgm:t>
    </dgm:pt>
    <dgm:pt modelId="{9AF00BC8-3F7A-4404-80EC-37FDDA8BA892}" type="parTrans" cxnId="{F003FD96-FD30-4711-ABCD-6E1CD7B93487}">
      <dgm:prSet/>
      <dgm:spPr/>
      <dgm:t>
        <a:bodyPr/>
        <a:lstStyle/>
        <a:p>
          <a:endParaRPr lang="ru-RU"/>
        </a:p>
      </dgm:t>
    </dgm:pt>
    <dgm:pt modelId="{8993C364-CDDF-4953-AE56-A1E240E4C5EC}" type="sibTrans" cxnId="{F003FD96-FD30-4711-ABCD-6E1CD7B93487}">
      <dgm:prSet/>
      <dgm:spPr/>
      <dgm:t>
        <a:bodyPr/>
        <a:lstStyle/>
        <a:p>
          <a:endParaRPr lang="ru-RU"/>
        </a:p>
      </dgm:t>
    </dgm:pt>
    <dgm:pt modelId="{DD25228E-0034-4189-8CCC-ED08436888A5}">
      <dgm:prSet custT="1"/>
      <dgm:spPr/>
      <dgm:t>
        <a:bodyPr/>
        <a:lstStyle/>
        <a:p>
          <a:r>
            <a:rPr lang="ru-RU" sz="1200" dirty="0" smtClean="0">
              <a:solidFill>
                <a:prstClr val="black"/>
              </a:solidFill>
            </a:rPr>
            <a:t>спорт</a:t>
          </a:r>
          <a:endParaRPr lang="ru-RU" sz="1200" i="1" dirty="0">
            <a:solidFill>
              <a:prstClr val="black"/>
            </a:solidFill>
          </a:endParaRPr>
        </a:p>
      </dgm:t>
    </dgm:pt>
    <dgm:pt modelId="{AAE4D2F3-8AC6-4CFF-A254-EBB640593244}" type="parTrans" cxnId="{87103B52-C03C-4D90-95F1-C38A15D63015}">
      <dgm:prSet/>
      <dgm:spPr/>
      <dgm:t>
        <a:bodyPr/>
        <a:lstStyle/>
        <a:p>
          <a:endParaRPr lang="ru-RU"/>
        </a:p>
      </dgm:t>
    </dgm:pt>
    <dgm:pt modelId="{224FA87F-A45A-4D42-BC32-538FCFA4F3F8}" type="sibTrans" cxnId="{87103B52-C03C-4D90-95F1-C38A15D63015}">
      <dgm:prSet/>
      <dgm:spPr/>
      <dgm:t>
        <a:bodyPr/>
        <a:lstStyle/>
        <a:p>
          <a:endParaRPr lang="ru-RU"/>
        </a:p>
      </dgm:t>
    </dgm:pt>
    <dgm:pt modelId="{EDBDF63E-BA38-44AD-AC1A-4F021A46BCCC}">
      <dgm:prSet custT="1"/>
      <dgm:spPr/>
      <dgm:t>
        <a:bodyPr/>
        <a:lstStyle/>
        <a:p>
          <a:r>
            <a:rPr lang="ru-RU" sz="1200" dirty="0" smtClean="0">
              <a:solidFill>
                <a:prstClr val="black"/>
              </a:solidFill>
            </a:rPr>
            <a:t>культура</a:t>
          </a:r>
          <a:endParaRPr lang="ru-RU" sz="1200" dirty="0"/>
        </a:p>
      </dgm:t>
    </dgm:pt>
    <dgm:pt modelId="{EA8AE656-A14A-46E9-A362-0774CA8E9CE8}" type="parTrans" cxnId="{C278E013-C2B3-49DB-9969-9B028C1D5347}">
      <dgm:prSet/>
      <dgm:spPr/>
      <dgm:t>
        <a:bodyPr/>
        <a:lstStyle/>
        <a:p>
          <a:endParaRPr lang="ru-RU"/>
        </a:p>
      </dgm:t>
    </dgm:pt>
    <dgm:pt modelId="{68F03F3D-88D7-4331-89ED-CEA4A1863A5C}" type="sibTrans" cxnId="{C278E013-C2B3-49DB-9969-9B028C1D5347}">
      <dgm:prSet/>
      <dgm:spPr/>
      <dgm:t>
        <a:bodyPr/>
        <a:lstStyle/>
        <a:p>
          <a:endParaRPr lang="ru-RU"/>
        </a:p>
      </dgm:t>
    </dgm:pt>
    <dgm:pt modelId="{6C34FED8-18AC-435E-8A61-F185EA5378AD}">
      <dgm:prSet custT="1"/>
      <dgm:spPr/>
      <dgm:t>
        <a:bodyPr/>
        <a:lstStyle/>
        <a:p>
          <a:r>
            <a:rPr lang="ru-RU" sz="1200" dirty="0" smtClean="0">
              <a:solidFill>
                <a:prstClr val="black"/>
              </a:solidFill>
            </a:rPr>
            <a:t>национальная безопасность </a:t>
          </a:r>
          <a:r>
            <a:rPr lang="ru-RU" sz="1200" i="1" dirty="0" smtClean="0">
              <a:solidFill>
                <a:prstClr val="black"/>
              </a:solidFill>
            </a:rPr>
            <a:t>(защита населения и территории от чрезвычайных ситуаций природного и техногенного характера, гражданская оборона, обеспечение пожарной безопасности)</a:t>
          </a:r>
          <a:endParaRPr lang="ru-RU" sz="1200" dirty="0">
            <a:solidFill>
              <a:prstClr val="black"/>
            </a:solidFill>
          </a:endParaRPr>
        </a:p>
      </dgm:t>
    </dgm:pt>
    <dgm:pt modelId="{3B05BBDE-5085-4668-9C25-07657B65C6CB}" type="parTrans" cxnId="{1903F20F-F58E-4DC8-A93B-FB916F9554BD}">
      <dgm:prSet/>
      <dgm:spPr/>
      <dgm:t>
        <a:bodyPr/>
        <a:lstStyle/>
        <a:p>
          <a:endParaRPr lang="ru-RU"/>
        </a:p>
      </dgm:t>
    </dgm:pt>
    <dgm:pt modelId="{591A3D51-B0AE-4C5B-86D4-3A0AC95E2C75}" type="sibTrans" cxnId="{1903F20F-F58E-4DC8-A93B-FB916F9554BD}">
      <dgm:prSet/>
      <dgm:spPr/>
      <dgm:t>
        <a:bodyPr/>
        <a:lstStyle/>
        <a:p>
          <a:endParaRPr lang="ru-RU"/>
        </a:p>
      </dgm:t>
    </dgm:pt>
    <dgm:pt modelId="{7D9C2A7D-57BB-4A93-88BC-6513387F37C9}">
      <dgm:prSet custT="1"/>
      <dgm:spPr/>
      <dgm:t>
        <a:bodyPr/>
        <a:lstStyle/>
        <a:p>
          <a:r>
            <a:rPr lang="ru-RU" sz="1200" dirty="0" smtClean="0">
              <a:solidFill>
                <a:prstClr val="black"/>
              </a:solidFill>
            </a:rPr>
            <a:t>ЖКХ </a:t>
          </a:r>
          <a:r>
            <a:rPr lang="ru-RU" sz="1200" i="1" dirty="0" smtClean="0">
              <a:solidFill>
                <a:prstClr val="black"/>
              </a:solidFill>
            </a:rPr>
            <a:t>(капитальный ремонт муниципального жилищного фонда, мероприятия в области водоотведения и водоснабжения, благоустройство</a:t>
          </a:r>
          <a:endParaRPr lang="ru-RU" sz="1200" dirty="0"/>
        </a:p>
      </dgm:t>
    </dgm:pt>
    <dgm:pt modelId="{63C32EED-AC7A-4ADE-B651-418F379B8569}" type="parTrans" cxnId="{B8DEF4E8-6737-449F-A241-8FD3EE884B5C}">
      <dgm:prSet/>
      <dgm:spPr/>
      <dgm:t>
        <a:bodyPr/>
        <a:lstStyle/>
        <a:p>
          <a:endParaRPr lang="ru-RU"/>
        </a:p>
      </dgm:t>
    </dgm:pt>
    <dgm:pt modelId="{05F1B059-8DC7-4274-9405-3EE8268963BF}" type="sibTrans" cxnId="{B8DEF4E8-6737-449F-A241-8FD3EE884B5C}">
      <dgm:prSet/>
      <dgm:spPr/>
      <dgm:t>
        <a:bodyPr/>
        <a:lstStyle/>
        <a:p>
          <a:endParaRPr lang="ru-RU"/>
        </a:p>
      </dgm:t>
    </dgm:pt>
    <dgm:pt modelId="{F18B609C-E361-4019-AFBF-24D67DACB72B}">
      <dgm:prSet custT="1"/>
      <dgm:spPr/>
      <dgm:t>
        <a:bodyPr/>
        <a:lstStyle/>
        <a:p>
          <a:r>
            <a:rPr lang="ru-RU" sz="1200" dirty="0" smtClean="0">
              <a:solidFill>
                <a:prstClr val="black"/>
              </a:solidFill>
            </a:rPr>
            <a:t>образование</a:t>
          </a:r>
          <a:endParaRPr lang="ru-RU" sz="1200" dirty="0"/>
        </a:p>
      </dgm:t>
    </dgm:pt>
    <dgm:pt modelId="{CF314F4D-96B2-4B24-B15D-F357712C66BF}" type="parTrans" cxnId="{737BC26A-B451-430F-AF1F-D49B00CB2322}">
      <dgm:prSet/>
      <dgm:spPr/>
      <dgm:t>
        <a:bodyPr/>
        <a:lstStyle/>
        <a:p>
          <a:endParaRPr lang="ru-RU"/>
        </a:p>
      </dgm:t>
    </dgm:pt>
    <dgm:pt modelId="{D22F5B08-F3C1-4945-8E45-E9EFF75461B8}" type="sibTrans" cxnId="{737BC26A-B451-430F-AF1F-D49B00CB2322}">
      <dgm:prSet/>
      <dgm:spPr/>
      <dgm:t>
        <a:bodyPr/>
        <a:lstStyle/>
        <a:p>
          <a:endParaRPr lang="ru-RU"/>
        </a:p>
      </dgm:t>
    </dgm:pt>
    <dgm:pt modelId="{5F428F79-8000-4940-B398-C0B514A3B79B}" type="pres">
      <dgm:prSet presAssocID="{F3E799E4-CCD5-4978-8894-C19B46ACF6C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CF9C2B8-44F2-47B3-8A87-CC99E913A85C}" type="pres">
      <dgm:prSet presAssocID="{71B2611A-9678-4D99-9EEF-EF2F9FAE7BD3}" presName="root" presStyleCnt="0"/>
      <dgm:spPr/>
    </dgm:pt>
    <dgm:pt modelId="{9D78DABE-648D-442A-A989-C50FD80D87C8}" type="pres">
      <dgm:prSet presAssocID="{71B2611A-9678-4D99-9EEF-EF2F9FAE7BD3}" presName="rootComposite" presStyleCnt="0"/>
      <dgm:spPr/>
    </dgm:pt>
    <dgm:pt modelId="{B5A0F374-6030-4728-A239-ADF8C27376B8}" type="pres">
      <dgm:prSet presAssocID="{71B2611A-9678-4D99-9EEF-EF2F9FAE7BD3}" presName="rootText" presStyleLbl="node1" presStyleIdx="0" presStyleCnt="2" custScaleX="209765"/>
      <dgm:spPr/>
      <dgm:t>
        <a:bodyPr/>
        <a:lstStyle/>
        <a:p>
          <a:endParaRPr lang="ru-RU"/>
        </a:p>
      </dgm:t>
    </dgm:pt>
    <dgm:pt modelId="{DB4BF6DB-A61C-4B53-A857-A2A8FA2AFCEF}" type="pres">
      <dgm:prSet presAssocID="{71B2611A-9678-4D99-9EEF-EF2F9FAE7BD3}" presName="rootConnector" presStyleLbl="node1" presStyleIdx="0" presStyleCnt="2"/>
      <dgm:spPr/>
      <dgm:t>
        <a:bodyPr/>
        <a:lstStyle/>
        <a:p>
          <a:endParaRPr lang="ru-RU"/>
        </a:p>
      </dgm:t>
    </dgm:pt>
    <dgm:pt modelId="{B95B8D3B-A6F9-49AA-A9D7-AB77DEA35C2D}" type="pres">
      <dgm:prSet presAssocID="{71B2611A-9678-4D99-9EEF-EF2F9FAE7BD3}" presName="childShape" presStyleCnt="0"/>
      <dgm:spPr/>
    </dgm:pt>
    <dgm:pt modelId="{77B27775-7167-489E-84CC-6F5233FEE365}" type="pres">
      <dgm:prSet presAssocID="{432D4EAD-EF10-4142-AB82-A025ADB34A36}" presName="Name13" presStyleLbl="parChTrans1D2" presStyleIdx="0" presStyleCnt="11"/>
      <dgm:spPr/>
      <dgm:t>
        <a:bodyPr/>
        <a:lstStyle/>
        <a:p>
          <a:endParaRPr lang="ru-RU"/>
        </a:p>
      </dgm:t>
    </dgm:pt>
    <dgm:pt modelId="{4C4C19DF-F21F-41D2-831E-5689EF6246A0}" type="pres">
      <dgm:prSet presAssocID="{3E63A110-2FBE-450E-92E3-8A824E879C0D}" presName="childText" presStyleLbl="bgAcc1" presStyleIdx="0" presStyleCnt="11" custScaleX="2374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C65441-FC0F-4884-8853-F279A35AA3FD}" type="pres">
      <dgm:prSet presAssocID="{101C32D0-AFEA-4D66-9821-8EC245B0FDB3}" presName="Name13" presStyleLbl="parChTrans1D2" presStyleIdx="1" presStyleCnt="11"/>
      <dgm:spPr/>
      <dgm:t>
        <a:bodyPr/>
        <a:lstStyle/>
        <a:p>
          <a:endParaRPr lang="ru-RU"/>
        </a:p>
      </dgm:t>
    </dgm:pt>
    <dgm:pt modelId="{98EA6370-E6A4-48EC-8217-990C4813F2D3}" type="pres">
      <dgm:prSet presAssocID="{B7161287-2C2F-4DB5-B28A-3D261905AD49}" presName="childText" presStyleLbl="bgAcc1" presStyleIdx="1" presStyleCnt="11" custScaleX="229207" custScaleY="1552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1EF464-44A2-4D8A-B509-A48AC0181183}" type="pres">
      <dgm:prSet presAssocID="{0500B7FF-8BFC-4FAD-8073-AF299F48AC3D}" presName="Name13" presStyleLbl="parChTrans1D2" presStyleIdx="2" presStyleCnt="11"/>
      <dgm:spPr/>
      <dgm:t>
        <a:bodyPr/>
        <a:lstStyle/>
        <a:p>
          <a:endParaRPr lang="ru-RU"/>
        </a:p>
      </dgm:t>
    </dgm:pt>
    <dgm:pt modelId="{F95C08B3-D134-4BE7-9A3E-B923E8967545}" type="pres">
      <dgm:prSet presAssocID="{0578267F-1749-4035-AC87-BC5E82373C8D}" presName="childText" presStyleLbl="bgAcc1" presStyleIdx="2" presStyleCnt="11" custScaleX="231514" custLinFactNeighborX="-742" custLinFactNeighborY="262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038FFE-5179-403C-91DC-4680EB328A3E}" type="pres">
      <dgm:prSet presAssocID="{50B242C8-1C38-408E-BB1B-BE3D654611BE}" presName="root" presStyleCnt="0"/>
      <dgm:spPr/>
    </dgm:pt>
    <dgm:pt modelId="{FC31B49E-1BE0-4C87-9286-D2E8B785740A}" type="pres">
      <dgm:prSet presAssocID="{50B242C8-1C38-408E-BB1B-BE3D654611BE}" presName="rootComposite" presStyleCnt="0"/>
      <dgm:spPr/>
    </dgm:pt>
    <dgm:pt modelId="{FC6859A6-5AF1-4E0E-A8C9-7334753B5B52}" type="pres">
      <dgm:prSet presAssocID="{50B242C8-1C38-408E-BB1B-BE3D654611BE}" presName="rootText" presStyleLbl="node1" presStyleIdx="1" presStyleCnt="2" custScaleX="224342" custLinFactNeighborX="13392" custLinFactNeighborY="-538"/>
      <dgm:spPr/>
      <dgm:t>
        <a:bodyPr/>
        <a:lstStyle/>
        <a:p>
          <a:endParaRPr lang="ru-RU"/>
        </a:p>
      </dgm:t>
    </dgm:pt>
    <dgm:pt modelId="{9B7A9270-0818-469A-B6E4-FCC9833143D5}" type="pres">
      <dgm:prSet presAssocID="{50B242C8-1C38-408E-BB1B-BE3D654611BE}" presName="rootConnector" presStyleLbl="node1" presStyleIdx="1" presStyleCnt="2"/>
      <dgm:spPr/>
      <dgm:t>
        <a:bodyPr/>
        <a:lstStyle/>
        <a:p>
          <a:endParaRPr lang="ru-RU"/>
        </a:p>
      </dgm:t>
    </dgm:pt>
    <dgm:pt modelId="{488793F4-A79B-4777-A349-35193E2D86BD}" type="pres">
      <dgm:prSet presAssocID="{50B242C8-1C38-408E-BB1B-BE3D654611BE}" presName="childShape" presStyleCnt="0"/>
      <dgm:spPr/>
    </dgm:pt>
    <dgm:pt modelId="{8D4480AD-BD74-4A2B-BD56-5E2B3619411F}" type="pres">
      <dgm:prSet presAssocID="{1B054C6C-0E17-4C9F-B5FD-2D1377D4C4B8}" presName="Name13" presStyleLbl="parChTrans1D2" presStyleIdx="3" presStyleCnt="11"/>
      <dgm:spPr/>
      <dgm:t>
        <a:bodyPr/>
        <a:lstStyle/>
        <a:p>
          <a:endParaRPr lang="ru-RU"/>
        </a:p>
      </dgm:t>
    </dgm:pt>
    <dgm:pt modelId="{65620E35-2410-49C0-B6AD-8E3F4A77D808}" type="pres">
      <dgm:prSet presAssocID="{D0A950B1-F99C-48FB-AA0D-2A659599B5B0}" presName="childText" presStyleLbl="bgAcc1" presStyleIdx="3" presStyleCnt="11" custScaleX="374248" custScaleY="796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2FADF7-7830-4BDE-858E-F7F99443D159}" type="pres">
      <dgm:prSet presAssocID="{3B05BBDE-5085-4668-9C25-07657B65C6CB}" presName="Name13" presStyleLbl="parChTrans1D2" presStyleIdx="4" presStyleCnt="11"/>
      <dgm:spPr/>
      <dgm:t>
        <a:bodyPr/>
        <a:lstStyle/>
        <a:p>
          <a:endParaRPr lang="ru-RU"/>
        </a:p>
      </dgm:t>
    </dgm:pt>
    <dgm:pt modelId="{C178FE69-B1D7-4FCB-A512-EEC972071CFF}" type="pres">
      <dgm:prSet presAssocID="{6C34FED8-18AC-435E-8A61-F185EA5378AD}" presName="childText" presStyleLbl="bgAcc1" presStyleIdx="4" presStyleCnt="11" custScaleX="400973" custScaleY="1124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22B902-EBF0-4935-8F58-9EA4F0F3C44F}" type="pres">
      <dgm:prSet presAssocID="{287EB6F9-4C97-41A6-A0ED-913E1A603CB8}" presName="Name13" presStyleLbl="parChTrans1D2" presStyleIdx="5" presStyleCnt="11"/>
      <dgm:spPr/>
      <dgm:t>
        <a:bodyPr/>
        <a:lstStyle/>
        <a:p>
          <a:endParaRPr lang="ru-RU"/>
        </a:p>
      </dgm:t>
    </dgm:pt>
    <dgm:pt modelId="{5442FE89-2EB5-4A81-A51B-080D120DE71C}" type="pres">
      <dgm:prSet presAssocID="{58C49A79-E950-49A0-9BA4-894E6C356D9B}" presName="childText" presStyleLbl="bgAcc1" presStyleIdx="5" presStyleCnt="11" custScaleX="400972" custScaleY="1110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7E5F43-6A03-4EC8-90DC-4D9CFE8821DE}" type="pres">
      <dgm:prSet presAssocID="{63C32EED-AC7A-4ADE-B651-418F379B8569}" presName="Name13" presStyleLbl="parChTrans1D2" presStyleIdx="6" presStyleCnt="11"/>
      <dgm:spPr/>
      <dgm:t>
        <a:bodyPr/>
        <a:lstStyle/>
        <a:p>
          <a:endParaRPr lang="ru-RU"/>
        </a:p>
      </dgm:t>
    </dgm:pt>
    <dgm:pt modelId="{6B18ED30-6336-48BB-865E-4FF651DF830C}" type="pres">
      <dgm:prSet presAssocID="{7D9C2A7D-57BB-4A93-88BC-6513387F37C9}" presName="childText" presStyleLbl="bgAcc1" presStyleIdx="6" presStyleCnt="11" custScaleX="403791" custScaleY="1155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1D8E85-2C6C-4D2B-9726-3D5AA935570B}" type="pres">
      <dgm:prSet presAssocID="{CF314F4D-96B2-4B24-B15D-F357712C66BF}" presName="Name13" presStyleLbl="parChTrans1D2" presStyleIdx="7" presStyleCnt="11"/>
      <dgm:spPr/>
      <dgm:t>
        <a:bodyPr/>
        <a:lstStyle/>
        <a:p>
          <a:endParaRPr lang="ru-RU"/>
        </a:p>
      </dgm:t>
    </dgm:pt>
    <dgm:pt modelId="{BDFF1C62-B864-475E-8BE7-7E0EF5879014}" type="pres">
      <dgm:prSet presAssocID="{F18B609C-E361-4019-AFBF-24D67DACB72B}" presName="childText" presStyleLbl="bgAcc1" presStyleIdx="7" presStyleCnt="11" custScaleX="240885" custScaleY="372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C8EBC8-4659-42AF-A4FB-79F27F2F56DB}" type="pres">
      <dgm:prSet presAssocID="{EA8AE656-A14A-46E9-A362-0774CA8E9CE8}" presName="Name13" presStyleLbl="parChTrans1D2" presStyleIdx="8" presStyleCnt="11"/>
      <dgm:spPr/>
      <dgm:t>
        <a:bodyPr/>
        <a:lstStyle/>
        <a:p>
          <a:endParaRPr lang="ru-RU"/>
        </a:p>
      </dgm:t>
    </dgm:pt>
    <dgm:pt modelId="{D8D131FC-DF75-4D6C-9D74-5F7B8644F122}" type="pres">
      <dgm:prSet presAssocID="{EDBDF63E-BA38-44AD-AC1A-4F021A46BCCC}" presName="childText" presStyleLbl="bgAcc1" presStyleIdx="8" presStyleCnt="11" custScaleX="245193" custScaleY="379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FD4409-6B6F-488E-8038-FD27484E4041}" type="pres">
      <dgm:prSet presAssocID="{AAE4D2F3-8AC6-4CFF-A254-EBB640593244}" presName="Name13" presStyleLbl="parChTrans1D2" presStyleIdx="9" presStyleCnt="11"/>
      <dgm:spPr/>
      <dgm:t>
        <a:bodyPr/>
        <a:lstStyle/>
        <a:p>
          <a:endParaRPr lang="ru-RU"/>
        </a:p>
      </dgm:t>
    </dgm:pt>
    <dgm:pt modelId="{55DE8063-026E-4187-BA6D-53CC5E7DF052}" type="pres">
      <dgm:prSet presAssocID="{DD25228E-0034-4189-8CCC-ED08436888A5}" presName="childText" presStyleLbl="bgAcc1" presStyleIdx="9" presStyleCnt="11" custScaleX="249758" custScaleY="48255" custLinFactNeighborX="-2418" custLinFactNeighborY="-13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73FE37-A540-4C65-B65D-9AD4755DA976}" type="pres">
      <dgm:prSet presAssocID="{9AF00BC8-3F7A-4404-80EC-37FDDA8BA892}" presName="Name13" presStyleLbl="parChTrans1D2" presStyleIdx="10" presStyleCnt="11"/>
      <dgm:spPr/>
      <dgm:t>
        <a:bodyPr/>
        <a:lstStyle/>
        <a:p>
          <a:endParaRPr lang="ru-RU"/>
        </a:p>
      </dgm:t>
    </dgm:pt>
    <dgm:pt modelId="{148E382A-C5B1-4B37-BEB1-2ED40C7E24A0}" type="pres">
      <dgm:prSet presAssocID="{83F03A1F-3869-4245-BEDE-2E056C331B7F}" presName="childText" presStyleLbl="bgAcc1" presStyleIdx="10" presStyleCnt="11" custScaleX="237359" custScaleY="53566" custLinFactNeighborX="-2418" custLinFactNeighborY="-154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2F1006-D861-430A-B176-4DB80FFC5300}" type="presOf" srcId="{432D4EAD-EF10-4142-AB82-A025ADB34A36}" destId="{77B27775-7167-489E-84CC-6F5233FEE365}" srcOrd="0" destOrd="0" presId="urn:microsoft.com/office/officeart/2005/8/layout/hierarchy3"/>
    <dgm:cxn modelId="{C278E013-C2B3-49DB-9969-9B028C1D5347}" srcId="{50B242C8-1C38-408E-BB1B-BE3D654611BE}" destId="{EDBDF63E-BA38-44AD-AC1A-4F021A46BCCC}" srcOrd="5" destOrd="0" parTransId="{EA8AE656-A14A-46E9-A362-0774CA8E9CE8}" sibTransId="{68F03F3D-88D7-4331-89ED-CEA4A1863A5C}"/>
    <dgm:cxn modelId="{83E4BCB2-1A00-422E-996B-1481E4294A78}" type="presOf" srcId="{71B2611A-9678-4D99-9EEF-EF2F9FAE7BD3}" destId="{B5A0F374-6030-4728-A239-ADF8C27376B8}" srcOrd="0" destOrd="0" presId="urn:microsoft.com/office/officeart/2005/8/layout/hierarchy3"/>
    <dgm:cxn modelId="{02B66A6A-B776-4A83-A1F0-ACB1ED2853FD}" type="presOf" srcId="{B7161287-2C2F-4DB5-B28A-3D261905AD49}" destId="{98EA6370-E6A4-48EC-8217-990C4813F2D3}" srcOrd="0" destOrd="0" presId="urn:microsoft.com/office/officeart/2005/8/layout/hierarchy3"/>
    <dgm:cxn modelId="{FB21BA58-8C16-47A0-98FE-C925375EB28A}" type="presOf" srcId="{CF314F4D-96B2-4B24-B15D-F357712C66BF}" destId="{081D8E85-2C6C-4D2B-9726-3D5AA935570B}" srcOrd="0" destOrd="0" presId="urn:microsoft.com/office/officeart/2005/8/layout/hierarchy3"/>
    <dgm:cxn modelId="{E3D58BD1-A95F-4D31-8888-DEABC5856BB5}" type="presOf" srcId="{0500B7FF-8BFC-4FAD-8073-AF299F48AC3D}" destId="{6E1EF464-44A2-4D8A-B509-A48AC0181183}" srcOrd="0" destOrd="0" presId="urn:microsoft.com/office/officeart/2005/8/layout/hierarchy3"/>
    <dgm:cxn modelId="{81F25765-3B2D-43CD-AFF2-B585367FCD39}" type="presOf" srcId="{D0A950B1-F99C-48FB-AA0D-2A659599B5B0}" destId="{65620E35-2410-49C0-B6AD-8E3F4A77D808}" srcOrd="0" destOrd="0" presId="urn:microsoft.com/office/officeart/2005/8/layout/hierarchy3"/>
    <dgm:cxn modelId="{4AA99F90-CA03-47E0-A986-84C33D8C711D}" type="presOf" srcId="{50B242C8-1C38-408E-BB1B-BE3D654611BE}" destId="{9B7A9270-0818-469A-B6E4-FCC9833143D5}" srcOrd="1" destOrd="0" presId="urn:microsoft.com/office/officeart/2005/8/layout/hierarchy3"/>
    <dgm:cxn modelId="{921C8911-9B25-40B1-8BC6-D43F75DCCD29}" type="presOf" srcId="{3E63A110-2FBE-450E-92E3-8A824E879C0D}" destId="{4C4C19DF-F21F-41D2-831E-5689EF6246A0}" srcOrd="0" destOrd="0" presId="urn:microsoft.com/office/officeart/2005/8/layout/hierarchy3"/>
    <dgm:cxn modelId="{CB5D824D-3A9D-4809-A306-D917C992FCD7}" type="presOf" srcId="{7D9C2A7D-57BB-4A93-88BC-6513387F37C9}" destId="{6B18ED30-6336-48BB-865E-4FF651DF830C}" srcOrd="0" destOrd="0" presId="urn:microsoft.com/office/officeart/2005/8/layout/hierarchy3"/>
    <dgm:cxn modelId="{3CB7E303-B29B-4450-89DE-CA85B55C107A}" type="presOf" srcId="{63C32EED-AC7A-4ADE-B651-418F379B8569}" destId="{CF7E5F43-6A03-4EC8-90DC-4D9CFE8821DE}" srcOrd="0" destOrd="0" presId="urn:microsoft.com/office/officeart/2005/8/layout/hierarchy3"/>
    <dgm:cxn modelId="{187301DC-865E-4B51-A5A8-87F5543E3CF1}" type="presOf" srcId="{50B242C8-1C38-408E-BB1B-BE3D654611BE}" destId="{FC6859A6-5AF1-4E0E-A8C9-7334753B5B52}" srcOrd="0" destOrd="0" presId="urn:microsoft.com/office/officeart/2005/8/layout/hierarchy3"/>
    <dgm:cxn modelId="{3AA3A780-33C0-4B99-9C77-8A9D61136828}" type="presOf" srcId="{9AF00BC8-3F7A-4404-80EC-37FDDA8BA892}" destId="{8673FE37-A540-4C65-B65D-9AD4755DA976}" srcOrd="0" destOrd="0" presId="urn:microsoft.com/office/officeart/2005/8/layout/hierarchy3"/>
    <dgm:cxn modelId="{3611BF68-A993-4DCF-B556-13468DD72552}" type="presOf" srcId="{101C32D0-AFEA-4D66-9821-8EC245B0FDB3}" destId="{30C65441-FC0F-4884-8853-F279A35AA3FD}" srcOrd="0" destOrd="0" presId="urn:microsoft.com/office/officeart/2005/8/layout/hierarchy3"/>
    <dgm:cxn modelId="{07192D7A-B81A-46AB-B9BC-7DED9ED33396}" type="presOf" srcId="{EDBDF63E-BA38-44AD-AC1A-4F021A46BCCC}" destId="{D8D131FC-DF75-4D6C-9D74-5F7B8644F122}" srcOrd="0" destOrd="0" presId="urn:microsoft.com/office/officeart/2005/8/layout/hierarchy3"/>
    <dgm:cxn modelId="{9BB49EB6-7228-4A04-9A67-16F39EC3D797}" type="presOf" srcId="{287EB6F9-4C97-41A6-A0ED-913E1A603CB8}" destId="{8822B902-EBF0-4935-8F58-9EA4F0F3C44F}" srcOrd="0" destOrd="0" presId="urn:microsoft.com/office/officeart/2005/8/layout/hierarchy3"/>
    <dgm:cxn modelId="{27C03385-E994-4AD6-B022-19165D5273B7}" type="presOf" srcId="{0578267F-1749-4035-AC87-BC5E82373C8D}" destId="{F95C08B3-D134-4BE7-9A3E-B923E8967545}" srcOrd="0" destOrd="0" presId="urn:microsoft.com/office/officeart/2005/8/layout/hierarchy3"/>
    <dgm:cxn modelId="{87103B52-C03C-4D90-95F1-C38A15D63015}" srcId="{50B242C8-1C38-408E-BB1B-BE3D654611BE}" destId="{DD25228E-0034-4189-8CCC-ED08436888A5}" srcOrd="6" destOrd="0" parTransId="{AAE4D2F3-8AC6-4CFF-A254-EBB640593244}" sibTransId="{224FA87F-A45A-4D42-BC32-538FCFA4F3F8}"/>
    <dgm:cxn modelId="{ADF639B2-0A20-483B-926D-4C2E86AD76D1}" type="presOf" srcId="{71B2611A-9678-4D99-9EEF-EF2F9FAE7BD3}" destId="{DB4BF6DB-A61C-4B53-A857-A2A8FA2AFCEF}" srcOrd="1" destOrd="0" presId="urn:microsoft.com/office/officeart/2005/8/layout/hierarchy3"/>
    <dgm:cxn modelId="{A7BD5725-6EDE-467C-BC6D-4E778B5556F1}" srcId="{50B242C8-1C38-408E-BB1B-BE3D654611BE}" destId="{D0A950B1-F99C-48FB-AA0D-2A659599B5B0}" srcOrd="0" destOrd="0" parTransId="{1B054C6C-0E17-4C9F-B5FD-2D1377D4C4B8}" sibTransId="{7F4BF03C-42D3-4A19-91A6-918545781D02}"/>
    <dgm:cxn modelId="{B8DEF4E8-6737-449F-A241-8FD3EE884B5C}" srcId="{50B242C8-1C38-408E-BB1B-BE3D654611BE}" destId="{7D9C2A7D-57BB-4A93-88BC-6513387F37C9}" srcOrd="3" destOrd="0" parTransId="{63C32EED-AC7A-4ADE-B651-418F379B8569}" sibTransId="{05F1B059-8DC7-4274-9405-3EE8268963BF}"/>
    <dgm:cxn modelId="{7297CE5A-5372-4972-ADB1-744F659A93AA}" type="presOf" srcId="{F3E799E4-CCD5-4978-8894-C19B46ACF6C9}" destId="{5F428F79-8000-4940-B398-C0B514A3B79B}" srcOrd="0" destOrd="0" presId="urn:microsoft.com/office/officeart/2005/8/layout/hierarchy3"/>
    <dgm:cxn modelId="{A5C2D015-F443-4CCA-893C-D6D2ED556281}" type="presOf" srcId="{58C49A79-E950-49A0-9BA4-894E6C356D9B}" destId="{5442FE89-2EB5-4A81-A51B-080D120DE71C}" srcOrd="0" destOrd="0" presId="urn:microsoft.com/office/officeart/2005/8/layout/hierarchy3"/>
    <dgm:cxn modelId="{5C09F62D-6CA1-430A-8B55-66FBE759E982}" srcId="{71B2611A-9678-4D99-9EEF-EF2F9FAE7BD3}" destId="{B7161287-2C2F-4DB5-B28A-3D261905AD49}" srcOrd="1" destOrd="0" parTransId="{101C32D0-AFEA-4D66-9821-8EC245B0FDB3}" sibTransId="{47BB0F0A-E3C3-420B-BC93-B2AFE42F5A70}"/>
    <dgm:cxn modelId="{717A02CF-12E7-4627-AB0C-59C725C775DA}" type="presOf" srcId="{83F03A1F-3869-4245-BEDE-2E056C331B7F}" destId="{148E382A-C5B1-4B37-BEB1-2ED40C7E24A0}" srcOrd="0" destOrd="0" presId="urn:microsoft.com/office/officeart/2005/8/layout/hierarchy3"/>
    <dgm:cxn modelId="{9E039377-2054-4560-9271-2BAC9F725F98}" srcId="{50B242C8-1C38-408E-BB1B-BE3D654611BE}" destId="{58C49A79-E950-49A0-9BA4-894E6C356D9B}" srcOrd="2" destOrd="0" parTransId="{287EB6F9-4C97-41A6-A0ED-913E1A603CB8}" sibTransId="{C0D7BC8E-B443-493F-A928-3C406DA8276D}"/>
    <dgm:cxn modelId="{F7723131-449F-47E6-9B61-3EC75F025D17}" type="presOf" srcId="{1B054C6C-0E17-4C9F-B5FD-2D1377D4C4B8}" destId="{8D4480AD-BD74-4A2B-BD56-5E2B3619411F}" srcOrd="0" destOrd="0" presId="urn:microsoft.com/office/officeart/2005/8/layout/hierarchy3"/>
    <dgm:cxn modelId="{543EA6B0-78E5-427C-98D6-F7193DE5C5C0}" type="presOf" srcId="{3B05BBDE-5085-4668-9C25-07657B65C6CB}" destId="{062FADF7-7830-4BDE-858E-F7F99443D159}" srcOrd="0" destOrd="0" presId="urn:microsoft.com/office/officeart/2005/8/layout/hierarchy3"/>
    <dgm:cxn modelId="{0CEBD21D-7772-45C3-8F5B-DB7E85C22043}" type="presOf" srcId="{DD25228E-0034-4189-8CCC-ED08436888A5}" destId="{55DE8063-026E-4187-BA6D-53CC5E7DF052}" srcOrd="0" destOrd="0" presId="urn:microsoft.com/office/officeart/2005/8/layout/hierarchy3"/>
    <dgm:cxn modelId="{B4604339-31C5-49A0-A88B-7EE7D2EBD2AB}" type="presOf" srcId="{F18B609C-E361-4019-AFBF-24D67DACB72B}" destId="{BDFF1C62-B864-475E-8BE7-7E0EF5879014}" srcOrd="0" destOrd="0" presId="urn:microsoft.com/office/officeart/2005/8/layout/hierarchy3"/>
    <dgm:cxn modelId="{1903F20F-F58E-4DC8-A93B-FB916F9554BD}" srcId="{50B242C8-1C38-408E-BB1B-BE3D654611BE}" destId="{6C34FED8-18AC-435E-8A61-F185EA5378AD}" srcOrd="1" destOrd="0" parTransId="{3B05BBDE-5085-4668-9C25-07657B65C6CB}" sibTransId="{591A3D51-B0AE-4C5B-86D4-3A0AC95E2C75}"/>
    <dgm:cxn modelId="{C3A0EDA6-E3F1-429B-BF6E-67959C454B46}" type="presOf" srcId="{EA8AE656-A14A-46E9-A362-0774CA8E9CE8}" destId="{82C8EBC8-4659-42AF-A4FB-79F27F2F56DB}" srcOrd="0" destOrd="0" presId="urn:microsoft.com/office/officeart/2005/8/layout/hierarchy3"/>
    <dgm:cxn modelId="{737BC26A-B451-430F-AF1F-D49B00CB2322}" srcId="{50B242C8-1C38-408E-BB1B-BE3D654611BE}" destId="{F18B609C-E361-4019-AFBF-24D67DACB72B}" srcOrd="4" destOrd="0" parTransId="{CF314F4D-96B2-4B24-B15D-F357712C66BF}" sibTransId="{D22F5B08-F3C1-4945-8E45-E9EFF75461B8}"/>
    <dgm:cxn modelId="{16C221AA-F3B8-41E2-B14D-DC92A59F6FE6}" srcId="{F3E799E4-CCD5-4978-8894-C19B46ACF6C9}" destId="{50B242C8-1C38-408E-BB1B-BE3D654611BE}" srcOrd="1" destOrd="0" parTransId="{48C8795A-3DB4-4D72-BC85-DF5DECF4659B}" sibTransId="{080F3417-D6D7-4205-8D70-B6D71DEB351F}"/>
    <dgm:cxn modelId="{4E028E1D-3845-477A-BF54-DD5C3AF41F34}" srcId="{F3E799E4-CCD5-4978-8894-C19B46ACF6C9}" destId="{71B2611A-9678-4D99-9EEF-EF2F9FAE7BD3}" srcOrd="0" destOrd="0" parTransId="{90C9BA06-4FA1-4080-B8F5-C977EAC124A2}" sibTransId="{70AC9422-8DD3-4A56-9BB2-D91AB2EEEEFD}"/>
    <dgm:cxn modelId="{BC6555B0-D457-466E-AC25-1FAB52012544}" type="presOf" srcId="{AAE4D2F3-8AC6-4CFF-A254-EBB640593244}" destId="{53FD4409-6B6F-488E-8038-FD27484E4041}" srcOrd="0" destOrd="0" presId="urn:microsoft.com/office/officeart/2005/8/layout/hierarchy3"/>
    <dgm:cxn modelId="{F7F197A4-FFE1-4446-9A25-C6883AA24F3A}" type="presOf" srcId="{6C34FED8-18AC-435E-8A61-F185EA5378AD}" destId="{C178FE69-B1D7-4FCB-A512-EEC972071CFF}" srcOrd="0" destOrd="0" presId="urn:microsoft.com/office/officeart/2005/8/layout/hierarchy3"/>
    <dgm:cxn modelId="{F003FD96-FD30-4711-ABCD-6E1CD7B93487}" srcId="{50B242C8-1C38-408E-BB1B-BE3D654611BE}" destId="{83F03A1F-3869-4245-BEDE-2E056C331B7F}" srcOrd="7" destOrd="0" parTransId="{9AF00BC8-3F7A-4404-80EC-37FDDA8BA892}" sibTransId="{8993C364-CDDF-4953-AE56-A1E240E4C5EC}"/>
    <dgm:cxn modelId="{EC882D24-5DB7-4EFD-8C02-A4593CB2B092}" srcId="{71B2611A-9678-4D99-9EEF-EF2F9FAE7BD3}" destId="{3E63A110-2FBE-450E-92E3-8A824E879C0D}" srcOrd="0" destOrd="0" parTransId="{432D4EAD-EF10-4142-AB82-A025ADB34A36}" sibTransId="{FA455A88-C87D-4F87-9378-94D10A50898C}"/>
    <dgm:cxn modelId="{685E1453-B774-42EA-903F-7DDA5F63CCAD}" srcId="{71B2611A-9678-4D99-9EEF-EF2F9FAE7BD3}" destId="{0578267F-1749-4035-AC87-BC5E82373C8D}" srcOrd="2" destOrd="0" parTransId="{0500B7FF-8BFC-4FAD-8073-AF299F48AC3D}" sibTransId="{03D8F4BD-3A82-4866-8185-A89BDA221DB5}"/>
    <dgm:cxn modelId="{53CE341A-E7AF-4112-985A-80343E6DF8C6}" type="presParOf" srcId="{5F428F79-8000-4940-B398-C0B514A3B79B}" destId="{5CF9C2B8-44F2-47B3-8A87-CC99E913A85C}" srcOrd="0" destOrd="0" presId="urn:microsoft.com/office/officeart/2005/8/layout/hierarchy3"/>
    <dgm:cxn modelId="{005F8E7F-A8E7-411F-8FC7-7311866910A3}" type="presParOf" srcId="{5CF9C2B8-44F2-47B3-8A87-CC99E913A85C}" destId="{9D78DABE-648D-442A-A989-C50FD80D87C8}" srcOrd="0" destOrd="0" presId="urn:microsoft.com/office/officeart/2005/8/layout/hierarchy3"/>
    <dgm:cxn modelId="{757DE547-6495-4BE9-A3F6-B2CDE2213E1B}" type="presParOf" srcId="{9D78DABE-648D-442A-A989-C50FD80D87C8}" destId="{B5A0F374-6030-4728-A239-ADF8C27376B8}" srcOrd="0" destOrd="0" presId="urn:microsoft.com/office/officeart/2005/8/layout/hierarchy3"/>
    <dgm:cxn modelId="{F67408B2-4B1E-4AD7-BA97-01D78692DB87}" type="presParOf" srcId="{9D78DABE-648D-442A-A989-C50FD80D87C8}" destId="{DB4BF6DB-A61C-4B53-A857-A2A8FA2AFCEF}" srcOrd="1" destOrd="0" presId="urn:microsoft.com/office/officeart/2005/8/layout/hierarchy3"/>
    <dgm:cxn modelId="{1B27B42A-8503-4A3F-91DD-6B1AF796284D}" type="presParOf" srcId="{5CF9C2B8-44F2-47B3-8A87-CC99E913A85C}" destId="{B95B8D3B-A6F9-49AA-A9D7-AB77DEA35C2D}" srcOrd="1" destOrd="0" presId="urn:microsoft.com/office/officeart/2005/8/layout/hierarchy3"/>
    <dgm:cxn modelId="{56579E4E-4B33-4B3B-839B-D7C499705B9E}" type="presParOf" srcId="{B95B8D3B-A6F9-49AA-A9D7-AB77DEA35C2D}" destId="{77B27775-7167-489E-84CC-6F5233FEE365}" srcOrd="0" destOrd="0" presId="urn:microsoft.com/office/officeart/2005/8/layout/hierarchy3"/>
    <dgm:cxn modelId="{D87B9C17-6702-4853-BAD5-8C363C150263}" type="presParOf" srcId="{B95B8D3B-A6F9-49AA-A9D7-AB77DEA35C2D}" destId="{4C4C19DF-F21F-41D2-831E-5689EF6246A0}" srcOrd="1" destOrd="0" presId="urn:microsoft.com/office/officeart/2005/8/layout/hierarchy3"/>
    <dgm:cxn modelId="{58B53EAE-85C9-41C9-8F14-F6935DBEF93B}" type="presParOf" srcId="{B95B8D3B-A6F9-49AA-A9D7-AB77DEA35C2D}" destId="{30C65441-FC0F-4884-8853-F279A35AA3FD}" srcOrd="2" destOrd="0" presId="urn:microsoft.com/office/officeart/2005/8/layout/hierarchy3"/>
    <dgm:cxn modelId="{600A9AED-881A-4F25-BA46-D355E0312CD7}" type="presParOf" srcId="{B95B8D3B-A6F9-49AA-A9D7-AB77DEA35C2D}" destId="{98EA6370-E6A4-48EC-8217-990C4813F2D3}" srcOrd="3" destOrd="0" presId="urn:microsoft.com/office/officeart/2005/8/layout/hierarchy3"/>
    <dgm:cxn modelId="{76AEA6A0-5F9B-4E9D-9BA4-F39C5983381B}" type="presParOf" srcId="{B95B8D3B-A6F9-49AA-A9D7-AB77DEA35C2D}" destId="{6E1EF464-44A2-4D8A-B509-A48AC0181183}" srcOrd="4" destOrd="0" presId="urn:microsoft.com/office/officeart/2005/8/layout/hierarchy3"/>
    <dgm:cxn modelId="{52B11149-8975-4ACA-A639-FFFFBE0CAFF3}" type="presParOf" srcId="{B95B8D3B-A6F9-49AA-A9D7-AB77DEA35C2D}" destId="{F95C08B3-D134-4BE7-9A3E-B923E8967545}" srcOrd="5" destOrd="0" presId="urn:microsoft.com/office/officeart/2005/8/layout/hierarchy3"/>
    <dgm:cxn modelId="{62A9E660-3699-4BC4-A494-83387A7B0EAE}" type="presParOf" srcId="{5F428F79-8000-4940-B398-C0B514A3B79B}" destId="{10038FFE-5179-403C-91DC-4680EB328A3E}" srcOrd="1" destOrd="0" presId="urn:microsoft.com/office/officeart/2005/8/layout/hierarchy3"/>
    <dgm:cxn modelId="{AADB62D9-4D16-4BEF-94F6-1B5DD291274D}" type="presParOf" srcId="{10038FFE-5179-403C-91DC-4680EB328A3E}" destId="{FC31B49E-1BE0-4C87-9286-D2E8B785740A}" srcOrd="0" destOrd="0" presId="urn:microsoft.com/office/officeart/2005/8/layout/hierarchy3"/>
    <dgm:cxn modelId="{16B5179B-7C64-4A91-BBD2-5EA56B374ED3}" type="presParOf" srcId="{FC31B49E-1BE0-4C87-9286-D2E8B785740A}" destId="{FC6859A6-5AF1-4E0E-A8C9-7334753B5B52}" srcOrd="0" destOrd="0" presId="urn:microsoft.com/office/officeart/2005/8/layout/hierarchy3"/>
    <dgm:cxn modelId="{B900C03A-CAB8-44F0-A573-49E060E8D7A9}" type="presParOf" srcId="{FC31B49E-1BE0-4C87-9286-D2E8B785740A}" destId="{9B7A9270-0818-469A-B6E4-FCC9833143D5}" srcOrd="1" destOrd="0" presId="urn:microsoft.com/office/officeart/2005/8/layout/hierarchy3"/>
    <dgm:cxn modelId="{772BD7C3-772E-4F71-9691-726E3AE488C0}" type="presParOf" srcId="{10038FFE-5179-403C-91DC-4680EB328A3E}" destId="{488793F4-A79B-4777-A349-35193E2D86BD}" srcOrd="1" destOrd="0" presId="urn:microsoft.com/office/officeart/2005/8/layout/hierarchy3"/>
    <dgm:cxn modelId="{6590E800-428C-4E64-B9BD-5F6E482600C0}" type="presParOf" srcId="{488793F4-A79B-4777-A349-35193E2D86BD}" destId="{8D4480AD-BD74-4A2B-BD56-5E2B3619411F}" srcOrd="0" destOrd="0" presId="urn:microsoft.com/office/officeart/2005/8/layout/hierarchy3"/>
    <dgm:cxn modelId="{88E52045-6B46-45FB-879E-7B2005DE3DE4}" type="presParOf" srcId="{488793F4-A79B-4777-A349-35193E2D86BD}" destId="{65620E35-2410-49C0-B6AD-8E3F4A77D808}" srcOrd="1" destOrd="0" presId="urn:microsoft.com/office/officeart/2005/8/layout/hierarchy3"/>
    <dgm:cxn modelId="{B9D87BC6-6042-47B1-834A-B6412C3D12E3}" type="presParOf" srcId="{488793F4-A79B-4777-A349-35193E2D86BD}" destId="{062FADF7-7830-4BDE-858E-F7F99443D159}" srcOrd="2" destOrd="0" presId="urn:microsoft.com/office/officeart/2005/8/layout/hierarchy3"/>
    <dgm:cxn modelId="{625CA882-EB46-448A-AFF1-C4F4370E5D5C}" type="presParOf" srcId="{488793F4-A79B-4777-A349-35193E2D86BD}" destId="{C178FE69-B1D7-4FCB-A512-EEC972071CFF}" srcOrd="3" destOrd="0" presId="urn:microsoft.com/office/officeart/2005/8/layout/hierarchy3"/>
    <dgm:cxn modelId="{07BB39B1-7258-447A-B722-7EFCC66DE4A3}" type="presParOf" srcId="{488793F4-A79B-4777-A349-35193E2D86BD}" destId="{8822B902-EBF0-4935-8F58-9EA4F0F3C44F}" srcOrd="4" destOrd="0" presId="urn:microsoft.com/office/officeart/2005/8/layout/hierarchy3"/>
    <dgm:cxn modelId="{8325BF59-132F-4679-A46C-CD3CFFC7849A}" type="presParOf" srcId="{488793F4-A79B-4777-A349-35193E2D86BD}" destId="{5442FE89-2EB5-4A81-A51B-080D120DE71C}" srcOrd="5" destOrd="0" presId="urn:microsoft.com/office/officeart/2005/8/layout/hierarchy3"/>
    <dgm:cxn modelId="{D898E5E9-95F1-4CD4-B093-70401971D377}" type="presParOf" srcId="{488793F4-A79B-4777-A349-35193E2D86BD}" destId="{CF7E5F43-6A03-4EC8-90DC-4D9CFE8821DE}" srcOrd="6" destOrd="0" presId="urn:microsoft.com/office/officeart/2005/8/layout/hierarchy3"/>
    <dgm:cxn modelId="{DCFAC507-9FE9-443F-A023-4B0D3C47C1EE}" type="presParOf" srcId="{488793F4-A79B-4777-A349-35193E2D86BD}" destId="{6B18ED30-6336-48BB-865E-4FF651DF830C}" srcOrd="7" destOrd="0" presId="urn:microsoft.com/office/officeart/2005/8/layout/hierarchy3"/>
    <dgm:cxn modelId="{4CA17DFA-C9B2-4224-9DCE-4D0596ECB496}" type="presParOf" srcId="{488793F4-A79B-4777-A349-35193E2D86BD}" destId="{081D8E85-2C6C-4D2B-9726-3D5AA935570B}" srcOrd="8" destOrd="0" presId="urn:microsoft.com/office/officeart/2005/8/layout/hierarchy3"/>
    <dgm:cxn modelId="{9FF56D79-937E-43C8-9A9C-9F8AF0BEA332}" type="presParOf" srcId="{488793F4-A79B-4777-A349-35193E2D86BD}" destId="{BDFF1C62-B864-475E-8BE7-7E0EF5879014}" srcOrd="9" destOrd="0" presId="urn:microsoft.com/office/officeart/2005/8/layout/hierarchy3"/>
    <dgm:cxn modelId="{4EFFD6AB-7533-40F5-AA4C-3DC5FEE25A92}" type="presParOf" srcId="{488793F4-A79B-4777-A349-35193E2D86BD}" destId="{82C8EBC8-4659-42AF-A4FB-79F27F2F56DB}" srcOrd="10" destOrd="0" presId="urn:microsoft.com/office/officeart/2005/8/layout/hierarchy3"/>
    <dgm:cxn modelId="{2E8C781C-E9E3-43B7-89D5-AB7A433E0EE8}" type="presParOf" srcId="{488793F4-A79B-4777-A349-35193E2D86BD}" destId="{D8D131FC-DF75-4D6C-9D74-5F7B8644F122}" srcOrd="11" destOrd="0" presId="urn:microsoft.com/office/officeart/2005/8/layout/hierarchy3"/>
    <dgm:cxn modelId="{355C19CA-0691-40D3-A85B-7B5F20513DCA}" type="presParOf" srcId="{488793F4-A79B-4777-A349-35193E2D86BD}" destId="{53FD4409-6B6F-488E-8038-FD27484E4041}" srcOrd="12" destOrd="0" presId="urn:microsoft.com/office/officeart/2005/8/layout/hierarchy3"/>
    <dgm:cxn modelId="{D454A34B-048B-42A1-A7C0-31E7EDC15D82}" type="presParOf" srcId="{488793F4-A79B-4777-A349-35193E2D86BD}" destId="{55DE8063-026E-4187-BA6D-53CC5E7DF052}" srcOrd="13" destOrd="0" presId="urn:microsoft.com/office/officeart/2005/8/layout/hierarchy3"/>
    <dgm:cxn modelId="{4362B49D-9093-4D8E-A1A5-512C823DC684}" type="presParOf" srcId="{488793F4-A79B-4777-A349-35193E2D86BD}" destId="{8673FE37-A540-4C65-B65D-9AD4755DA976}" srcOrd="14" destOrd="0" presId="urn:microsoft.com/office/officeart/2005/8/layout/hierarchy3"/>
    <dgm:cxn modelId="{349EDCCA-F363-475C-B287-C49FC0851E68}" type="presParOf" srcId="{488793F4-A79B-4777-A349-35193E2D86BD}" destId="{148E382A-C5B1-4B37-BEB1-2ED40C7E24A0}" srcOrd="15" destOrd="0" presId="urn:microsoft.com/office/officeart/2005/8/layout/hierarchy3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AAB2235-9DC5-4F0E-A154-FC5AA28ECFC2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420DEC-1452-4741-BAC3-84DDC4752391}">
      <dgm:prSet phldrT="[Текст]" custT="1"/>
      <dgm:spPr/>
      <dgm:t>
        <a:bodyPr vert="horz"/>
        <a:lstStyle/>
        <a:p>
          <a:pPr algn="ctr"/>
          <a:r>
            <a:rPr lang="ru-RU" sz="1800" dirty="0" smtClean="0"/>
            <a:t>Организация муниципального управления                                           39 096,1 тыс.рублей      </a:t>
          </a:r>
          <a:endParaRPr lang="ru-RU" sz="1800" dirty="0"/>
        </a:p>
      </dgm:t>
    </dgm:pt>
    <dgm:pt modelId="{A2008B3E-7DAB-4334-A8F3-31C9CF599CAE}" type="parTrans" cxnId="{1322BF04-272C-4281-8786-9AD8449B2640}">
      <dgm:prSet/>
      <dgm:spPr/>
      <dgm:t>
        <a:bodyPr/>
        <a:lstStyle/>
        <a:p>
          <a:endParaRPr lang="ru-RU"/>
        </a:p>
      </dgm:t>
    </dgm:pt>
    <dgm:pt modelId="{A2BA57D7-5C42-4855-8E31-7084410EBF93}" type="sibTrans" cxnId="{1322BF04-272C-4281-8786-9AD8449B2640}">
      <dgm:prSet/>
      <dgm:spPr/>
      <dgm:t>
        <a:bodyPr/>
        <a:lstStyle/>
        <a:p>
          <a:endParaRPr lang="ru-RU"/>
        </a:p>
      </dgm:t>
    </dgm:pt>
    <dgm:pt modelId="{7F78A63F-6394-4D83-8839-A49D1CC86F3E}">
      <dgm:prSet phldrT="[Текст]" custT="1"/>
      <dgm:spPr/>
      <dgm:t>
        <a:bodyPr vert="horz"/>
        <a:lstStyle/>
        <a:p>
          <a:pPr algn="ctr"/>
          <a:r>
            <a:rPr lang="ru-RU" sz="1800" dirty="0" smtClean="0"/>
            <a:t>Архивное дело                                                                                                                 1 140,8  тыс.рублей                 </a:t>
          </a:r>
        </a:p>
        <a:p>
          <a:pPr algn="l"/>
          <a:r>
            <a:rPr lang="ru-RU" sz="1000" dirty="0" smtClean="0"/>
            <a:t>            </a:t>
          </a:r>
          <a:endParaRPr lang="ru-RU" sz="1000" dirty="0"/>
        </a:p>
      </dgm:t>
    </dgm:pt>
    <dgm:pt modelId="{8FCE9957-F9AF-4AB8-9E69-B38536C255DB}" type="parTrans" cxnId="{BE65EBC1-B9A3-4DB0-A850-BDB393D6883D}">
      <dgm:prSet/>
      <dgm:spPr/>
      <dgm:t>
        <a:bodyPr/>
        <a:lstStyle/>
        <a:p>
          <a:endParaRPr lang="ru-RU"/>
        </a:p>
      </dgm:t>
    </dgm:pt>
    <dgm:pt modelId="{AC84D8C0-9876-4662-915C-6821A9D843D2}" type="sibTrans" cxnId="{BE65EBC1-B9A3-4DB0-A850-BDB393D6883D}">
      <dgm:prSet/>
      <dgm:spPr/>
      <dgm:t>
        <a:bodyPr/>
        <a:lstStyle/>
        <a:p>
          <a:endParaRPr lang="ru-RU"/>
        </a:p>
      </dgm:t>
    </dgm:pt>
    <dgm:pt modelId="{92A4AA89-42AD-42C5-B8E1-C23F4B796456}">
      <dgm:prSet custT="1"/>
      <dgm:spPr/>
      <dgm:t>
        <a:bodyPr vert="horz"/>
        <a:lstStyle/>
        <a:p>
          <a:pPr algn="ctr"/>
          <a:r>
            <a:rPr lang="ru-RU" sz="1800" dirty="0" smtClean="0"/>
            <a:t>Развитие информатизации                                                                                                            84,1 тыс. рублей                                                        </a:t>
          </a:r>
          <a:endParaRPr lang="ru-RU" sz="1800" dirty="0"/>
        </a:p>
      </dgm:t>
    </dgm:pt>
    <dgm:pt modelId="{FEB2AB50-D86B-410A-B63E-59EFF180E93A}" type="parTrans" cxnId="{489B70B4-650D-4A43-9CBD-C31FF2600B64}">
      <dgm:prSet/>
      <dgm:spPr/>
      <dgm:t>
        <a:bodyPr/>
        <a:lstStyle/>
        <a:p>
          <a:endParaRPr lang="ru-RU"/>
        </a:p>
      </dgm:t>
    </dgm:pt>
    <dgm:pt modelId="{499D86C1-BB26-46B6-878D-E156D93B810F}" type="sibTrans" cxnId="{489B70B4-650D-4A43-9CBD-C31FF2600B64}">
      <dgm:prSet/>
      <dgm:spPr/>
      <dgm:t>
        <a:bodyPr/>
        <a:lstStyle/>
        <a:p>
          <a:endParaRPr lang="ru-RU"/>
        </a:p>
      </dgm:t>
    </dgm:pt>
    <dgm:pt modelId="{2EFBA4D2-8E2B-427A-95A7-42F565A01F3C}">
      <dgm:prSet custT="1"/>
      <dgm:spPr/>
      <dgm:t>
        <a:bodyPr/>
        <a:lstStyle/>
        <a:p>
          <a:pPr algn="ctr"/>
          <a:r>
            <a:rPr lang="ru-RU" sz="1800" dirty="0" smtClean="0"/>
            <a:t>Создание условий для государственной                                                                                              регистрации актов гражданского состояния                                                                                 1 216,6 тыс.рублей     </a:t>
          </a:r>
        </a:p>
      </dgm:t>
    </dgm:pt>
    <dgm:pt modelId="{A21A98D7-8C5A-487D-A7B2-248A45A47D1E}" type="parTrans" cxnId="{4C48912D-A443-48A2-9F34-59EFA4AE7499}">
      <dgm:prSet/>
      <dgm:spPr/>
      <dgm:t>
        <a:bodyPr/>
        <a:lstStyle/>
        <a:p>
          <a:endParaRPr lang="ru-RU"/>
        </a:p>
      </dgm:t>
    </dgm:pt>
    <dgm:pt modelId="{73DA6D83-0627-482F-A06D-9D2CB130A0D7}" type="sibTrans" cxnId="{4C48912D-A443-48A2-9F34-59EFA4AE7499}">
      <dgm:prSet/>
      <dgm:spPr/>
      <dgm:t>
        <a:bodyPr/>
        <a:lstStyle/>
        <a:p>
          <a:endParaRPr lang="ru-RU"/>
        </a:p>
      </dgm:t>
    </dgm:pt>
    <dgm:pt modelId="{B9DBF82B-DA90-43CF-8F2F-B726959DFEC9}" type="pres">
      <dgm:prSet presAssocID="{DAAB2235-9DC5-4F0E-A154-FC5AA28ECFC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5C11C6-588F-40BB-B4A8-0C323B4E6193}" type="pres">
      <dgm:prSet presAssocID="{A6420DEC-1452-4741-BAC3-84DDC4752391}" presName="linNode" presStyleCnt="0"/>
      <dgm:spPr/>
    </dgm:pt>
    <dgm:pt modelId="{0BE48573-F0B6-42F9-B87B-43A2CE6883CC}" type="pres">
      <dgm:prSet presAssocID="{A6420DEC-1452-4741-BAC3-84DDC4752391}" presName="parentText" presStyleLbl="node1" presStyleIdx="0" presStyleCnt="4" custScaleX="196476" custLinFactNeighborX="13551" custLinFactNeighborY="-615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B92CA5-D76E-4FAE-B399-63CD3DA0A449}" type="pres">
      <dgm:prSet presAssocID="{A2BA57D7-5C42-4855-8E31-7084410EBF93}" presName="sp" presStyleCnt="0"/>
      <dgm:spPr/>
    </dgm:pt>
    <dgm:pt modelId="{97B288AF-A879-4104-9EE5-CC247FC42B16}" type="pres">
      <dgm:prSet presAssocID="{7F78A63F-6394-4D83-8839-A49D1CC86F3E}" presName="linNode" presStyleCnt="0"/>
      <dgm:spPr/>
    </dgm:pt>
    <dgm:pt modelId="{5C74C587-FBE8-4F56-9217-0440222C4100}" type="pres">
      <dgm:prSet presAssocID="{7F78A63F-6394-4D83-8839-A49D1CC86F3E}" presName="parentText" presStyleLbl="node1" presStyleIdx="1" presStyleCnt="4" custScaleX="196477" custLinFactNeighborX="13301" custLinFactNeighborY="-218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D9B3D7-B4D9-4759-A698-CF1945369CB3}" type="pres">
      <dgm:prSet presAssocID="{AC84D8C0-9876-4662-915C-6821A9D843D2}" presName="sp" presStyleCnt="0"/>
      <dgm:spPr/>
    </dgm:pt>
    <dgm:pt modelId="{F35AC6BA-1712-4F03-B857-5FABF2E79819}" type="pres">
      <dgm:prSet presAssocID="{2EFBA4D2-8E2B-427A-95A7-42F565A01F3C}" presName="linNode" presStyleCnt="0"/>
      <dgm:spPr/>
    </dgm:pt>
    <dgm:pt modelId="{C8950925-9705-4A64-A91B-0DC8CA61AD14}" type="pres">
      <dgm:prSet presAssocID="{2EFBA4D2-8E2B-427A-95A7-42F565A01F3C}" presName="parentText" presStyleLbl="node1" presStyleIdx="2" presStyleCnt="4" custScaleX="196479" custLinFactNeighborX="13549" custLinFactNeighborY="-271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8565A3-9121-4D1D-944E-B2BA5BA91D38}" type="pres">
      <dgm:prSet presAssocID="{73DA6D83-0627-482F-A06D-9D2CB130A0D7}" presName="sp" presStyleCnt="0"/>
      <dgm:spPr/>
    </dgm:pt>
    <dgm:pt modelId="{D8EE6640-A5C7-45F6-B2E4-A73460F7A19D}" type="pres">
      <dgm:prSet presAssocID="{92A4AA89-42AD-42C5-B8E1-C23F4B796456}" presName="linNode" presStyleCnt="0"/>
      <dgm:spPr/>
    </dgm:pt>
    <dgm:pt modelId="{CEC11AFB-19F6-41EF-9712-9C304855F528}" type="pres">
      <dgm:prSet presAssocID="{92A4AA89-42AD-42C5-B8E1-C23F4B796456}" presName="parentText" presStyleLbl="node1" presStyleIdx="3" presStyleCnt="4" custScaleX="195936" custLinFactNeighborX="13301" custLinFactNeighborY="6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B50F33-BEC9-4CF8-AD27-811D8E97129B}" type="presOf" srcId="{2EFBA4D2-8E2B-427A-95A7-42F565A01F3C}" destId="{C8950925-9705-4A64-A91B-0DC8CA61AD14}" srcOrd="0" destOrd="0" presId="urn:microsoft.com/office/officeart/2005/8/layout/vList5"/>
    <dgm:cxn modelId="{76D80EBF-9479-42EA-9527-68CE5CB92A93}" type="presOf" srcId="{DAAB2235-9DC5-4F0E-A154-FC5AA28ECFC2}" destId="{B9DBF82B-DA90-43CF-8F2F-B726959DFEC9}" srcOrd="0" destOrd="0" presId="urn:microsoft.com/office/officeart/2005/8/layout/vList5"/>
    <dgm:cxn modelId="{4C48912D-A443-48A2-9F34-59EFA4AE7499}" srcId="{DAAB2235-9DC5-4F0E-A154-FC5AA28ECFC2}" destId="{2EFBA4D2-8E2B-427A-95A7-42F565A01F3C}" srcOrd="2" destOrd="0" parTransId="{A21A98D7-8C5A-487D-A7B2-248A45A47D1E}" sibTransId="{73DA6D83-0627-482F-A06D-9D2CB130A0D7}"/>
    <dgm:cxn modelId="{489B70B4-650D-4A43-9CBD-C31FF2600B64}" srcId="{DAAB2235-9DC5-4F0E-A154-FC5AA28ECFC2}" destId="{92A4AA89-42AD-42C5-B8E1-C23F4B796456}" srcOrd="3" destOrd="0" parTransId="{FEB2AB50-D86B-410A-B63E-59EFF180E93A}" sibTransId="{499D86C1-BB26-46B6-878D-E156D93B810F}"/>
    <dgm:cxn modelId="{BE65EBC1-B9A3-4DB0-A850-BDB393D6883D}" srcId="{DAAB2235-9DC5-4F0E-A154-FC5AA28ECFC2}" destId="{7F78A63F-6394-4D83-8839-A49D1CC86F3E}" srcOrd="1" destOrd="0" parTransId="{8FCE9957-F9AF-4AB8-9E69-B38536C255DB}" sibTransId="{AC84D8C0-9876-4662-915C-6821A9D843D2}"/>
    <dgm:cxn modelId="{0F1E1FBD-1A4E-497C-A865-8CAB5B7B2450}" type="presOf" srcId="{92A4AA89-42AD-42C5-B8E1-C23F4B796456}" destId="{CEC11AFB-19F6-41EF-9712-9C304855F528}" srcOrd="0" destOrd="0" presId="urn:microsoft.com/office/officeart/2005/8/layout/vList5"/>
    <dgm:cxn modelId="{F44F7A93-7C56-4FAC-A3F3-60C733E604C0}" type="presOf" srcId="{A6420DEC-1452-4741-BAC3-84DDC4752391}" destId="{0BE48573-F0B6-42F9-B87B-43A2CE6883CC}" srcOrd="0" destOrd="0" presId="urn:microsoft.com/office/officeart/2005/8/layout/vList5"/>
    <dgm:cxn modelId="{1322BF04-272C-4281-8786-9AD8449B2640}" srcId="{DAAB2235-9DC5-4F0E-A154-FC5AA28ECFC2}" destId="{A6420DEC-1452-4741-BAC3-84DDC4752391}" srcOrd="0" destOrd="0" parTransId="{A2008B3E-7DAB-4334-A8F3-31C9CF599CAE}" sibTransId="{A2BA57D7-5C42-4855-8E31-7084410EBF93}"/>
    <dgm:cxn modelId="{9CACAA03-4CC8-417E-87BE-E20763B6E227}" type="presOf" srcId="{7F78A63F-6394-4D83-8839-A49D1CC86F3E}" destId="{5C74C587-FBE8-4F56-9217-0440222C4100}" srcOrd="0" destOrd="0" presId="urn:microsoft.com/office/officeart/2005/8/layout/vList5"/>
    <dgm:cxn modelId="{B40512B7-5F97-4090-A373-4D229C3E06D0}" type="presParOf" srcId="{B9DBF82B-DA90-43CF-8F2F-B726959DFEC9}" destId="{2D5C11C6-588F-40BB-B4A8-0C323B4E6193}" srcOrd="0" destOrd="0" presId="urn:microsoft.com/office/officeart/2005/8/layout/vList5"/>
    <dgm:cxn modelId="{C15F5685-8A55-4335-9379-7F4201CEABA7}" type="presParOf" srcId="{2D5C11C6-588F-40BB-B4A8-0C323B4E6193}" destId="{0BE48573-F0B6-42F9-B87B-43A2CE6883CC}" srcOrd="0" destOrd="0" presId="urn:microsoft.com/office/officeart/2005/8/layout/vList5"/>
    <dgm:cxn modelId="{D1ED9335-35C8-4233-A40F-FF708ACAB999}" type="presParOf" srcId="{B9DBF82B-DA90-43CF-8F2F-B726959DFEC9}" destId="{21B92CA5-D76E-4FAE-B399-63CD3DA0A449}" srcOrd="1" destOrd="0" presId="urn:microsoft.com/office/officeart/2005/8/layout/vList5"/>
    <dgm:cxn modelId="{45F89528-A87F-4B4B-9536-FD41ACB14515}" type="presParOf" srcId="{B9DBF82B-DA90-43CF-8F2F-B726959DFEC9}" destId="{97B288AF-A879-4104-9EE5-CC247FC42B16}" srcOrd="2" destOrd="0" presId="urn:microsoft.com/office/officeart/2005/8/layout/vList5"/>
    <dgm:cxn modelId="{4C52BAAF-E779-484F-B95E-2FD34D44DDE6}" type="presParOf" srcId="{97B288AF-A879-4104-9EE5-CC247FC42B16}" destId="{5C74C587-FBE8-4F56-9217-0440222C4100}" srcOrd="0" destOrd="0" presId="urn:microsoft.com/office/officeart/2005/8/layout/vList5"/>
    <dgm:cxn modelId="{F781F9FE-6595-479E-BDDF-2835DCF569D1}" type="presParOf" srcId="{B9DBF82B-DA90-43CF-8F2F-B726959DFEC9}" destId="{78D9B3D7-B4D9-4759-A698-CF1945369CB3}" srcOrd="3" destOrd="0" presId="urn:microsoft.com/office/officeart/2005/8/layout/vList5"/>
    <dgm:cxn modelId="{F4514151-AFF7-456C-8D04-B5D59EED1C1B}" type="presParOf" srcId="{B9DBF82B-DA90-43CF-8F2F-B726959DFEC9}" destId="{F35AC6BA-1712-4F03-B857-5FABF2E79819}" srcOrd="4" destOrd="0" presId="urn:microsoft.com/office/officeart/2005/8/layout/vList5"/>
    <dgm:cxn modelId="{FB0B35E4-4C7A-4E83-82CC-8C669566086F}" type="presParOf" srcId="{F35AC6BA-1712-4F03-B857-5FABF2E79819}" destId="{C8950925-9705-4A64-A91B-0DC8CA61AD14}" srcOrd="0" destOrd="0" presId="urn:microsoft.com/office/officeart/2005/8/layout/vList5"/>
    <dgm:cxn modelId="{43C3AAAD-8F67-4383-AA58-8BB28E268FB9}" type="presParOf" srcId="{B9DBF82B-DA90-43CF-8F2F-B726959DFEC9}" destId="{178565A3-9121-4D1D-944E-B2BA5BA91D38}" srcOrd="5" destOrd="0" presId="urn:microsoft.com/office/officeart/2005/8/layout/vList5"/>
    <dgm:cxn modelId="{BE4A7B8B-6428-4413-BACB-07A69E856101}" type="presParOf" srcId="{B9DBF82B-DA90-43CF-8F2F-B726959DFEC9}" destId="{D8EE6640-A5C7-45F6-B2E4-A73460F7A19D}" srcOrd="6" destOrd="0" presId="urn:microsoft.com/office/officeart/2005/8/layout/vList5"/>
    <dgm:cxn modelId="{BC64FF1C-F283-44AD-BE9B-2677D78E4BBB}" type="presParOf" srcId="{D8EE6640-A5C7-45F6-B2E4-A73460F7A19D}" destId="{CEC11AFB-19F6-41EF-9712-9C304855F528}" srcOrd="0" destOrd="0" presId="urn:microsoft.com/office/officeart/2005/8/layout/vList5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AAB2235-9DC5-4F0E-A154-FC5AA28ECFC2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420DEC-1452-4741-BAC3-84DDC4752391}">
      <dgm:prSet phldrT="[Текст]" custT="1"/>
      <dgm:spPr/>
      <dgm:t>
        <a:bodyPr vert="horz"/>
        <a:lstStyle/>
        <a:p>
          <a:pPr algn="ctr"/>
          <a:r>
            <a:rPr lang="ru-RU" sz="1800" dirty="0" smtClean="0"/>
            <a:t>Управление бюджетным процессом                                              6 052,0 тыс.рублей      </a:t>
          </a:r>
          <a:endParaRPr lang="ru-RU" sz="1800" dirty="0"/>
        </a:p>
      </dgm:t>
    </dgm:pt>
    <dgm:pt modelId="{A2008B3E-7DAB-4334-A8F3-31C9CF599CAE}" type="parTrans" cxnId="{1322BF04-272C-4281-8786-9AD8449B2640}">
      <dgm:prSet/>
      <dgm:spPr/>
      <dgm:t>
        <a:bodyPr/>
        <a:lstStyle/>
        <a:p>
          <a:endParaRPr lang="ru-RU"/>
        </a:p>
      </dgm:t>
    </dgm:pt>
    <dgm:pt modelId="{A2BA57D7-5C42-4855-8E31-7084410EBF93}" type="sibTrans" cxnId="{1322BF04-272C-4281-8786-9AD8449B2640}">
      <dgm:prSet/>
      <dgm:spPr/>
      <dgm:t>
        <a:bodyPr/>
        <a:lstStyle/>
        <a:p>
          <a:endParaRPr lang="ru-RU"/>
        </a:p>
      </dgm:t>
    </dgm:pt>
    <dgm:pt modelId="{B9DBF82B-DA90-43CF-8F2F-B726959DFEC9}" type="pres">
      <dgm:prSet presAssocID="{DAAB2235-9DC5-4F0E-A154-FC5AA28ECFC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5C11C6-588F-40BB-B4A8-0C323B4E6193}" type="pres">
      <dgm:prSet presAssocID="{A6420DEC-1452-4741-BAC3-84DDC4752391}" presName="linNode" presStyleCnt="0"/>
      <dgm:spPr/>
    </dgm:pt>
    <dgm:pt modelId="{0BE48573-F0B6-42F9-B87B-43A2CE6883CC}" type="pres">
      <dgm:prSet presAssocID="{A6420DEC-1452-4741-BAC3-84DDC4752391}" presName="parentText" presStyleLbl="node1" presStyleIdx="0" presStyleCnt="1" custScaleX="196476" custScaleY="50840" custLinFactNeighborX="1330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64E0FA-F735-4204-9CDF-5482962F44D2}" type="presOf" srcId="{A6420DEC-1452-4741-BAC3-84DDC4752391}" destId="{0BE48573-F0B6-42F9-B87B-43A2CE6883CC}" srcOrd="0" destOrd="0" presId="urn:microsoft.com/office/officeart/2005/8/layout/vList5"/>
    <dgm:cxn modelId="{1322BF04-272C-4281-8786-9AD8449B2640}" srcId="{DAAB2235-9DC5-4F0E-A154-FC5AA28ECFC2}" destId="{A6420DEC-1452-4741-BAC3-84DDC4752391}" srcOrd="0" destOrd="0" parTransId="{A2008B3E-7DAB-4334-A8F3-31C9CF599CAE}" sibTransId="{A2BA57D7-5C42-4855-8E31-7084410EBF93}"/>
    <dgm:cxn modelId="{281AEE24-F2EC-48BE-A5CB-91D083C6956B}" type="presOf" srcId="{DAAB2235-9DC5-4F0E-A154-FC5AA28ECFC2}" destId="{B9DBF82B-DA90-43CF-8F2F-B726959DFEC9}" srcOrd="0" destOrd="0" presId="urn:microsoft.com/office/officeart/2005/8/layout/vList5"/>
    <dgm:cxn modelId="{21FCE408-BBB5-4388-9727-42CD072BD688}" type="presParOf" srcId="{B9DBF82B-DA90-43CF-8F2F-B726959DFEC9}" destId="{2D5C11C6-588F-40BB-B4A8-0C323B4E6193}" srcOrd="0" destOrd="0" presId="urn:microsoft.com/office/officeart/2005/8/layout/vList5"/>
    <dgm:cxn modelId="{B2B3030D-27C2-4553-8F67-B9B4FC94F387}" type="presParOf" srcId="{2D5C11C6-588F-40BB-B4A8-0C323B4E6193}" destId="{0BE48573-F0B6-42F9-B87B-43A2CE6883CC}" srcOrd="0" destOrd="0" presId="urn:microsoft.com/office/officeart/2005/8/layout/vList5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AAB2235-9DC5-4F0E-A154-FC5AA28ECFC2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420DEC-1452-4741-BAC3-84DDC4752391}">
      <dgm:prSet phldrT="[Текст]" custT="1"/>
      <dgm:spPr/>
      <dgm:t>
        <a:bodyPr vert="horz"/>
        <a:lstStyle/>
        <a:p>
          <a:pPr algn="ctr"/>
          <a:r>
            <a:rPr lang="ru-RU" sz="1800" dirty="0" smtClean="0"/>
            <a:t>Комфортная городская среда                                           1 055,5  тыс.рублей      </a:t>
          </a:r>
          <a:endParaRPr lang="ru-RU" sz="1800" dirty="0"/>
        </a:p>
      </dgm:t>
    </dgm:pt>
    <dgm:pt modelId="{A2008B3E-7DAB-4334-A8F3-31C9CF599CAE}" type="parTrans" cxnId="{1322BF04-272C-4281-8786-9AD8449B2640}">
      <dgm:prSet/>
      <dgm:spPr/>
      <dgm:t>
        <a:bodyPr/>
        <a:lstStyle/>
        <a:p>
          <a:endParaRPr lang="ru-RU"/>
        </a:p>
      </dgm:t>
    </dgm:pt>
    <dgm:pt modelId="{A2BA57D7-5C42-4855-8E31-7084410EBF93}" type="sibTrans" cxnId="{1322BF04-272C-4281-8786-9AD8449B2640}">
      <dgm:prSet/>
      <dgm:spPr/>
      <dgm:t>
        <a:bodyPr/>
        <a:lstStyle/>
        <a:p>
          <a:endParaRPr lang="ru-RU"/>
        </a:p>
      </dgm:t>
    </dgm:pt>
    <dgm:pt modelId="{B9DBF82B-DA90-43CF-8F2F-B726959DFEC9}" type="pres">
      <dgm:prSet presAssocID="{DAAB2235-9DC5-4F0E-A154-FC5AA28ECFC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5C11C6-588F-40BB-B4A8-0C323B4E6193}" type="pres">
      <dgm:prSet presAssocID="{A6420DEC-1452-4741-BAC3-84DDC4752391}" presName="linNode" presStyleCnt="0"/>
      <dgm:spPr/>
    </dgm:pt>
    <dgm:pt modelId="{0BE48573-F0B6-42F9-B87B-43A2CE6883CC}" type="pres">
      <dgm:prSet presAssocID="{A6420DEC-1452-4741-BAC3-84DDC4752391}" presName="parentText" presStyleLbl="node1" presStyleIdx="0" presStyleCnt="1" custScaleX="196476" custScaleY="54622" custLinFactNeighborX="22314" custLinFactNeighborY="-1323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EF27AB-7941-47FE-AC16-038AF228178C}" type="presOf" srcId="{DAAB2235-9DC5-4F0E-A154-FC5AA28ECFC2}" destId="{B9DBF82B-DA90-43CF-8F2F-B726959DFEC9}" srcOrd="0" destOrd="0" presId="urn:microsoft.com/office/officeart/2005/8/layout/vList5"/>
    <dgm:cxn modelId="{1322BF04-272C-4281-8786-9AD8449B2640}" srcId="{DAAB2235-9DC5-4F0E-A154-FC5AA28ECFC2}" destId="{A6420DEC-1452-4741-BAC3-84DDC4752391}" srcOrd="0" destOrd="0" parTransId="{A2008B3E-7DAB-4334-A8F3-31C9CF599CAE}" sibTransId="{A2BA57D7-5C42-4855-8E31-7084410EBF93}"/>
    <dgm:cxn modelId="{C009205C-E7A3-439E-A25B-43ECB19B9C9E}" type="presOf" srcId="{A6420DEC-1452-4741-BAC3-84DDC4752391}" destId="{0BE48573-F0B6-42F9-B87B-43A2CE6883CC}" srcOrd="0" destOrd="0" presId="urn:microsoft.com/office/officeart/2005/8/layout/vList5"/>
    <dgm:cxn modelId="{B556E764-970C-428C-8F30-6609C2AE6E3F}" type="presParOf" srcId="{B9DBF82B-DA90-43CF-8F2F-B726959DFEC9}" destId="{2D5C11C6-588F-40BB-B4A8-0C323B4E6193}" srcOrd="0" destOrd="0" presId="urn:microsoft.com/office/officeart/2005/8/layout/vList5"/>
    <dgm:cxn modelId="{82C9E0D3-EF9F-4AF5-8656-AADB560D1255}" type="presParOf" srcId="{2D5C11C6-588F-40BB-B4A8-0C323B4E6193}" destId="{0BE48573-F0B6-42F9-B87B-43A2CE6883CC}" srcOrd="0" destOrd="0" presId="urn:microsoft.com/office/officeart/2005/8/layout/vList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215021-87E5-4E3E-949F-00584CB455E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9504FE-49A0-4CE6-8BDB-7B1DD4CB0639}">
      <dgm:prSet custT="1"/>
      <dgm:spPr/>
      <dgm:t>
        <a:bodyPr/>
        <a:lstStyle/>
        <a:p>
          <a:pPr algn="ctr" rtl="0"/>
          <a:r>
            <a:rPr lang="ru-RU" sz="1200" dirty="0" smtClean="0"/>
            <a:t>Поступления от уплаты налогов (налог на доходы физических лиц,  акцизы на нефтепродукты,  налоги на совокупный  доход, госпошлина )</a:t>
          </a:r>
          <a:endParaRPr lang="ru-RU" sz="1200" dirty="0"/>
        </a:p>
      </dgm:t>
    </dgm:pt>
    <dgm:pt modelId="{0DEFB249-37E9-40D2-BB05-E2F1420B353C}" type="parTrans" cxnId="{DACCD6FA-7C94-4274-ABD2-E090CEF829BE}">
      <dgm:prSet/>
      <dgm:spPr/>
      <dgm:t>
        <a:bodyPr/>
        <a:lstStyle/>
        <a:p>
          <a:endParaRPr lang="ru-RU"/>
        </a:p>
      </dgm:t>
    </dgm:pt>
    <dgm:pt modelId="{698AC734-E00A-4C68-957D-01281D3C2060}" type="sibTrans" cxnId="{DACCD6FA-7C94-4274-ABD2-E090CEF829BE}">
      <dgm:prSet/>
      <dgm:spPr/>
      <dgm:t>
        <a:bodyPr/>
        <a:lstStyle/>
        <a:p>
          <a:endParaRPr lang="ru-RU"/>
        </a:p>
      </dgm:t>
    </dgm:pt>
    <dgm:pt modelId="{87619075-55BE-4C9A-8387-57B677C35C5B}" type="pres">
      <dgm:prSet presAssocID="{E9215021-87E5-4E3E-949F-00584CB455E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262193-4340-470B-B994-51A8CFBEEB79}" type="pres">
      <dgm:prSet presAssocID="{E59504FE-49A0-4CE6-8BDB-7B1DD4CB0639}" presName="parentText" presStyleLbl="node1" presStyleIdx="0" presStyleCnt="1" custScaleX="100000" custScaleY="440403" custLinFactNeighborX="31818" custLinFactNeighborY="-37137">
        <dgm:presLayoutVars>
          <dgm:chMax val="0"/>
          <dgm:bulletEnabled val="1"/>
        </dgm:presLayoutVars>
      </dgm:prSet>
      <dgm:spPr>
        <a:prstGeom prst="wedgeRoundRectCallout">
          <a:avLst/>
        </a:prstGeom>
      </dgm:spPr>
      <dgm:t>
        <a:bodyPr/>
        <a:lstStyle/>
        <a:p>
          <a:endParaRPr lang="ru-RU"/>
        </a:p>
      </dgm:t>
    </dgm:pt>
  </dgm:ptLst>
  <dgm:cxnLst>
    <dgm:cxn modelId="{CFCEA2BF-EBC4-4C5B-8A3E-81B64609845B}" type="presOf" srcId="{E9215021-87E5-4E3E-949F-00584CB455EF}" destId="{87619075-55BE-4C9A-8387-57B677C35C5B}" srcOrd="0" destOrd="0" presId="urn:microsoft.com/office/officeart/2005/8/layout/vList2"/>
    <dgm:cxn modelId="{DACCD6FA-7C94-4274-ABD2-E090CEF829BE}" srcId="{E9215021-87E5-4E3E-949F-00584CB455EF}" destId="{E59504FE-49A0-4CE6-8BDB-7B1DD4CB0639}" srcOrd="0" destOrd="0" parTransId="{0DEFB249-37E9-40D2-BB05-E2F1420B353C}" sibTransId="{698AC734-E00A-4C68-957D-01281D3C2060}"/>
    <dgm:cxn modelId="{A98C0805-B73D-4CCD-B5A8-167F298BBA5C}" type="presOf" srcId="{E59504FE-49A0-4CE6-8BDB-7B1DD4CB0639}" destId="{79262193-4340-470B-B994-51A8CFBEEB79}" srcOrd="0" destOrd="0" presId="urn:microsoft.com/office/officeart/2005/8/layout/vList2"/>
    <dgm:cxn modelId="{C0F3AED4-7471-43B7-8AF4-677EB8886CF5}" type="presParOf" srcId="{87619075-55BE-4C9A-8387-57B677C35C5B}" destId="{79262193-4340-470B-B994-51A8CFBEEB79}" srcOrd="0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215021-87E5-4E3E-949F-00584CB455E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9504FE-49A0-4CE6-8BDB-7B1DD4CB0639}">
      <dgm:prSet custT="1"/>
      <dgm:spPr/>
      <dgm:t>
        <a:bodyPr/>
        <a:lstStyle/>
        <a:p>
          <a:pPr algn="ctr" rtl="0"/>
          <a:r>
            <a:rPr lang="ru-RU" sz="1200" dirty="0" smtClean="0"/>
            <a:t>Поступления от уплаты налогов (налог на доходы физических лиц,  акцизы на нефтепродукты,  налоги на совокупный  доход, госпошлина )</a:t>
          </a:r>
          <a:endParaRPr lang="ru-RU" sz="1200" dirty="0"/>
        </a:p>
      </dgm:t>
    </dgm:pt>
    <dgm:pt modelId="{0DEFB249-37E9-40D2-BB05-E2F1420B353C}" type="parTrans" cxnId="{DACCD6FA-7C94-4274-ABD2-E090CEF829BE}">
      <dgm:prSet/>
      <dgm:spPr/>
      <dgm:t>
        <a:bodyPr/>
        <a:lstStyle/>
        <a:p>
          <a:endParaRPr lang="ru-RU"/>
        </a:p>
      </dgm:t>
    </dgm:pt>
    <dgm:pt modelId="{698AC734-E00A-4C68-957D-01281D3C2060}" type="sibTrans" cxnId="{DACCD6FA-7C94-4274-ABD2-E090CEF829BE}">
      <dgm:prSet/>
      <dgm:spPr/>
      <dgm:t>
        <a:bodyPr/>
        <a:lstStyle/>
        <a:p>
          <a:endParaRPr lang="ru-RU"/>
        </a:p>
      </dgm:t>
    </dgm:pt>
    <dgm:pt modelId="{87619075-55BE-4C9A-8387-57B677C35C5B}" type="pres">
      <dgm:prSet presAssocID="{E9215021-87E5-4E3E-949F-00584CB455E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262193-4340-470B-B994-51A8CFBEEB79}" type="pres">
      <dgm:prSet presAssocID="{E59504FE-49A0-4CE6-8BDB-7B1DD4CB0639}" presName="parentText" presStyleLbl="node1" presStyleIdx="0" presStyleCnt="1" custScaleX="100000" custScaleY="440403" custLinFactNeighborX="-13636" custLinFactNeighborY="-15692">
        <dgm:presLayoutVars>
          <dgm:chMax val="0"/>
          <dgm:bulletEnabled val="1"/>
        </dgm:presLayoutVars>
      </dgm:prSet>
      <dgm:spPr>
        <a:prstGeom prst="wedgeRoundRectCallout">
          <a:avLst/>
        </a:prstGeom>
      </dgm:spPr>
      <dgm:t>
        <a:bodyPr/>
        <a:lstStyle/>
        <a:p>
          <a:endParaRPr lang="ru-RU"/>
        </a:p>
      </dgm:t>
    </dgm:pt>
  </dgm:ptLst>
  <dgm:cxnLst>
    <dgm:cxn modelId="{4822D6EE-E888-4DDF-B589-C27FEFF078BC}" type="presOf" srcId="{E59504FE-49A0-4CE6-8BDB-7B1DD4CB0639}" destId="{79262193-4340-470B-B994-51A8CFBEEB79}" srcOrd="0" destOrd="0" presId="urn:microsoft.com/office/officeart/2005/8/layout/vList2"/>
    <dgm:cxn modelId="{DACCD6FA-7C94-4274-ABD2-E090CEF829BE}" srcId="{E9215021-87E5-4E3E-949F-00584CB455EF}" destId="{E59504FE-49A0-4CE6-8BDB-7B1DD4CB0639}" srcOrd="0" destOrd="0" parTransId="{0DEFB249-37E9-40D2-BB05-E2F1420B353C}" sibTransId="{698AC734-E00A-4C68-957D-01281D3C2060}"/>
    <dgm:cxn modelId="{B557224A-0D99-4B55-AE94-93BDBF7220AA}" type="presOf" srcId="{E9215021-87E5-4E3E-949F-00584CB455EF}" destId="{87619075-55BE-4C9A-8387-57B677C35C5B}" srcOrd="0" destOrd="0" presId="urn:microsoft.com/office/officeart/2005/8/layout/vList2"/>
    <dgm:cxn modelId="{B0E18E57-4433-430D-8C7F-6441420B2771}" type="presParOf" srcId="{87619075-55BE-4C9A-8387-57B677C35C5B}" destId="{79262193-4340-470B-B994-51A8CFBEEB79}" srcOrd="0" destOrd="0" presId="urn:microsoft.com/office/officeart/2005/8/layout/v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215021-87E5-4E3E-949F-00584CB455E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9504FE-49A0-4CE6-8BDB-7B1DD4CB0639}">
      <dgm:prSet custT="1"/>
      <dgm:spPr/>
      <dgm:t>
        <a:bodyPr/>
        <a:lstStyle/>
        <a:p>
          <a:pPr algn="ctr" rtl="0"/>
          <a:r>
            <a:rPr lang="ru-RU" sz="1200" dirty="0" smtClean="0"/>
            <a:t>Денежные средства, </a:t>
          </a:r>
        </a:p>
        <a:p>
          <a:pPr algn="ctr" rtl="0"/>
          <a:r>
            <a:rPr lang="ru-RU" sz="1200" dirty="0" smtClean="0"/>
            <a:t>поступающие из вышестоящего бюджета, от организаций, граждан</a:t>
          </a:r>
          <a:endParaRPr lang="ru-RU" sz="1200" dirty="0"/>
        </a:p>
      </dgm:t>
    </dgm:pt>
    <dgm:pt modelId="{0DEFB249-37E9-40D2-BB05-E2F1420B353C}" type="parTrans" cxnId="{DACCD6FA-7C94-4274-ABD2-E090CEF829BE}">
      <dgm:prSet/>
      <dgm:spPr/>
      <dgm:t>
        <a:bodyPr/>
        <a:lstStyle/>
        <a:p>
          <a:endParaRPr lang="ru-RU"/>
        </a:p>
      </dgm:t>
    </dgm:pt>
    <dgm:pt modelId="{698AC734-E00A-4C68-957D-01281D3C2060}" type="sibTrans" cxnId="{DACCD6FA-7C94-4274-ABD2-E090CEF829BE}">
      <dgm:prSet/>
      <dgm:spPr/>
      <dgm:t>
        <a:bodyPr/>
        <a:lstStyle/>
        <a:p>
          <a:endParaRPr lang="ru-RU"/>
        </a:p>
      </dgm:t>
    </dgm:pt>
    <dgm:pt modelId="{87619075-55BE-4C9A-8387-57B677C35C5B}" type="pres">
      <dgm:prSet presAssocID="{E9215021-87E5-4E3E-949F-00584CB455E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262193-4340-470B-B994-51A8CFBEEB79}" type="pres">
      <dgm:prSet presAssocID="{E59504FE-49A0-4CE6-8BDB-7B1DD4CB0639}" presName="parentText" presStyleLbl="node1" presStyleIdx="0" presStyleCnt="1" custScaleX="100000" custScaleY="440403" custLinFactNeighborX="-50000" custLinFactNeighborY="39861">
        <dgm:presLayoutVars>
          <dgm:chMax val="0"/>
          <dgm:bulletEnabled val="1"/>
        </dgm:presLayoutVars>
      </dgm:prSet>
      <dgm:spPr>
        <a:prstGeom prst="wedgeRoundRectCallout">
          <a:avLst/>
        </a:prstGeom>
      </dgm:spPr>
      <dgm:t>
        <a:bodyPr/>
        <a:lstStyle/>
        <a:p>
          <a:endParaRPr lang="ru-RU"/>
        </a:p>
      </dgm:t>
    </dgm:pt>
  </dgm:ptLst>
  <dgm:cxnLst>
    <dgm:cxn modelId="{DACCD6FA-7C94-4274-ABD2-E090CEF829BE}" srcId="{E9215021-87E5-4E3E-949F-00584CB455EF}" destId="{E59504FE-49A0-4CE6-8BDB-7B1DD4CB0639}" srcOrd="0" destOrd="0" parTransId="{0DEFB249-37E9-40D2-BB05-E2F1420B353C}" sibTransId="{698AC734-E00A-4C68-957D-01281D3C2060}"/>
    <dgm:cxn modelId="{047A7389-A9D2-4EDC-9CB2-1D409BF0D35F}" type="presOf" srcId="{E59504FE-49A0-4CE6-8BDB-7B1DD4CB0639}" destId="{79262193-4340-470B-B994-51A8CFBEEB79}" srcOrd="0" destOrd="0" presId="urn:microsoft.com/office/officeart/2005/8/layout/vList2"/>
    <dgm:cxn modelId="{91DA0D3A-B3F2-483D-8A9F-E611DDFE6255}" type="presOf" srcId="{E9215021-87E5-4E3E-949F-00584CB455EF}" destId="{87619075-55BE-4C9A-8387-57B677C35C5B}" srcOrd="0" destOrd="0" presId="urn:microsoft.com/office/officeart/2005/8/layout/vList2"/>
    <dgm:cxn modelId="{9A1D49C7-F3B7-41F3-BEF2-774448A1D1A6}" type="presParOf" srcId="{87619075-55BE-4C9A-8387-57B677C35C5B}" destId="{79262193-4340-470B-B994-51A8CFBEEB79}" srcOrd="0" destOrd="0" presId="urn:microsoft.com/office/officeart/2005/8/layout/vList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E487D8F-98DC-4AB7-9B2F-3E6748B8D5D5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85E0A6-1F2A-4A3B-8FD8-7513D8179B40}">
      <dgm:prSet phldrT="[Текст]"/>
      <dgm:spPr/>
      <dgm:t>
        <a:bodyPr/>
        <a:lstStyle/>
        <a:p>
          <a:r>
            <a:rPr lang="ru-RU" dirty="0" smtClean="0"/>
            <a:t>Субвенции 43%</a:t>
          </a:r>
          <a:endParaRPr lang="ru-RU" dirty="0"/>
        </a:p>
      </dgm:t>
    </dgm:pt>
    <dgm:pt modelId="{4F7D76CB-D6C1-4C44-935D-93DD8E4CBC76}" type="parTrans" cxnId="{DFD50E1A-C05D-4B96-98C9-76BBD2984069}">
      <dgm:prSet/>
      <dgm:spPr/>
      <dgm:t>
        <a:bodyPr/>
        <a:lstStyle/>
        <a:p>
          <a:endParaRPr lang="ru-RU"/>
        </a:p>
      </dgm:t>
    </dgm:pt>
    <dgm:pt modelId="{452DD93A-B7FE-47EC-B1DD-055FD4825050}" type="sibTrans" cxnId="{DFD50E1A-C05D-4B96-98C9-76BBD2984069}">
      <dgm:prSet/>
      <dgm:spPr/>
      <dgm:t>
        <a:bodyPr/>
        <a:lstStyle/>
        <a:p>
          <a:endParaRPr lang="ru-RU"/>
        </a:p>
      </dgm:t>
    </dgm:pt>
    <dgm:pt modelId="{72A0342E-779A-4232-8173-24CC51830316}">
      <dgm:prSet phldrT="[Текст]"/>
      <dgm:spPr/>
      <dgm:t>
        <a:bodyPr/>
        <a:lstStyle/>
        <a:p>
          <a:r>
            <a:rPr lang="ru-RU" dirty="0" smtClean="0"/>
            <a:t>Дотации 34%</a:t>
          </a:r>
          <a:endParaRPr lang="ru-RU" dirty="0"/>
        </a:p>
      </dgm:t>
    </dgm:pt>
    <dgm:pt modelId="{54CC8016-64BC-4443-98CC-20D8D95B6CE8}" type="parTrans" cxnId="{EC0C1BA6-E471-4C67-B238-E1845B2129AE}">
      <dgm:prSet/>
      <dgm:spPr/>
      <dgm:t>
        <a:bodyPr/>
        <a:lstStyle/>
        <a:p>
          <a:endParaRPr lang="ru-RU"/>
        </a:p>
      </dgm:t>
    </dgm:pt>
    <dgm:pt modelId="{EE072B99-4FFB-410E-8A3B-5A36C71EF492}" type="sibTrans" cxnId="{EC0C1BA6-E471-4C67-B238-E1845B2129AE}">
      <dgm:prSet/>
      <dgm:spPr/>
      <dgm:t>
        <a:bodyPr/>
        <a:lstStyle/>
        <a:p>
          <a:endParaRPr lang="ru-RU"/>
        </a:p>
      </dgm:t>
    </dgm:pt>
    <dgm:pt modelId="{8BBBED4D-B263-4763-BD4E-8D2DE834C3F3}">
      <dgm:prSet phldrT="[Текст]"/>
      <dgm:spPr/>
      <dgm:t>
        <a:bodyPr/>
        <a:lstStyle/>
        <a:p>
          <a:r>
            <a:rPr lang="ru-RU" dirty="0" smtClean="0"/>
            <a:t>Иные межбюджетные трансферты 13%</a:t>
          </a:r>
          <a:endParaRPr lang="ru-RU" dirty="0"/>
        </a:p>
      </dgm:t>
    </dgm:pt>
    <dgm:pt modelId="{29E282EA-A092-4427-9F18-DE9CEE1F44B2}" type="parTrans" cxnId="{601312DD-BA93-4037-8CD3-BBC988F6D99E}">
      <dgm:prSet/>
      <dgm:spPr/>
      <dgm:t>
        <a:bodyPr/>
        <a:lstStyle/>
        <a:p>
          <a:endParaRPr lang="ru-RU"/>
        </a:p>
      </dgm:t>
    </dgm:pt>
    <dgm:pt modelId="{31EBF588-DA3F-4097-8C0C-D53EE34010D5}" type="sibTrans" cxnId="{601312DD-BA93-4037-8CD3-BBC988F6D99E}">
      <dgm:prSet/>
      <dgm:spPr/>
      <dgm:t>
        <a:bodyPr/>
        <a:lstStyle/>
        <a:p>
          <a:endParaRPr lang="ru-RU"/>
        </a:p>
      </dgm:t>
    </dgm:pt>
    <dgm:pt modelId="{FC47B2DF-BE39-4125-9FCF-DFD9656A288D}">
      <dgm:prSet phldrT="[Текст]"/>
      <dgm:spPr/>
      <dgm:t>
        <a:bodyPr/>
        <a:lstStyle/>
        <a:p>
          <a:r>
            <a:rPr lang="ru-RU" dirty="0" smtClean="0"/>
            <a:t>Субсидии 10%</a:t>
          </a:r>
          <a:endParaRPr lang="ru-RU" dirty="0"/>
        </a:p>
      </dgm:t>
    </dgm:pt>
    <dgm:pt modelId="{22B0BE0B-C142-438C-A11F-6620D27EBC2A}" type="parTrans" cxnId="{7D2C649E-0128-4596-8080-AF165F277EAC}">
      <dgm:prSet/>
      <dgm:spPr/>
      <dgm:t>
        <a:bodyPr/>
        <a:lstStyle/>
        <a:p>
          <a:endParaRPr lang="ru-RU"/>
        </a:p>
      </dgm:t>
    </dgm:pt>
    <dgm:pt modelId="{0D7C0ADB-D1F1-4327-ADA6-78C0758DD256}" type="sibTrans" cxnId="{7D2C649E-0128-4596-8080-AF165F277EAC}">
      <dgm:prSet/>
      <dgm:spPr/>
      <dgm:t>
        <a:bodyPr/>
        <a:lstStyle/>
        <a:p>
          <a:endParaRPr lang="ru-RU"/>
        </a:p>
      </dgm:t>
    </dgm:pt>
    <dgm:pt modelId="{6F4C8E26-69AE-4566-83F9-3326CC5E9C7C}" type="pres">
      <dgm:prSet presAssocID="{8E487D8F-98DC-4AB7-9B2F-3E6748B8D5D5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DF889630-29C5-4496-BC4D-80C758B9462C}" type="pres">
      <dgm:prSet presAssocID="{8E487D8F-98DC-4AB7-9B2F-3E6748B8D5D5}" presName="pyramid" presStyleLbl="node1" presStyleIdx="0" presStyleCnt="1" custScaleX="12710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18F6C36-A4B9-42E5-870C-6AC599D1580C}" type="pres">
      <dgm:prSet presAssocID="{8E487D8F-98DC-4AB7-9B2F-3E6748B8D5D5}" presName="theList" presStyleCnt="0"/>
      <dgm:spPr/>
    </dgm:pt>
    <dgm:pt modelId="{FCBBA2BA-31AE-47EE-842D-440333F1121A}" type="pres">
      <dgm:prSet presAssocID="{1E85E0A6-1F2A-4A3B-8FD8-7513D8179B40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418A20-31D7-4327-9AEF-244EE5AE3F0F}" type="pres">
      <dgm:prSet presAssocID="{1E85E0A6-1F2A-4A3B-8FD8-7513D8179B40}" presName="aSpace" presStyleCnt="0"/>
      <dgm:spPr/>
    </dgm:pt>
    <dgm:pt modelId="{FAC18A7C-A816-4ADF-9C52-9B9270D2EB3F}" type="pres">
      <dgm:prSet presAssocID="{72A0342E-779A-4232-8173-24CC51830316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87280E-D886-4431-950E-D76B681EB6D8}" type="pres">
      <dgm:prSet presAssocID="{72A0342E-779A-4232-8173-24CC51830316}" presName="aSpace" presStyleCnt="0"/>
      <dgm:spPr/>
    </dgm:pt>
    <dgm:pt modelId="{ABCB9C82-DAAE-49E5-BC74-ED3DFF4B883C}" type="pres">
      <dgm:prSet presAssocID="{8BBBED4D-B263-4763-BD4E-8D2DE834C3F3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6502CB-D392-4A24-89AB-458EE79EFC2F}" type="pres">
      <dgm:prSet presAssocID="{8BBBED4D-B263-4763-BD4E-8D2DE834C3F3}" presName="aSpace" presStyleCnt="0"/>
      <dgm:spPr/>
    </dgm:pt>
    <dgm:pt modelId="{744B790A-CCE6-4D56-B349-7CBD4BFD4BEB}" type="pres">
      <dgm:prSet presAssocID="{FC47B2DF-BE39-4125-9FCF-DFD9656A288D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2F36FC-5712-450E-AC78-A36B632F6209}" type="pres">
      <dgm:prSet presAssocID="{FC47B2DF-BE39-4125-9FCF-DFD9656A288D}" presName="aSpace" presStyleCnt="0"/>
      <dgm:spPr/>
    </dgm:pt>
  </dgm:ptLst>
  <dgm:cxnLst>
    <dgm:cxn modelId="{0EA7022D-06A3-4936-B048-4525E02DC1E2}" type="presOf" srcId="{8BBBED4D-B263-4763-BD4E-8D2DE834C3F3}" destId="{ABCB9C82-DAAE-49E5-BC74-ED3DFF4B883C}" srcOrd="0" destOrd="0" presId="urn:microsoft.com/office/officeart/2005/8/layout/pyramid2"/>
    <dgm:cxn modelId="{601312DD-BA93-4037-8CD3-BBC988F6D99E}" srcId="{8E487D8F-98DC-4AB7-9B2F-3E6748B8D5D5}" destId="{8BBBED4D-B263-4763-BD4E-8D2DE834C3F3}" srcOrd="2" destOrd="0" parTransId="{29E282EA-A092-4427-9F18-DE9CEE1F44B2}" sibTransId="{31EBF588-DA3F-4097-8C0C-D53EE34010D5}"/>
    <dgm:cxn modelId="{DFD50E1A-C05D-4B96-98C9-76BBD2984069}" srcId="{8E487D8F-98DC-4AB7-9B2F-3E6748B8D5D5}" destId="{1E85E0A6-1F2A-4A3B-8FD8-7513D8179B40}" srcOrd="0" destOrd="0" parTransId="{4F7D76CB-D6C1-4C44-935D-93DD8E4CBC76}" sibTransId="{452DD93A-B7FE-47EC-B1DD-055FD4825050}"/>
    <dgm:cxn modelId="{E00BF4D3-BE4C-45FB-B3F8-5A5601BC6A3A}" type="presOf" srcId="{1E85E0A6-1F2A-4A3B-8FD8-7513D8179B40}" destId="{FCBBA2BA-31AE-47EE-842D-440333F1121A}" srcOrd="0" destOrd="0" presId="urn:microsoft.com/office/officeart/2005/8/layout/pyramid2"/>
    <dgm:cxn modelId="{D0AC07D0-9652-4C79-B850-BA3A83F78901}" type="presOf" srcId="{72A0342E-779A-4232-8173-24CC51830316}" destId="{FAC18A7C-A816-4ADF-9C52-9B9270D2EB3F}" srcOrd="0" destOrd="0" presId="urn:microsoft.com/office/officeart/2005/8/layout/pyramid2"/>
    <dgm:cxn modelId="{EC0C1BA6-E471-4C67-B238-E1845B2129AE}" srcId="{8E487D8F-98DC-4AB7-9B2F-3E6748B8D5D5}" destId="{72A0342E-779A-4232-8173-24CC51830316}" srcOrd="1" destOrd="0" parTransId="{54CC8016-64BC-4443-98CC-20D8D95B6CE8}" sibTransId="{EE072B99-4FFB-410E-8A3B-5A36C71EF492}"/>
    <dgm:cxn modelId="{C04C15A0-0181-4AEB-AD09-411BF1FA4AFB}" type="presOf" srcId="{8E487D8F-98DC-4AB7-9B2F-3E6748B8D5D5}" destId="{6F4C8E26-69AE-4566-83F9-3326CC5E9C7C}" srcOrd="0" destOrd="0" presId="urn:microsoft.com/office/officeart/2005/8/layout/pyramid2"/>
    <dgm:cxn modelId="{7D2C649E-0128-4596-8080-AF165F277EAC}" srcId="{8E487D8F-98DC-4AB7-9B2F-3E6748B8D5D5}" destId="{FC47B2DF-BE39-4125-9FCF-DFD9656A288D}" srcOrd="3" destOrd="0" parTransId="{22B0BE0B-C142-438C-A11F-6620D27EBC2A}" sibTransId="{0D7C0ADB-D1F1-4327-ADA6-78C0758DD256}"/>
    <dgm:cxn modelId="{8B82D9DC-E74B-4A96-AB8E-F0EE69E062A8}" type="presOf" srcId="{FC47B2DF-BE39-4125-9FCF-DFD9656A288D}" destId="{744B790A-CCE6-4D56-B349-7CBD4BFD4BEB}" srcOrd="0" destOrd="0" presId="urn:microsoft.com/office/officeart/2005/8/layout/pyramid2"/>
    <dgm:cxn modelId="{DAA202A3-5846-4A71-84AA-6D2777E81DD6}" type="presParOf" srcId="{6F4C8E26-69AE-4566-83F9-3326CC5E9C7C}" destId="{DF889630-29C5-4496-BC4D-80C758B9462C}" srcOrd="0" destOrd="0" presId="urn:microsoft.com/office/officeart/2005/8/layout/pyramid2"/>
    <dgm:cxn modelId="{12BB9465-78C2-4AC2-A7C3-9CEB7DF1B564}" type="presParOf" srcId="{6F4C8E26-69AE-4566-83F9-3326CC5E9C7C}" destId="{B18F6C36-A4B9-42E5-870C-6AC599D1580C}" srcOrd="1" destOrd="0" presId="urn:microsoft.com/office/officeart/2005/8/layout/pyramid2"/>
    <dgm:cxn modelId="{392A047D-28B3-4E75-B1B8-667F2E6CE1A2}" type="presParOf" srcId="{B18F6C36-A4B9-42E5-870C-6AC599D1580C}" destId="{FCBBA2BA-31AE-47EE-842D-440333F1121A}" srcOrd="0" destOrd="0" presId="urn:microsoft.com/office/officeart/2005/8/layout/pyramid2"/>
    <dgm:cxn modelId="{760D9142-12F2-420E-9031-DFA4DBCE021C}" type="presParOf" srcId="{B18F6C36-A4B9-42E5-870C-6AC599D1580C}" destId="{D6418A20-31D7-4327-9AEF-244EE5AE3F0F}" srcOrd="1" destOrd="0" presId="urn:microsoft.com/office/officeart/2005/8/layout/pyramid2"/>
    <dgm:cxn modelId="{1589DA34-CED7-43BB-8560-9B3D81CC758F}" type="presParOf" srcId="{B18F6C36-A4B9-42E5-870C-6AC599D1580C}" destId="{FAC18A7C-A816-4ADF-9C52-9B9270D2EB3F}" srcOrd="2" destOrd="0" presId="urn:microsoft.com/office/officeart/2005/8/layout/pyramid2"/>
    <dgm:cxn modelId="{7A930D66-A886-4D5D-BBC8-8D8096A0B192}" type="presParOf" srcId="{B18F6C36-A4B9-42E5-870C-6AC599D1580C}" destId="{8587280E-D886-4431-950E-D76B681EB6D8}" srcOrd="3" destOrd="0" presId="urn:microsoft.com/office/officeart/2005/8/layout/pyramid2"/>
    <dgm:cxn modelId="{C3DC4CFC-D46E-42A1-BFD0-D5E1970D1AFB}" type="presParOf" srcId="{B18F6C36-A4B9-42E5-870C-6AC599D1580C}" destId="{ABCB9C82-DAAE-49E5-BC74-ED3DFF4B883C}" srcOrd="4" destOrd="0" presId="urn:microsoft.com/office/officeart/2005/8/layout/pyramid2"/>
    <dgm:cxn modelId="{5CC01B01-A886-41A3-85F6-91C124C7D0AA}" type="presParOf" srcId="{B18F6C36-A4B9-42E5-870C-6AC599D1580C}" destId="{876502CB-D392-4A24-89AB-458EE79EFC2F}" srcOrd="5" destOrd="0" presId="urn:microsoft.com/office/officeart/2005/8/layout/pyramid2"/>
    <dgm:cxn modelId="{B5540976-BF06-4212-89CC-66A6F09A53DF}" type="presParOf" srcId="{B18F6C36-A4B9-42E5-870C-6AC599D1580C}" destId="{744B790A-CCE6-4D56-B349-7CBD4BFD4BEB}" srcOrd="6" destOrd="0" presId="urn:microsoft.com/office/officeart/2005/8/layout/pyramid2"/>
    <dgm:cxn modelId="{305B11DF-4FC5-4621-B3BF-45B4FEB491EF}" type="presParOf" srcId="{B18F6C36-A4B9-42E5-870C-6AC599D1580C}" destId="{732F36FC-5712-450E-AC78-A36B632F6209}" srcOrd="7" destOrd="0" presId="urn:microsoft.com/office/officeart/2005/8/layout/pyramid2"/>
  </dgm:cxnLst>
  <dgm:bg>
    <a:gradFill flip="none" rotWithShape="1">
      <a:gsLst>
        <a:gs pos="0">
          <a:schemeClr val="accent1">
            <a:lumMod val="40000"/>
            <a:lumOff val="60000"/>
            <a:shade val="30000"/>
            <a:satMod val="115000"/>
          </a:schemeClr>
        </a:gs>
        <a:gs pos="50000">
          <a:schemeClr val="accent1">
            <a:lumMod val="40000"/>
            <a:lumOff val="60000"/>
            <a:shade val="67500"/>
            <a:satMod val="115000"/>
          </a:schemeClr>
        </a:gs>
        <a:gs pos="100000">
          <a:schemeClr val="accent1">
            <a:lumMod val="40000"/>
            <a:lumOff val="60000"/>
            <a:shade val="100000"/>
            <a:satMod val="115000"/>
          </a:schemeClr>
        </a:gs>
      </a:gsLst>
      <a:lin ang="16200000" scaled="1"/>
      <a:tileRect/>
    </a:gradFill>
  </dgm:bg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B19157D-A7DD-4C0F-A7ED-5D5755FC34D5}" type="doc">
      <dgm:prSet loTypeId="urn:microsoft.com/office/officeart/2005/8/layout/p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8DA47C-E2E6-4D5D-A0F0-9D52823538D9}">
      <dgm:prSet phldrT="[Текст]" custT="1"/>
      <dgm:spPr/>
      <dgm:t>
        <a:bodyPr/>
        <a:lstStyle/>
        <a:p>
          <a:pPr algn="ctr" rtl="0"/>
          <a:r>
            <a:rPr lang="ru-RU" sz="1200" b="1" dirty="0" smtClean="0"/>
            <a:t>Организация досуга,</a:t>
          </a:r>
        </a:p>
        <a:p>
          <a:pPr algn="ctr" rtl="0"/>
          <a:r>
            <a:rPr lang="ru-RU" sz="1200" b="1" dirty="0" smtClean="0"/>
            <a:t>предоставление     </a:t>
          </a:r>
        </a:p>
        <a:p>
          <a:pPr algn="ctr" rtl="0"/>
          <a:r>
            <a:rPr lang="ru-RU" sz="1200" b="1" dirty="0" smtClean="0"/>
            <a:t>услуг организаций культуры и </a:t>
          </a:r>
        </a:p>
        <a:p>
          <a:pPr algn="ctr" rtl="0"/>
          <a:r>
            <a:rPr lang="ru-RU" sz="1200" b="1" dirty="0" smtClean="0"/>
            <a:t>  доступа к музейным фондам </a:t>
          </a:r>
        </a:p>
        <a:p>
          <a:pPr algn="ctr" rtl="0"/>
          <a:r>
            <a:rPr lang="ru-RU" sz="1200" b="1" dirty="0" smtClean="0"/>
            <a:t>31 129,7                         тыс.рублей</a:t>
          </a:r>
          <a:r>
            <a:rPr lang="ru-RU" sz="2000" dirty="0" smtClean="0"/>
            <a:t> </a:t>
          </a:r>
          <a:endParaRPr lang="ru-RU" sz="2000" dirty="0"/>
        </a:p>
      </dgm:t>
    </dgm:pt>
    <dgm:pt modelId="{2784B08C-39E1-4BF1-9EE0-0484F5977712}" type="parTrans" cxnId="{ED821951-6EFA-435D-B4A5-7018608D41E3}">
      <dgm:prSet/>
      <dgm:spPr/>
      <dgm:t>
        <a:bodyPr/>
        <a:lstStyle/>
        <a:p>
          <a:endParaRPr lang="ru-RU"/>
        </a:p>
      </dgm:t>
    </dgm:pt>
    <dgm:pt modelId="{7E2B6683-9E1F-4196-918E-38B4720A8A4A}" type="sibTrans" cxnId="{ED821951-6EFA-435D-B4A5-7018608D41E3}">
      <dgm:prSet/>
      <dgm:spPr/>
      <dgm:t>
        <a:bodyPr/>
        <a:lstStyle/>
        <a:p>
          <a:endParaRPr lang="ru-RU"/>
        </a:p>
      </dgm:t>
    </dgm:pt>
    <dgm:pt modelId="{5957C34C-AEC9-4AC4-8606-66A378B1C411}">
      <dgm:prSet phldrT="[Текст]" custT="1"/>
      <dgm:spPr/>
      <dgm:t>
        <a:bodyPr/>
        <a:lstStyle/>
        <a:p>
          <a:pPr rtl="0"/>
          <a:r>
            <a:rPr lang="ru-RU" sz="1200" b="1" dirty="0" smtClean="0"/>
            <a:t>Организация библиотечного </a:t>
          </a:r>
        </a:p>
        <a:p>
          <a:pPr rtl="0"/>
          <a:r>
            <a:rPr lang="ru-RU" sz="1200" b="1" dirty="0" smtClean="0"/>
            <a:t>обслуживания       </a:t>
          </a:r>
        </a:p>
        <a:p>
          <a:pPr rtl="0"/>
          <a:r>
            <a:rPr lang="ru-RU" sz="1200" b="1" dirty="0" smtClean="0"/>
            <a:t> 7 079,7</a:t>
          </a:r>
        </a:p>
        <a:p>
          <a:pPr rtl="0"/>
          <a:r>
            <a:rPr lang="ru-RU" sz="1200" b="1" dirty="0" smtClean="0"/>
            <a:t> тыс.рублей</a:t>
          </a:r>
          <a:endParaRPr lang="ru-RU" sz="1200" b="1" dirty="0"/>
        </a:p>
      </dgm:t>
    </dgm:pt>
    <dgm:pt modelId="{3BBDF438-123A-4203-AF7E-335CE14EF281}" type="parTrans" cxnId="{C0C30869-3ADA-4775-8920-15CDBDE8B10E}">
      <dgm:prSet/>
      <dgm:spPr/>
      <dgm:t>
        <a:bodyPr/>
        <a:lstStyle/>
        <a:p>
          <a:endParaRPr lang="ru-RU"/>
        </a:p>
      </dgm:t>
    </dgm:pt>
    <dgm:pt modelId="{4A6444F0-92F6-472B-80A9-E35CBE2CAABD}" type="sibTrans" cxnId="{C0C30869-3ADA-4775-8920-15CDBDE8B10E}">
      <dgm:prSet/>
      <dgm:spPr/>
      <dgm:t>
        <a:bodyPr/>
        <a:lstStyle/>
        <a:p>
          <a:endParaRPr lang="ru-RU"/>
        </a:p>
      </dgm:t>
    </dgm:pt>
    <dgm:pt modelId="{02A112F2-BEC6-447E-A8A3-3D8F2B5D9E4D}">
      <dgm:prSet phldrT="[Текст]" custT="1"/>
      <dgm:spPr/>
      <dgm:t>
        <a:bodyPr/>
        <a:lstStyle/>
        <a:p>
          <a:pPr rtl="0"/>
          <a:r>
            <a:rPr lang="ru-RU" sz="1200" b="1" dirty="0" smtClean="0"/>
            <a:t>Создание условий для   </a:t>
          </a:r>
        </a:p>
        <a:p>
          <a:pPr rtl="0"/>
          <a:r>
            <a:rPr lang="ru-RU" sz="1200" b="1" dirty="0" smtClean="0"/>
            <a:t>реализации муниципальной</a:t>
          </a:r>
        </a:p>
        <a:p>
          <a:pPr rtl="0"/>
          <a:r>
            <a:rPr lang="ru-RU" sz="1200" b="1" dirty="0" smtClean="0"/>
            <a:t> программы </a:t>
          </a:r>
        </a:p>
        <a:p>
          <a:pPr rtl="0"/>
          <a:r>
            <a:rPr lang="ru-RU" sz="1200" b="1" dirty="0" smtClean="0"/>
            <a:t>2 719,7</a:t>
          </a:r>
        </a:p>
        <a:p>
          <a:pPr rtl="0"/>
          <a:r>
            <a:rPr lang="ru-RU" sz="1200" b="1" dirty="0" smtClean="0"/>
            <a:t>тыс.рублей</a:t>
          </a:r>
          <a:endParaRPr lang="ru-RU" sz="600" b="1" dirty="0"/>
        </a:p>
      </dgm:t>
    </dgm:pt>
    <dgm:pt modelId="{3AC986B1-4691-4A1B-8FC8-96E183BE2B35}" type="parTrans" cxnId="{E22D54C7-0AB4-41F0-959B-9F739FCE1986}">
      <dgm:prSet/>
      <dgm:spPr/>
      <dgm:t>
        <a:bodyPr/>
        <a:lstStyle/>
        <a:p>
          <a:endParaRPr lang="ru-RU"/>
        </a:p>
      </dgm:t>
    </dgm:pt>
    <dgm:pt modelId="{79CE9199-D350-49A3-899B-E718DF21FD22}" type="sibTrans" cxnId="{E22D54C7-0AB4-41F0-959B-9F739FCE1986}">
      <dgm:prSet/>
      <dgm:spPr/>
      <dgm:t>
        <a:bodyPr/>
        <a:lstStyle/>
        <a:p>
          <a:endParaRPr lang="ru-RU"/>
        </a:p>
      </dgm:t>
    </dgm:pt>
    <dgm:pt modelId="{FA8C03C2-D492-4BD6-91A9-13ED7514A343}">
      <dgm:prSet phldrT="[Текст]" custT="1"/>
      <dgm:spPr/>
      <dgm:t>
        <a:bodyPr/>
        <a:lstStyle/>
        <a:p>
          <a:pPr rtl="0"/>
          <a:r>
            <a:rPr lang="ru-RU" sz="1200" b="1" dirty="0" smtClean="0">
              <a:latin typeface="+mn-lt"/>
            </a:rPr>
            <a:t>Развитие туризма       </a:t>
          </a:r>
        </a:p>
        <a:p>
          <a:pPr rtl="0"/>
          <a:r>
            <a:rPr lang="ru-RU" sz="1200" b="1" dirty="0" smtClean="0">
              <a:latin typeface="+mn-lt"/>
            </a:rPr>
            <a:t> 200,0</a:t>
          </a:r>
        </a:p>
        <a:p>
          <a:pPr rtl="0"/>
          <a:r>
            <a:rPr lang="ru-RU" sz="1200" b="1" dirty="0" smtClean="0">
              <a:latin typeface="+mn-lt"/>
            </a:rPr>
            <a:t> тыс.рублей </a:t>
          </a:r>
          <a:endParaRPr lang="ru-RU" sz="1200" b="1" dirty="0">
            <a:latin typeface="+mn-lt"/>
          </a:endParaRPr>
        </a:p>
      </dgm:t>
    </dgm:pt>
    <dgm:pt modelId="{D0057ECD-2A32-41EE-8C62-9DD2F4174AF1}" type="parTrans" cxnId="{C901489A-B89B-4A46-8904-C0724CC9D7C2}">
      <dgm:prSet/>
      <dgm:spPr/>
      <dgm:t>
        <a:bodyPr/>
        <a:lstStyle/>
        <a:p>
          <a:endParaRPr lang="ru-RU"/>
        </a:p>
      </dgm:t>
    </dgm:pt>
    <dgm:pt modelId="{CD755493-CA7D-4538-AD65-1DC366513A93}" type="sibTrans" cxnId="{C901489A-B89B-4A46-8904-C0724CC9D7C2}">
      <dgm:prSet/>
      <dgm:spPr/>
      <dgm:t>
        <a:bodyPr/>
        <a:lstStyle/>
        <a:p>
          <a:endParaRPr lang="ru-RU"/>
        </a:p>
      </dgm:t>
    </dgm:pt>
    <dgm:pt modelId="{C6AE386D-C89D-4AF6-A2C3-4380BA77481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200" b="1" dirty="0" smtClean="0"/>
            <a:t>Развитие местного народного творчества </a:t>
          </a:r>
        </a:p>
        <a:p>
          <a:pPr>
            <a:lnSpc>
              <a:spcPct val="100000"/>
            </a:lnSpc>
          </a:pPr>
          <a:r>
            <a:rPr lang="ru-RU" sz="1200" b="1" dirty="0" smtClean="0"/>
            <a:t>716,7</a:t>
          </a:r>
        </a:p>
        <a:p>
          <a:pPr>
            <a:lnSpc>
              <a:spcPct val="100000"/>
            </a:lnSpc>
          </a:pPr>
          <a:r>
            <a:rPr lang="ru-RU" sz="1200" b="1" dirty="0" smtClean="0"/>
            <a:t> тыс.рублей</a:t>
          </a:r>
          <a:endParaRPr lang="ru-RU" sz="1200" b="1" dirty="0"/>
        </a:p>
      </dgm:t>
    </dgm:pt>
    <dgm:pt modelId="{35583197-749A-4F47-95E7-9A7B4F1447F3}" type="parTrans" cxnId="{737A53D8-D332-43C9-AD1C-E1B3A8CEDDAD}">
      <dgm:prSet/>
      <dgm:spPr/>
      <dgm:t>
        <a:bodyPr/>
        <a:lstStyle/>
        <a:p>
          <a:endParaRPr lang="ru-RU"/>
        </a:p>
      </dgm:t>
    </dgm:pt>
    <dgm:pt modelId="{B5852FD2-2609-4F80-B4F6-37ECD69D7A4E}" type="sibTrans" cxnId="{737A53D8-D332-43C9-AD1C-E1B3A8CEDDAD}">
      <dgm:prSet/>
      <dgm:spPr/>
      <dgm:t>
        <a:bodyPr/>
        <a:lstStyle/>
        <a:p>
          <a:endParaRPr lang="ru-RU"/>
        </a:p>
      </dgm:t>
    </dgm:pt>
    <dgm:pt modelId="{F17E5137-6E3D-4665-821B-373C6C4ABF77}" type="pres">
      <dgm:prSet presAssocID="{1B19157D-A7DD-4C0F-A7ED-5D5755FC34D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11CC35-3EB8-4E4C-AF1A-D6446BA0487E}" type="pres">
      <dgm:prSet presAssocID="{1B19157D-A7DD-4C0F-A7ED-5D5755FC34D5}" presName="bkgdShp" presStyleLbl="alignAccFollowNode1" presStyleIdx="0" presStyleCnt="1" custScaleY="81572"/>
      <dgm:spPr/>
      <dgm:t>
        <a:bodyPr/>
        <a:lstStyle/>
        <a:p>
          <a:endParaRPr lang="ru-RU"/>
        </a:p>
      </dgm:t>
    </dgm:pt>
    <dgm:pt modelId="{43F04E03-C2E8-4838-BE22-83F99D80EA7F}" type="pres">
      <dgm:prSet presAssocID="{1B19157D-A7DD-4C0F-A7ED-5D5755FC34D5}" presName="linComp" presStyleCnt="0"/>
      <dgm:spPr/>
      <dgm:t>
        <a:bodyPr/>
        <a:lstStyle/>
        <a:p>
          <a:endParaRPr lang="ru-RU"/>
        </a:p>
      </dgm:t>
    </dgm:pt>
    <dgm:pt modelId="{657D0670-8477-4725-9871-79EF3E8D9F2E}" type="pres">
      <dgm:prSet presAssocID="{F08DA47C-E2E6-4D5D-A0F0-9D52823538D9}" presName="compNode" presStyleCnt="0"/>
      <dgm:spPr/>
      <dgm:t>
        <a:bodyPr/>
        <a:lstStyle/>
        <a:p>
          <a:endParaRPr lang="ru-RU"/>
        </a:p>
      </dgm:t>
    </dgm:pt>
    <dgm:pt modelId="{02C475CD-03BA-47E1-B62F-05333E83AF7A}" type="pres">
      <dgm:prSet presAssocID="{F08DA47C-E2E6-4D5D-A0F0-9D52823538D9}" presName="node" presStyleLbl="node1" presStyleIdx="0" presStyleCnt="5" custScaleX="117091" custScaleY="78382" custLinFactNeighborX="-7311" custLinFactNeighborY="-125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4BF059-517F-4F76-8756-EE96E5559E61}" type="pres">
      <dgm:prSet presAssocID="{F08DA47C-E2E6-4D5D-A0F0-9D52823538D9}" presName="invisiNode" presStyleLbl="node1" presStyleIdx="0" presStyleCnt="5"/>
      <dgm:spPr/>
      <dgm:t>
        <a:bodyPr/>
        <a:lstStyle/>
        <a:p>
          <a:endParaRPr lang="ru-RU"/>
        </a:p>
      </dgm:t>
    </dgm:pt>
    <dgm:pt modelId="{BFE3F803-7537-4EE3-AA8B-2ECFAF62D4E1}" type="pres">
      <dgm:prSet presAssocID="{F08DA47C-E2E6-4D5D-A0F0-9D52823538D9}" presName="imagNode" presStyleLbl="fgImgPlace1" presStyleIdx="0" presStyleCnt="5" custScaleX="84787" custScaleY="84407" custLinFactNeighborX="-9345" custLinFactNeighborY="-784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1A02806-6B71-4187-86BB-3BE890700C01}" type="pres">
      <dgm:prSet presAssocID="{7E2B6683-9E1F-4196-918E-38B4720A8A4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666E9F7-CB50-4ECB-912B-451DD134FB84}" type="pres">
      <dgm:prSet presAssocID="{5957C34C-AEC9-4AC4-8606-66A378B1C411}" presName="compNode" presStyleCnt="0"/>
      <dgm:spPr/>
      <dgm:t>
        <a:bodyPr/>
        <a:lstStyle/>
        <a:p>
          <a:endParaRPr lang="ru-RU"/>
        </a:p>
      </dgm:t>
    </dgm:pt>
    <dgm:pt modelId="{11015A28-8188-4E47-AC75-4AD56287FD2B}" type="pres">
      <dgm:prSet presAssocID="{5957C34C-AEC9-4AC4-8606-66A378B1C411}" presName="node" presStyleLbl="node1" presStyleIdx="1" presStyleCnt="5" custScaleX="92785" custScaleY="76393" custLinFactNeighborX="-6844" custLinFactNeighborY="-126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86ED23-E78A-425A-916B-E8FBC8A20C08}" type="pres">
      <dgm:prSet presAssocID="{5957C34C-AEC9-4AC4-8606-66A378B1C411}" presName="invisiNode" presStyleLbl="node1" presStyleIdx="1" presStyleCnt="5"/>
      <dgm:spPr/>
      <dgm:t>
        <a:bodyPr/>
        <a:lstStyle/>
        <a:p>
          <a:endParaRPr lang="ru-RU"/>
        </a:p>
      </dgm:t>
    </dgm:pt>
    <dgm:pt modelId="{9CD74EDC-6C6D-4AB5-BFBE-43E626F0B7EC}" type="pres">
      <dgm:prSet presAssocID="{5957C34C-AEC9-4AC4-8606-66A378B1C411}" presName="imagNode" presStyleLbl="fgImgPlace1" presStyleIdx="1" presStyleCnt="5" custScaleX="76855" custScaleY="89278" custLinFactNeighborX="-6187" custLinFactNeighborY="-624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47AE471-54AA-483A-890F-CD3D20FE3750}" type="pres">
      <dgm:prSet presAssocID="{4A6444F0-92F6-472B-80A9-E35CBE2CAAB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2CE5D9C-F31E-49FC-B605-ACBBBD4E6721}" type="pres">
      <dgm:prSet presAssocID="{02A112F2-BEC6-447E-A8A3-3D8F2B5D9E4D}" presName="compNode" presStyleCnt="0"/>
      <dgm:spPr/>
      <dgm:t>
        <a:bodyPr/>
        <a:lstStyle/>
        <a:p>
          <a:endParaRPr lang="ru-RU"/>
        </a:p>
      </dgm:t>
    </dgm:pt>
    <dgm:pt modelId="{ADDF07E1-951D-4B14-B2AD-BB9A2113CD45}" type="pres">
      <dgm:prSet presAssocID="{02A112F2-BEC6-447E-A8A3-3D8F2B5D9E4D}" presName="node" presStyleLbl="node1" presStyleIdx="2" presStyleCnt="5" custScaleX="104701" custScaleY="79512" custLinFactNeighborX="787" custLinFactNeighborY="-103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7A6D97-974C-4F78-BECE-4E3C70650823}" type="pres">
      <dgm:prSet presAssocID="{02A112F2-BEC6-447E-A8A3-3D8F2B5D9E4D}" presName="invisiNode" presStyleLbl="node1" presStyleIdx="2" presStyleCnt="5"/>
      <dgm:spPr/>
      <dgm:t>
        <a:bodyPr/>
        <a:lstStyle/>
        <a:p>
          <a:endParaRPr lang="ru-RU"/>
        </a:p>
      </dgm:t>
    </dgm:pt>
    <dgm:pt modelId="{D21D7E4F-726E-4263-BA14-CED1A01BC02A}" type="pres">
      <dgm:prSet presAssocID="{02A112F2-BEC6-447E-A8A3-3D8F2B5D9E4D}" presName="imagNode" presStyleLbl="fgImgPlace1" presStyleIdx="2" presStyleCnt="5" custScaleX="87933" custScaleY="90316" custLinFactNeighborX="1135" custLinFactNeighborY="-442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ED95231-91CB-48B8-A962-A614C3765B3B}" type="pres">
      <dgm:prSet presAssocID="{79CE9199-D350-49A3-899B-E718DF21FD2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DAC5582-6270-4826-9042-E4A7839970D1}" type="pres">
      <dgm:prSet presAssocID="{FA8C03C2-D492-4BD6-91A9-13ED7514A343}" presName="compNode" presStyleCnt="0"/>
      <dgm:spPr/>
      <dgm:t>
        <a:bodyPr/>
        <a:lstStyle/>
        <a:p>
          <a:endParaRPr lang="ru-RU"/>
        </a:p>
      </dgm:t>
    </dgm:pt>
    <dgm:pt modelId="{6B53602E-BC95-40C6-8275-695AC4D5E876}" type="pres">
      <dgm:prSet presAssocID="{FA8C03C2-D492-4BD6-91A9-13ED7514A343}" presName="node" presStyleLbl="node1" presStyleIdx="3" presStyleCnt="5" custScaleX="83405" custScaleY="75575" custLinFactX="11862" custLinFactNeighborX="100000" custLinFactNeighborY="-132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F91AA9-8342-40D6-9CE6-8E97D0CE0D23}" type="pres">
      <dgm:prSet presAssocID="{FA8C03C2-D492-4BD6-91A9-13ED7514A343}" presName="invisiNode" presStyleLbl="node1" presStyleIdx="3" presStyleCnt="5"/>
      <dgm:spPr/>
      <dgm:t>
        <a:bodyPr/>
        <a:lstStyle/>
        <a:p>
          <a:endParaRPr lang="ru-RU"/>
        </a:p>
      </dgm:t>
    </dgm:pt>
    <dgm:pt modelId="{32CB3D99-D6A4-4C8E-B0FF-41218014FB5E}" type="pres">
      <dgm:prSet presAssocID="{FA8C03C2-D492-4BD6-91A9-13ED7514A343}" presName="imagNode" presStyleLbl="fgImgPlace1" presStyleIdx="3" presStyleCnt="5" custScaleX="79192" custScaleY="92719" custLinFactX="9755" custLinFactNeighborX="100000" custLinFactNeighborY="-4862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BA5EA2E-8777-4793-8899-EE1FA29C9A6D}" type="pres">
      <dgm:prSet presAssocID="{CD755493-CA7D-4538-AD65-1DC366513A9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4F35835-D98F-4F17-995F-1AF59293FE27}" type="pres">
      <dgm:prSet presAssocID="{C6AE386D-C89D-4AF6-A2C3-4380BA774814}" presName="compNode" presStyleCnt="0"/>
      <dgm:spPr/>
    </dgm:pt>
    <dgm:pt modelId="{A3979E21-61FE-4CEB-88FB-59881A7D315A}" type="pres">
      <dgm:prSet presAssocID="{C6AE386D-C89D-4AF6-A2C3-4380BA774814}" presName="node" presStyleLbl="node1" presStyleIdx="4" presStyleCnt="5" custScaleX="95081" custScaleY="79104" custLinFactNeighborX="-98529" custLinFactNeighborY="-106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732BF6-71B9-49D1-B938-769DC473FDE8}" type="pres">
      <dgm:prSet presAssocID="{C6AE386D-C89D-4AF6-A2C3-4380BA774814}" presName="invisiNode" presStyleLbl="node1" presStyleIdx="4" presStyleCnt="5"/>
      <dgm:spPr/>
    </dgm:pt>
    <dgm:pt modelId="{B219276C-728F-4957-8342-BA8F6158202B}" type="pres">
      <dgm:prSet presAssocID="{C6AE386D-C89D-4AF6-A2C3-4380BA774814}" presName="imagNode" presStyleLbl="fgImgPlace1" presStyleIdx="4" presStyleCnt="5" custScaleX="85459" custScaleY="90457" custLinFactNeighborX="-98568" custLinFactNeighborY="-4523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2FBE0620-E8C8-4F4D-B766-11733B00DE29}" type="presOf" srcId="{FA8C03C2-D492-4BD6-91A9-13ED7514A343}" destId="{6B53602E-BC95-40C6-8275-695AC4D5E876}" srcOrd="0" destOrd="0" presId="urn:microsoft.com/office/officeart/2005/8/layout/pList2"/>
    <dgm:cxn modelId="{DC6DFD19-56F0-4F5E-9CC0-9E3F574B4AC3}" type="presOf" srcId="{4A6444F0-92F6-472B-80A9-E35CBE2CAABD}" destId="{647AE471-54AA-483A-890F-CD3D20FE3750}" srcOrd="0" destOrd="0" presId="urn:microsoft.com/office/officeart/2005/8/layout/pList2"/>
    <dgm:cxn modelId="{C0C30869-3ADA-4775-8920-15CDBDE8B10E}" srcId="{1B19157D-A7DD-4C0F-A7ED-5D5755FC34D5}" destId="{5957C34C-AEC9-4AC4-8606-66A378B1C411}" srcOrd="1" destOrd="0" parTransId="{3BBDF438-123A-4203-AF7E-335CE14EF281}" sibTransId="{4A6444F0-92F6-472B-80A9-E35CBE2CAABD}"/>
    <dgm:cxn modelId="{0EE03BCD-4EB5-4F99-965C-CFB0BB1BF13F}" type="presOf" srcId="{79CE9199-D350-49A3-899B-E718DF21FD22}" destId="{2ED95231-91CB-48B8-A962-A614C3765B3B}" srcOrd="0" destOrd="0" presId="urn:microsoft.com/office/officeart/2005/8/layout/pList2"/>
    <dgm:cxn modelId="{C901489A-B89B-4A46-8904-C0724CC9D7C2}" srcId="{1B19157D-A7DD-4C0F-A7ED-5D5755FC34D5}" destId="{FA8C03C2-D492-4BD6-91A9-13ED7514A343}" srcOrd="3" destOrd="0" parTransId="{D0057ECD-2A32-41EE-8C62-9DD2F4174AF1}" sibTransId="{CD755493-CA7D-4538-AD65-1DC366513A93}"/>
    <dgm:cxn modelId="{130A8E73-E63A-4E7B-AD7D-783BC4C78845}" type="presOf" srcId="{02A112F2-BEC6-447E-A8A3-3D8F2B5D9E4D}" destId="{ADDF07E1-951D-4B14-B2AD-BB9A2113CD45}" srcOrd="0" destOrd="0" presId="urn:microsoft.com/office/officeart/2005/8/layout/pList2"/>
    <dgm:cxn modelId="{E22D54C7-0AB4-41F0-959B-9F739FCE1986}" srcId="{1B19157D-A7DD-4C0F-A7ED-5D5755FC34D5}" destId="{02A112F2-BEC6-447E-A8A3-3D8F2B5D9E4D}" srcOrd="2" destOrd="0" parTransId="{3AC986B1-4691-4A1B-8FC8-96E183BE2B35}" sibTransId="{79CE9199-D350-49A3-899B-E718DF21FD22}"/>
    <dgm:cxn modelId="{FBF46F0C-ABAA-4A37-9078-FF80A78BFA15}" type="presOf" srcId="{1B19157D-A7DD-4C0F-A7ED-5D5755FC34D5}" destId="{F17E5137-6E3D-4665-821B-373C6C4ABF77}" srcOrd="0" destOrd="0" presId="urn:microsoft.com/office/officeart/2005/8/layout/pList2"/>
    <dgm:cxn modelId="{04503B0F-CAE5-4C49-9AD7-72A89F79D7F4}" type="presOf" srcId="{CD755493-CA7D-4538-AD65-1DC366513A93}" destId="{ABA5EA2E-8777-4793-8899-EE1FA29C9A6D}" srcOrd="0" destOrd="0" presId="urn:microsoft.com/office/officeart/2005/8/layout/pList2"/>
    <dgm:cxn modelId="{BB26BBAF-5B11-4585-B459-449EA6340697}" type="presOf" srcId="{7E2B6683-9E1F-4196-918E-38B4720A8A4A}" destId="{C1A02806-6B71-4187-86BB-3BE890700C01}" srcOrd="0" destOrd="0" presId="urn:microsoft.com/office/officeart/2005/8/layout/pList2"/>
    <dgm:cxn modelId="{ED821951-6EFA-435D-B4A5-7018608D41E3}" srcId="{1B19157D-A7DD-4C0F-A7ED-5D5755FC34D5}" destId="{F08DA47C-E2E6-4D5D-A0F0-9D52823538D9}" srcOrd="0" destOrd="0" parTransId="{2784B08C-39E1-4BF1-9EE0-0484F5977712}" sibTransId="{7E2B6683-9E1F-4196-918E-38B4720A8A4A}"/>
    <dgm:cxn modelId="{94E2120D-8FA7-4F6D-94EE-7D8AC5B1B39C}" type="presOf" srcId="{C6AE386D-C89D-4AF6-A2C3-4380BA774814}" destId="{A3979E21-61FE-4CEB-88FB-59881A7D315A}" srcOrd="0" destOrd="0" presId="urn:microsoft.com/office/officeart/2005/8/layout/pList2"/>
    <dgm:cxn modelId="{B907D211-733C-439F-8372-2109284E4D81}" type="presOf" srcId="{5957C34C-AEC9-4AC4-8606-66A378B1C411}" destId="{11015A28-8188-4E47-AC75-4AD56287FD2B}" srcOrd="0" destOrd="0" presId="urn:microsoft.com/office/officeart/2005/8/layout/pList2"/>
    <dgm:cxn modelId="{D8A48D34-A43C-4498-B4F1-7283B986EC87}" type="presOf" srcId="{F08DA47C-E2E6-4D5D-A0F0-9D52823538D9}" destId="{02C475CD-03BA-47E1-B62F-05333E83AF7A}" srcOrd="0" destOrd="0" presId="urn:microsoft.com/office/officeart/2005/8/layout/pList2"/>
    <dgm:cxn modelId="{737A53D8-D332-43C9-AD1C-E1B3A8CEDDAD}" srcId="{1B19157D-A7DD-4C0F-A7ED-5D5755FC34D5}" destId="{C6AE386D-C89D-4AF6-A2C3-4380BA774814}" srcOrd="4" destOrd="0" parTransId="{35583197-749A-4F47-95E7-9A7B4F1447F3}" sibTransId="{B5852FD2-2609-4F80-B4F6-37ECD69D7A4E}"/>
    <dgm:cxn modelId="{5E2E148C-85E3-49BF-9B95-7D06A2CFBA98}" type="presParOf" srcId="{F17E5137-6E3D-4665-821B-373C6C4ABF77}" destId="{3511CC35-3EB8-4E4C-AF1A-D6446BA0487E}" srcOrd="0" destOrd="0" presId="urn:microsoft.com/office/officeart/2005/8/layout/pList2"/>
    <dgm:cxn modelId="{D3D79ECC-C067-4F9A-9172-D3A963392C2C}" type="presParOf" srcId="{F17E5137-6E3D-4665-821B-373C6C4ABF77}" destId="{43F04E03-C2E8-4838-BE22-83F99D80EA7F}" srcOrd="1" destOrd="0" presId="urn:microsoft.com/office/officeart/2005/8/layout/pList2"/>
    <dgm:cxn modelId="{99D3396C-0472-4D1D-A69D-3BA821B97D6B}" type="presParOf" srcId="{43F04E03-C2E8-4838-BE22-83F99D80EA7F}" destId="{657D0670-8477-4725-9871-79EF3E8D9F2E}" srcOrd="0" destOrd="0" presId="urn:microsoft.com/office/officeart/2005/8/layout/pList2"/>
    <dgm:cxn modelId="{0932F2B4-886D-422A-AAAA-94C6AE1CC2A0}" type="presParOf" srcId="{657D0670-8477-4725-9871-79EF3E8D9F2E}" destId="{02C475CD-03BA-47E1-B62F-05333E83AF7A}" srcOrd="0" destOrd="0" presId="urn:microsoft.com/office/officeart/2005/8/layout/pList2"/>
    <dgm:cxn modelId="{210DE600-6B98-4C9E-A235-168E4CCC01E9}" type="presParOf" srcId="{657D0670-8477-4725-9871-79EF3E8D9F2E}" destId="{034BF059-517F-4F76-8756-EE96E5559E61}" srcOrd="1" destOrd="0" presId="urn:microsoft.com/office/officeart/2005/8/layout/pList2"/>
    <dgm:cxn modelId="{93DA1649-E04A-4CE8-912A-DFD8208E6411}" type="presParOf" srcId="{657D0670-8477-4725-9871-79EF3E8D9F2E}" destId="{BFE3F803-7537-4EE3-AA8B-2ECFAF62D4E1}" srcOrd="2" destOrd="0" presId="urn:microsoft.com/office/officeart/2005/8/layout/pList2"/>
    <dgm:cxn modelId="{FDD70DF2-1737-4656-8322-717417C43B0E}" type="presParOf" srcId="{43F04E03-C2E8-4838-BE22-83F99D80EA7F}" destId="{C1A02806-6B71-4187-86BB-3BE890700C01}" srcOrd="1" destOrd="0" presId="urn:microsoft.com/office/officeart/2005/8/layout/pList2"/>
    <dgm:cxn modelId="{D83E22F5-A998-4AEA-8A41-3CADF1BF1D47}" type="presParOf" srcId="{43F04E03-C2E8-4838-BE22-83F99D80EA7F}" destId="{F666E9F7-CB50-4ECB-912B-451DD134FB84}" srcOrd="2" destOrd="0" presId="urn:microsoft.com/office/officeart/2005/8/layout/pList2"/>
    <dgm:cxn modelId="{16256920-7576-48AF-BC18-B76B99A108A0}" type="presParOf" srcId="{F666E9F7-CB50-4ECB-912B-451DD134FB84}" destId="{11015A28-8188-4E47-AC75-4AD56287FD2B}" srcOrd="0" destOrd="0" presId="urn:microsoft.com/office/officeart/2005/8/layout/pList2"/>
    <dgm:cxn modelId="{79FC3FA8-CB79-4C0A-BFED-BAE288162757}" type="presParOf" srcId="{F666E9F7-CB50-4ECB-912B-451DD134FB84}" destId="{5886ED23-E78A-425A-916B-E8FBC8A20C08}" srcOrd="1" destOrd="0" presId="urn:microsoft.com/office/officeart/2005/8/layout/pList2"/>
    <dgm:cxn modelId="{7FDBC430-6B07-4B97-8BA8-BA5223F0A557}" type="presParOf" srcId="{F666E9F7-CB50-4ECB-912B-451DD134FB84}" destId="{9CD74EDC-6C6D-4AB5-BFBE-43E626F0B7EC}" srcOrd="2" destOrd="0" presId="urn:microsoft.com/office/officeart/2005/8/layout/pList2"/>
    <dgm:cxn modelId="{08B3ED9A-8CB4-41FB-AA00-3C2970223DFE}" type="presParOf" srcId="{43F04E03-C2E8-4838-BE22-83F99D80EA7F}" destId="{647AE471-54AA-483A-890F-CD3D20FE3750}" srcOrd="3" destOrd="0" presId="urn:microsoft.com/office/officeart/2005/8/layout/pList2"/>
    <dgm:cxn modelId="{5E70E101-5F79-487B-82C0-3402F86BF95E}" type="presParOf" srcId="{43F04E03-C2E8-4838-BE22-83F99D80EA7F}" destId="{82CE5D9C-F31E-49FC-B605-ACBBBD4E6721}" srcOrd="4" destOrd="0" presId="urn:microsoft.com/office/officeart/2005/8/layout/pList2"/>
    <dgm:cxn modelId="{E1C802C1-4B5B-4A31-BDA9-F8E3745073D0}" type="presParOf" srcId="{82CE5D9C-F31E-49FC-B605-ACBBBD4E6721}" destId="{ADDF07E1-951D-4B14-B2AD-BB9A2113CD45}" srcOrd="0" destOrd="0" presId="urn:microsoft.com/office/officeart/2005/8/layout/pList2"/>
    <dgm:cxn modelId="{4449C9D9-6C94-4FC3-ACC4-2986C2587579}" type="presParOf" srcId="{82CE5D9C-F31E-49FC-B605-ACBBBD4E6721}" destId="{7D7A6D97-974C-4F78-BECE-4E3C70650823}" srcOrd="1" destOrd="0" presId="urn:microsoft.com/office/officeart/2005/8/layout/pList2"/>
    <dgm:cxn modelId="{7FC042AA-7580-45A5-8D1C-111E9B91B863}" type="presParOf" srcId="{82CE5D9C-F31E-49FC-B605-ACBBBD4E6721}" destId="{D21D7E4F-726E-4263-BA14-CED1A01BC02A}" srcOrd="2" destOrd="0" presId="urn:microsoft.com/office/officeart/2005/8/layout/pList2"/>
    <dgm:cxn modelId="{1BC2FA21-7149-4FC9-8A92-DD98AAEF9BBC}" type="presParOf" srcId="{43F04E03-C2E8-4838-BE22-83F99D80EA7F}" destId="{2ED95231-91CB-48B8-A962-A614C3765B3B}" srcOrd="5" destOrd="0" presId="urn:microsoft.com/office/officeart/2005/8/layout/pList2"/>
    <dgm:cxn modelId="{B6ADA250-A698-4BF8-990F-21339478DDB5}" type="presParOf" srcId="{43F04E03-C2E8-4838-BE22-83F99D80EA7F}" destId="{7DAC5582-6270-4826-9042-E4A7839970D1}" srcOrd="6" destOrd="0" presId="urn:microsoft.com/office/officeart/2005/8/layout/pList2"/>
    <dgm:cxn modelId="{CFDA2CD4-0D70-45EB-B5BB-4C1D24FD2269}" type="presParOf" srcId="{7DAC5582-6270-4826-9042-E4A7839970D1}" destId="{6B53602E-BC95-40C6-8275-695AC4D5E876}" srcOrd="0" destOrd="0" presId="urn:microsoft.com/office/officeart/2005/8/layout/pList2"/>
    <dgm:cxn modelId="{11285EF7-5542-4109-A8DC-834EFCAB65A9}" type="presParOf" srcId="{7DAC5582-6270-4826-9042-E4A7839970D1}" destId="{F6F91AA9-8342-40D6-9CE6-8E97D0CE0D23}" srcOrd="1" destOrd="0" presId="urn:microsoft.com/office/officeart/2005/8/layout/pList2"/>
    <dgm:cxn modelId="{B7826872-83A9-4C87-BF0B-E2FFA9D3A73B}" type="presParOf" srcId="{7DAC5582-6270-4826-9042-E4A7839970D1}" destId="{32CB3D99-D6A4-4C8E-B0FF-41218014FB5E}" srcOrd="2" destOrd="0" presId="urn:microsoft.com/office/officeart/2005/8/layout/pList2"/>
    <dgm:cxn modelId="{55F5F4B8-EFA4-4664-8783-5B486B872C4B}" type="presParOf" srcId="{43F04E03-C2E8-4838-BE22-83F99D80EA7F}" destId="{ABA5EA2E-8777-4793-8899-EE1FA29C9A6D}" srcOrd="7" destOrd="0" presId="urn:microsoft.com/office/officeart/2005/8/layout/pList2"/>
    <dgm:cxn modelId="{14AAC141-D315-4EDF-A738-5A95497922F2}" type="presParOf" srcId="{43F04E03-C2E8-4838-BE22-83F99D80EA7F}" destId="{64F35835-D98F-4F17-995F-1AF59293FE27}" srcOrd="8" destOrd="0" presId="urn:microsoft.com/office/officeart/2005/8/layout/pList2"/>
    <dgm:cxn modelId="{E8500B3E-E5EC-464F-881D-49FB848CC26E}" type="presParOf" srcId="{64F35835-D98F-4F17-995F-1AF59293FE27}" destId="{A3979E21-61FE-4CEB-88FB-59881A7D315A}" srcOrd="0" destOrd="0" presId="urn:microsoft.com/office/officeart/2005/8/layout/pList2"/>
    <dgm:cxn modelId="{50737D77-3E60-49EC-91D0-E6CD6CAF0E93}" type="presParOf" srcId="{64F35835-D98F-4F17-995F-1AF59293FE27}" destId="{A2732BF6-71B9-49D1-B938-769DC473FDE8}" srcOrd="1" destOrd="0" presId="urn:microsoft.com/office/officeart/2005/8/layout/pList2"/>
    <dgm:cxn modelId="{44692505-3C22-45CA-9A3C-DC8379F4BFC2}" type="presParOf" srcId="{64F35835-D98F-4F17-995F-1AF59293FE27}" destId="{B219276C-728F-4957-8342-BA8F6158202B}" srcOrd="2" destOrd="0" presId="urn:microsoft.com/office/officeart/2005/8/layout/pList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4DBA897-F89B-42E0-BE04-FA76142A9AD5}" type="doc">
      <dgm:prSet loTypeId="urn:microsoft.com/office/officeart/2005/8/layout/vList4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C194F3B2-9981-4CAF-BB1F-2772EFD75BE1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200" dirty="0" smtClean="0"/>
            <a:t>	Социальная </a:t>
          </a:r>
        </a:p>
        <a:p>
          <a:pPr algn="ctr"/>
          <a:r>
            <a:rPr lang="ru-RU" sz="2200" dirty="0" smtClean="0"/>
            <a:t>	поддержка семьи</a:t>
          </a:r>
        </a:p>
        <a:p>
          <a:pPr algn="ctr"/>
          <a:r>
            <a:rPr lang="ru-RU" sz="2200" dirty="0" smtClean="0"/>
            <a:t> 	и детей – 1 947,5 тыс.рублей</a:t>
          </a:r>
          <a:endParaRPr lang="ru-RU" sz="2200" dirty="0"/>
        </a:p>
      </dgm:t>
    </dgm:pt>
    <dgm:pt modelId="{36D691B6-51C5-49C1-9D30-0BA960600BB7}" type="parTrans" cxnId="{8FB069CE-CAA3-436D-AD03-E43CC90D5346}">
      <dgm:prSet/>
      <dgm:spPr/>
      <dgm:t>
        <a:bodyPr/>
        <a:lstStyle/>
        <a:p>
          <a:endParaRPr lang="ru-RU"/>
        </a:p>
      </dgm:t>
    </dgm:pt>
    <dgm:pt modelId="{25FB64FF-AE82-421C-B6E8-FA499FDE8040}" type="sibTrans" cxnId="{8FB069CE-CAA3-436D-AD03-E43CC90D5346}">
      <dgm:prSet/>
      <dgm:spPr/>
      <dgm:t>
        <a:bodyPr/>
        <a:lstStyle/>
        <a:p>
          <a:endParaRPr lang="ru-RU"/>
        </a:p>
      </dgm:t>
    </dgm:pt>
    <dgm:pt modelId="{806BDEE7-4921-48C5-B8DA-586EBA40BBBB}" type="pres">
      <dgm:prSet presAssocID="{64DBA897-F89B-42E0-BE04-FA76142A9AD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D9E806-EFD6-45FF-A5A0-06CD64BC2B80}" type="pres">
      <dgm:prSet presAssocID="{C194F3B2-9981-4CAF-BB1F-2772EFD75BE1}" presName="comp" presStyleCnt="0"/>
      <dgm:spPr/>
    </dgm:pt>
    <dgm:pt modelId="{290581CA-55E1-4DBA-B19F-E9260E7892EA}" type="pres">
      <dgm:prSet presAssocID="{C194F3B2-9981-4CAF-BB1F-2772EFD75BE1}" presName="box" presStyleLbl="node1" presStyleIdx="0" presStyleCnt="1" custLinFactNeighborX="-2721" custLinFactNeighborY="-3707"/>
      <dgm:spPr/>
      <dgm:t>
        <a:bodyPr/>
        <a:lstStyle/>
        <a:p>
          <a:endParaRPr lang="ru-RU"/>
        </a:p>
      </dgm:t>
    </dgm:pt>
    <dgm:pt modelId="{BE736186-4A9E-4C58-9618-1299EDE779C0}" type="pres">
      <dgm:prSet presAssocID="{C194F3B2-9981-4CAF-BB1F-2772EFD75BE1}" presName="img" presStyleLbl="fgImgPlace1" presStyleIdx="0" presStyleCnt="1" custScaleX="185292" custScaleY="98364" custLinFactNeighborX="30147" custLinFactNeighborY="-194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DF65E1B-B306-4430-9BDB-831653EB63F3}" type="pres">
      <dgm:prSet presAssocID="{C194F3B2-9981-4CAF-BB1F-2772EFD75BE1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AE039F-BAA9-49E9-9B40-33D7860F85C0}" type="presOf" srcId="{64DBA897-F89B-42E0-BE04-FA76142A9AD5}" destId="{806BDEE7-4921-48C5-B8DA-586EBA40BBBB}" srcOrd="0" destOrd="0" presId="urn:microsoft.com/office/officeart/2005/8/layout/vList4"/>
    <dgm:cxn modelId="{0E53402E-A204-48F1-A4D0-C2FCCA2DA623}" type="presOf" srcId="{C194F3B2-9981-4CAF-BB1F-2772EFD75BE1}" destId="{290581CA-55E1-4DBA-B19F-E9260E7892EA}" srcOrd="0" destOrd="0" presId="urn:microsoft.com/office/officeart/2005/8/layout/vList4"/>
    <dgm:cxn modelId="{8FB069CE-CAA3-436D-AD03-E43CC90D5346}" srcId="{64DBA897-F89B-42E0-BE04-FA76142A9AD5}" destId="{C194F3B2-9981-4CAF-BB1F-2772EFD75BE1}" srcOrd="0" destOrd="0" parTransId="{36D691B6-51C5-49C1-9D30-0BA960600BB7}" sibTransId="{25FB64FF-AE82-421C-B6E8-FA499FDE8040}"/>
    <dgm:cxn modelId="{EDB37CA5-EE61-490B-8EA2-CED39ED46D71}" type="presOf" srcId="{C194F3B2-9981-4CAF-BB1F-2772EFD75BE1}" destId="{4DF65E1B-B306-4430-9BDB-831653EB63F3}" srcOrd="1" destOrd="0" presId="urn:microsoft.com/office/officeart/2005/8/layout/vList4"/>
    <dgm:cxn modelId="{FF563CEF-B0D5-4128-ABE2-8B7F42D067F1}" type="presParOf" srcId="{806BDEE7-4921-48C5-B8DA-586EBA40BBBB}" destId="{8AD9E806-EFD6-45FF-A5A0-06CD64BC2B80}" srcOrd="0" destOrd="0" presId="urn:microsoft.com/office/officeart/2005/8/layout/vList4"/>
    <dgm:cxn modelId="{D869A7B5-D680-48FC-ACD0-7ECDFB084A53}" type="presParOf" srcId="{8AD9E806-EFD6-45FF-A5A0-06CD64BC2B80}" destId="{290581CA-55E1-4DBA-B19F-E9260E7892EA}" srcOrd="0" destOrd="0" presId="urn:microsoft.com/office/officeart/2005/8/layout/vList4"/>
    <dgm:cxn modelId="{14B7D04E-6048-4869-806C-60323D6428B7}" type="presParOf" srcId="{8AD9E806-EFD6-45FF-A5A0-06CD64BC2B80}" destId="{BE736186-4A9E-4C58-9618-1299EDE779C0}" srcOrd="1" destOrd="0" presId="urn:microsoft.com/office/officeart/2005/8/layout/vList4"/>
    <dgm:cxn modelId="{98973D1B-5455-40EA-8DDF-63B9B1E51D1F}" type="presParOf" srcId="{8AD9E806-EFD6-45FF-A5A0-06CD64BC2B80}" destId="{4DF65E1B-B306-4430-9BDB-831653EB63F3}" srcOrd="2" destOrd="0" presId="urn:microsoft.com/office/officeart/2005/8/layout/vList4"/>
  </dgm:cxnLst>
  <dgm:bg>
    <a:noFill/>
  </dgm:bg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F3B1B0A-8441-428A-9A84-76234A95405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5852E8-015D-4660-9F0E-E2ADAF6AE480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400" dirty="0" smtClean="0"/>
            <a:t>	</a:t>
          </a:r>
          <a:r>
            <a:rPr lang="ru-RU" sz="2200" dirty="0" smtClean="0"/>
            <a:t>Социальная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200" dirty="0" smtClean="0"/>
            <a:t>	поддержка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200" dirty="0" smtClean="0"/>
            <a:t>	старшего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200" dirty="0" smtClean="0"/>
            <a:t>	   поколения –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200" dirty="0" smtClean="0"/>
            <a:t>                  1 487,0 тыс.рублей</a:t>
          </a:r>
          <a:endParaRPr lang="ru-RU" sz="2200" dirty="0"/>
        </a:p>
      </dgm:t>
    </dgm:pt>
    <dgm:pt modelId="{3C4D4B7A-84F5-4EDE-B71F-C509142BAC3F}" type="parTrans" cxnId="{23334F03-AE75-4CCC-9F2F-AAD7817E083B}">
      <dgm:prSet/>
      <dgm:spPr/>
      <dgm:t>
        <a:bodyPr/>
        <a:lstStyle/>
        <a:p>
          <a:endParaRPr lang="ru-RU"/>
        </a:p>
      </dgm:t>
    </dgm:pt>
    <dgm:pt modelId="{C636BFBA-9830-42C5-BDFA-F5B9B57B2C8E}" type="sibTrans" cxnId="{23334F03-AE75-4CCC-9F2F-AAD7817E083B}">
      <dgm:prSet/>
      <dgm:spPr/>
      <dgm:t>
        <a:bodyPr/>
        <a:lstStyle/>
        <a:p>
          <a:endParaRPr lang="ru-RU"/>
        </a:p>
      </dgm:t>
    </dgm:pt>
    <dgm:pt modelId="{1F881114-A643-4093-90E6-F0E0D848672B}" type="pres">
      <dgm:prSet presAssocID="{EF3B1B0A-8441-428A-9A84-76234A95405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B8DE30-D7B4-4B15-9438-1FC9AA19ED72}" type="pres">
      <dgm:prSet presAssocID="{EA5852E8-015D-4660-9F0E-E2ADAF6AE480}" presName="comp" presStyleCnt="0"/>
      <dgm:spPr/>
    </dgm:pt>
    <dgm:pt modelId="{CBA03A1B-7CAF-4AD5-B4BF-8DC0F1A6E9EA}" type="pres">
      <dgm:prSet presAssocID="{EA5852E8-015D-4660-9F0E-E2ADAF6AE480}" presName="box" presStyleLbl="node1" presStyleIdx="0" presStyleCnt="1" custLinFactNeighborX="-4485" custLinFactNeighborY="-3850"/>
      <dgm:spPr/>
      <dgm:t>
        <a:bodyPr/>
        <a:lstStyle/>
        <a:p>
          <a:endParaRPr lang="ru-RU"/>
        </a:p>
      </dgm:t>
    </dgm:pt>
    <dgm:pt modelId="{5CE12C04-6CE5-4FDF-97B2-6CB1948C95FF}" type="pres">
      <dgm:prSet presAssocID="{EA5852E8-015D-4660-9F0E-E2ADAF6AE480}" presName="img" presStyleLbl="fgImgPlace1" presStyleIdx="0" presStyleCnt="1" custScaleX="219565" custLinFactNeighborX="33922" custLinFactNeighborY="193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DB09795-84B9-4807-9011-62E972782204}" type="pres">
      <dgm:prSet presAssocID="{EA5852E8-015D-4660-9F0E-E2ADAF6AE480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334F03-AE75-4CCC-9F2F-AAD7817E083B}" srcId="{EF3B1B0A-8441-428A-9A84-76234A95405F}" destId="{EA5852E8-015D-4660-9F0E-E2ADAF6AE480}" srcOrd="0" destOrd="0" parTransId="{3C4D4B7A-84F5-4EDE-B71F-C509142BAC3F}" sibTransId="{C636BFBA-9830-42C5-BDFA-F5B9B57B2C8E}"/>
    <dgm:cxn modelId="{1742E39E-379D-49F7-B080-9B7BF375DBCF}" type="presOf" srcId="{EA5852E8-015D-4660-9F0E-E2ADAF6AE480}" destId="{DDB09795-84B9-4807-9011-62E972782204}" srcOrd="1" destOrd="0" presId="urn:microsoft.com/office/officeart/2005/8/layout/vList4"/>
    <dgm:cxn modelId="{8C028091-28CB-4153-B618-C04E1C0938AD}" type="presOf" srcId="{EA5852E8-015D-4660-9F0E-E2ADAF6AE480}" destId="{CBA03A1B-7CAF-4AD5-B4BF-8DC0F1A6E9EA}" srcOrd="0" destOrd="0" presId="urn:microsoft.com/office/officeart/2005/8/layout/vList4"/>
    <dgm:cxn modelId="{BE631F82-F3EC-4C30-A24F-417CD46BD861}" type="presOf" srcId="{EF3B1B0A-8441-428A-9A84-76234A95405F}" destId="{1F881114-A643-4093-90E6-F0E0D848672B}" srcOrd="0" destOrd="0" presId="urn:microsoft.com/office/officeart/2005/8/layout/vList4"/>
    <dgm:cxn modelId="{A9F5B7A5-D882-47B2-A352-A8307CF91860}" type="presParOf" srcId="{1F881114-A643-4093-90E6-F0E0D848672B}" destId="{7EB8DE30-D7B4-4B15-9438-1FC9AA19ED72}" srcOrd="0" destOrd="0" presId="urn:microsoft.com/office/officeart/2005/8/layout/vList4"/>
    <dgm:cxn modelId="{46832824-4551-4B42-808E-1C3DC0498E32}" type="presParOf" srcId="{7EB8DE30-D7B4-4B15-9438-1FC9AA19ED72}" destId="{CBA03A1B-7CAF-4AD5-B4BF-8DC0F1A6E9EA}" srcOrd="0" destOrd="0" presId="urn:microsoft.com/office/officeart/2005/8/layout/vList4"/>
    <dgm:cxn modelId="{01C67562-9986-4CA7-9CC0-F81FBBBF94EF}" type="presParOf" srcId="{7EB8DE30-D7B4-4B15-9438-1FC9AA19ED72}" destId="{5CE12C04-6CE5-4FDF-97B2-6CB1948C95FF}" srcOrd="1" destOrd="0" presId="urn:microsoft.com/office/officeart/2005/8/layout/vList4"/>
    <dgm:cxn modelId="{9BE9679C-4419-4F65-9B58-BDDA185BB9F7}" type="presParOf" srcId="{7EB8DE30-D7B4-4B15-9438-1FC9AA19ED72}" destId="{DDB09795-84B9-4807-9011-62E972782204}" srcOrd="2" destOrd="0" presId="urn:microsoft.com/office/officeart/2005/8/layout/vList4"/>
  </dgm:cxnLst>
  <dgm:bg>
    <a:noFill/>
  </dgm:bg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17CABDE-F4D9-4FD1-BBB4-3468C35B26A6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FF7AD8-0C98-4D06-A6FE-69B90AEDF18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200" b="1" dirty="0" smtClean="0">
              <a:solidFill>
                <a:srgbClr val="002060"/>
              </a:solidFill>
            </a:rPr>
            <a:t>Развитие сельского хозяйства и расширение рынка сельскохозяйственной продукции</a:t>
          </a:r>
          <a:r>
            <a:rPr lang="ru-RU" sz="1200" dirty="0" smtClean="0"/>
            <a:t>
</a:t>
          </a:r>
          <a:r>
            <a:rPr lang="ru-RU" sz="1200" b="1" baseline="0" dirty="0" smtClean="0">
              <a:solidFill>
                <a:schemeClr val="tx2">
                  <a:lumMod val="75000"/>
                </a:schemeClr>
              </a:solidFill>
            </a:rPr>
            <a:t> 160,0 тыс.рублей</a:t>
          </a:r>
          <a:endParaRPr lang="ru-RU" sz="800" b="1" dirty="0">
            <a:solidFill>
              <a:schemeClr val="tx2">
                <a:lumMod val="75000"/>
              </a:schemeClr>
            </a:solidFill>
          </a:endParaRPr>
        </a:p>
      </dgm:t>
    </dgm:pt>
    <dgm:pt modelId="{BC68520F-041B-43DB-ACB6-D6D15B066847}" type="parTrans" cxnId="{3C8FDAE6-F9EB-4C4A-AB87-06D250258F66}">
      <dgm:prSet/>
      <dgm:spPr/>
      <dgm:t>
        <a:bodyPr/>
        <a:lstStyle/>
        <a:p>
          <a:endParaRPr lang="ru-RU"/>
        </a:p>
      </dgm:t>
    </dgm:pt>
    <dgm:pt modelId="{BD0761FE-0441-47FA-B6A4-0F94AD214C86}" type="sibTrans" cxnId="{3C8FDAE6-F9EB-4C4A-AB87-06D250258F66}">
      <dgm:prSet/>
      <dgm:spPr/>
      <dgm:t>
        <a:bodyPr/>
        <a:lstStyle/>
        <a:p>
          <a:endParaRPr lang="ru-RU"/>
        </a:p>
      </dgm:t>
    </dgm:pt>
    <dgm:pt modelId="{3DC872D9-F38C-4F2D-9526-E5A6FB6CDD9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200" b="1" dirty="0" smtClean="0">
              <a:solidFill>
                <a:srgbClr val="002060"/>
              </a:solidFill>
            </a:rPr>
            <a:t>Создание благоприятных условий для развития малого и среднего предпринимательства</a:t>
          </a:r>
          <a:r>
            <a:rPr lang="ru-RU" sz="1200" dirty="0" smtClean="0"/>
            <a:t>
</a:t>
          </a:r>
          <a:r>
            <a:rPr lang="ru-RU" sz="1200" b="1" baseline="0" dirty="0" smtClean="0">
              <a:solidFill>
                <a:schemeClr val="tx2">
                  <a:lumMod val="75000"/>
                </a:schemeClr>
              </a:solidFill>
            </a:rPr>
            <a:t> 11,5 тыс.рублей </a:t>
          </a:r>
          <a:endParaRPr lang="ru-RU" sz="1200" b="1" dirty="0">
            <a:solidFill>
              <a:schemeClr val="tx2">
                <a:lumMod val="75000"/>
              </a:schemeClr>
            </a:solidFill>
          </a:endParaRPr>
        </a:p>
      </dgm:t>
    </dgm:pt>
    <dgm:pt modelId="{1A9B8EE2-49D7-453A-9AE2-E6C5BF500DEC}" type="parTrans" cxnId="{F5334C3E-0355-429D-9752-50D6D811FEC7}">
      <dgm:prSet/>
      <dgm:spPr/>
      <dgm:t>
        <a:bodyPr/>
        <a:lstStyle/>
        <a:p>
          <a:endParaRPr lang="ru-RU"/>
        </a:p>
      </dgm:t>
    </dgm:pt>
    <dgm:pt modelId="{C3BA9AA1-8D81-4AE0-A64C-ED1BDAFD9E1E}" type="sibTrans" cxnId="{F5334C3E-0355-429D-9752-50D6D811FEC7}">
      <dgm:prSet/>
      <dgm:spPr/>
      <dgm:t>
        <a:bodyPr/>
        <a:lstStyle/>
        <a:p>
          <a:endParaRPr lang="ru-RU"/>
        </a:p>
      </dgm:t>
    </dgm:pt>
    <dgm:pt modelId="{92C6202C-05CA-4BD4-A3FF-D81F3E21A4A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dirty="0" smtClean="0">
              <a:solidFill>
                <a:srgbClr val="002060"/>
              </a:solidFill>
            </a:rPr>
            <a:t>Создание благоприятных условий для привлечения инвестиций</a:t>
          </a:r>
          <a:r>
            <a:rPr lang="ru-RU" sz="1200" dirty="0" smtClean="0"/>
            <a:t>
</a:t>
          </a:r>
          <a:r>
            <a:rPr lang="ru-RU" sz="1200" b="1" baseline="0" dirty="0" smtClean="0">
              <a:solidFill>
                <a:schemeClr val="tx2">
                  <a:lumMod val="75000"/>
                </a:schemeClr>
              </a:solidFill>
            </a:rPr>
            <a:t>234,6 тыс.рублей</a:t>
          </a:r>
          <a:endParaRPr lang="ru-RU" sz="1200" b="1" dirty="0">
            <a:solidFill>
              <a:schemeClr val="tx2">
                <a:lumMod val="75000"/>
              </a:schemeClr>
            </a:solidFill>
          </a:endParaRPr>
        </a:p>
      </dgm:t>
    </dgm:pt>
    <dgm:pt modelId="{811120DB-61C5-4ACE-9859-53F58D23ED36}" type="parTrans" cxnId="{C0B64CC4-D514-48DB-A45F-23938FE1D3D6}">
      <dgm:prSet/>
      <dgm:spPr/>
      <dgm:t>
        <a:bodyPr/>
        <a:lstStyle/>
        <a:p>
          <a:endParaRPr lang="ru-RU"/>
        </a:p>
      </dgm:t>
    </dgm:pt>
    <dgm:pt modelId="{56088713-45EC-4057-BEEA-59EBEBA0E8D1}" type="sibTrans" cxnId="{C0B64CC4-D514-48DB-A45F-23938FE1D3D6}">
      <dgm:prSet/>
      <dgm:spPr/>
      <dgm:t>
        <a:bodyPr/>
        <a:lstStyle/>
        <a:p>
          <a:endParaRPr lang="ru-RU"/>
        </a:p>
      </dgm:t>
    </dgm:pt>
    <dgm:pt modelId="{6F740A4B-4E40-4BAF-827B-EB609B5407CE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dirty="0" smtClean="0">
              <a:solidFill>
                <a:srgbClr val="002060"/>
              </a:solidFill>
            </a:rPr>
            <a:t>Улучшение условий и охраны труда</a:t>
          </a:r>
          <a:r>
            <a:rPr lang="ru-RU" sz="1200" dirty="0" smtClean="0"/>
            <a:t>
</a:t>
          </a:r>
          <a:r>
            <a:rPr lang="ru-RU" sz="1200" b="1" baseline="0" dirty="0" smtClean="0">
              <a:solidFill>
                <a:schemeClr val="tx2">
                  <a:lumMod val="75000"/>
                </a:schemeClr>
              </a:solidFill>
            </a:rPr>
            <a:t> 6,0 тыс.рублей</a:t>
          </a:r>
          <a:r>
            <a:rPr lang="ru-RU" sz="1900" b="1" baseline="0" dirty="0" smtClean="0">
              <a:solidFill>
                <a:schemeClr val="tx2">
                  <a:lumMod val="75000"/>
                </a:schemeClr>
              </a:solidFill>
            </a:rPr>
            <a:t>     </a:t>
          </a:r>
          <a:endParaRPr lang="ru-RU" sz="1900" b="1" dirty="0">
            <a:solidFill>
              <a:schemeClr val="tx2">
                <a:lumMod val="75000"/>
              </a:schemeClr>
            </a:solidFill>
          </a:endParaRPr>
        </a:p>
      </dgm:t>
    </dgm:pt>
    <dgm:pt modelId="{F39D6247-36C1-4E8D-93B8-35657B1C5833}" type="parTrans" cxnId="{4AB86372-975A-4E10-B6CD-BE3EF98C43F2}">
      <dgm:prSet/>
      <dgm:spPr/>
      <dgm:t>
        <a:bodyPr/>
        <a:lstStyle/>
        <a:p>
          <a:endParaRPr lang="ru-RU"/>
        </a:p>
      </dgm:t>
    </dgm:pt>
    <dgm:pt modelId="{508FFFF9-FEBF-4F22-8D0C-6EB33FF4868C}" type="sibTrans" cxnId="{4AB86372-975A-4E10-B6CD-BE3EF98C43F2}">
      <dgm:prSet/>
      <dgm:spPr/>
      <dgm:t>
        <a:bodyPr/>
        <a:lstStyle/>
        <a:p>
          <a:endParaRPr lang="ru-RU"/>
        </a:p>
      </dgm:t>
    </dgm:pt>
    <dgm:pt modelId="{40710088-C1D9-487D-9451-ECC5D05510E4}" type="pres">
      <dgm:prSet presAssocID="{B17CABDE-F4D9-4FD1-BBB4-3468C35B26A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4DCFBA-19B2-4F00-8FB3-C81E9ACAED51}" type="pres">
      <dgm:prSet presAssocID="{B17CABDE-F4D9-4FD1-BBB4-3468C35B26A6}" presName="bkgdShp" presStyleLbl="alignAccFollowNode1" presStyleIdx="0" presStyleCnt="1" custScaleX="100000"/>
      <dgm:spPr/>
    </dgm:pt>
    <dgm:pt modelId="{DDB5D0E9-229A-4744-9416-4C2BEC5DFFB1}" type="pres">
      <dgm:prSet presAssocID="{B17CABDE-F4D9-4FD1-BBB4-3468C35B26A6}" presName="linComp" presStyleCnt="0"/>
      <dgm:spPr/>
    </dgm:pt>
    <dgm:pt modelId="{C3FB7189-B4AB-41B1-95AE-9141FAF05338}" type="pres">
      <dgm:prSet presAssocID="{EEFF7AD8-0C98-4D06-A6FE-69B90AEDF183}" presName="compNode" presStyleCnt="0"/>
      <dgm:spPr/>
    </dgm:pt>
    <dgm:pt modelId="{506731C5-1797-4E87-BD04-7417B1F36AFA}" type="pres">
      <dgm:prSet presAssocID="{EEFF7AD8-0C98-4D06-A6FE-69B90AEDF183}" presName="node" presStyleLbl="node1" presStyleIdx="0" presStyleCnt="4" custScaleX="82369" custScaleY="88811" custLinFactNeighborX="-55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EBE649-710F-44B0-A5EE-D09CB46E36AA}" type="pres">
      <dgm:prSet presAssocID="{EEFF7AD8-0C98-4D06-A6FE-69B90AEDF183}" presName="invisiNode" presStyleLbl="node1" presStyleIdx="0" presStyleCnt="4"/>
      <dgm:spPr/>
    </dgm:pt>
    <dgm:pt modelId="{214B66EF-0C8F-4B70-9479-92404FFBD751}" type="pres">
      <dgm:prSet presAssocID="{EEFF7AD8-0C98-4D06-A6FE-69B90AEDF183}" presName="imagNode" presStyleLbl="fgImgPlace1" presStyleIdx="0" presStyleCnt="4" custScaleX="78625" custScaleY="116162" custLinFactX="115301" custLinFactNeighborX="200000" custLinFactNeighborY="-456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E2AD502-EE1A-421C-B269-976F0C16FDE1}" type="pres">
      <dgm:prSet presAssocID="{BD0761FE-0441-47FA-B6A4-0F94AD214C8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D6A7087-EE5F-4AB7-835D-A543EB4308AA}" type="pres">
      <dgm:prSet presAssocID="{3DC872D9-F38C-4F2D-9526-E5A6FB6CDD99}" presName="compNode" presStyleCnt="0"/>
      <dgm:spPr/>
    </dgm:pt>
    <dgm:pt modelId="{DDDF226B-D050-4934-9DE6-8B88FDD59211}" type="pres">
      <dgm:prSet presAssocID="{3DC872D9-F38C-4F2D-9526-E5A6FB6CDD99}" presName="node" presStyleLbl="node1" presStyleIdx="1" presStyleCnt="4" custAng="0" custScaleX="95380" custScaleY="93007" custLinFactNeighborX="-1297" custLinFactNeighborY="8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D2BAA3-2BBB-4486-AA95-41E144EF3593}" type="pres">
      <dgm:prSet presAssocID="{3DC872D9-F38C-4F2D-9526-E5A6FB6CDD99}" presName="invisiNode" presStyleLbl="node1" presStyleIdx="1" presStyleCnt="4"/>
      <dgm:spPr/>
    </dgm:pt>
    <dgm:pt modelId="{314D7995-19D2-4850-BC41-07480920937E}" type="pres">
      <dgm:prSet presAssocID="{3DC872D9-F38C-4F2D-9526-E5A6FB6CDD99}" presName="imagNode" presStyleLbl="fgImgPlace1" presStyleIdx="1" presStyleCnt="4" custScaleX="93706" custScaleY="115968" custLinFactNeighborX="176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7017BAF-3268-499F-BE8D-137664246723}" type="pres">
      <dgm:prSet presAssocID="{C3BA9AA1-8D81-4AE0-A64C-ED1BDAFD9E1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B4779CF-655B-4DC8-84D7-51E22516A294}" type="pres">
      <dgm:prSet presAssocID="{92C6202C-05CA-4BD4-A3FF-D81F3E21A4A3}" presName="compNode" presStyleCnt="0"/>
      <dgm:spPr/>
    </dgm:pt>
    <dgm:pt modelId="{3CB32B6B-C454-41EA-AED8-7493E68110B2}" type="pres">
      <dgm:prSet presAssocID="{92C6202C-05CA-4BD4-A3FF-D81F3E21A4A3}" presName="node" presStyleLbl="node1" presStyleIdx="2" presStyleCnt="4" custScaleX="96829" custScaleY="93007" custLinFactNeighborX="5150" custLinFactNeighborY="19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40DB5A-B918-4DCA-8D98-1A2DAFFAEBDE}" type="pres">
      <dgm:prSet presAssocID="{92C6202C-05CA-4BD4-A3FF-D81F3E21A4A3}" presName="invisiNode" presStyleLbl="node1" presStyleIdx="2" presStyleCnt="4"/>
      <dgm:spPr/>
    </dgm:pt>
    <dgm:pt modelId="{68F8CDFF-BD0E-41DD-9906-BD33079A7464}" type="pres">
      <dgm:prSet presAssocID="{92C6202C-05CA-4BD4-A3FF-D81F3E21A4A3}" presName="imagNode" presStyleLbl="fgImgPlace1" presStyleIdx="2" presStyleCnt="4" custScaleX="79520" custScaleY="111655" custLinFactX="-100000" custLinFactNeighborX="-113913" custLinFactNeighborY="-273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CAFA209-1501-4F4B-98CA-AB44F1E60675}" type="pres">
      <dgm:prSet presAssocID="{56088713-45EC-4057-BEEA-59EBEBA0E8D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4748548-ACAE-4E4B-91CA-0704C0DEAB95}" type="pres">
      <dgm:prSet presAssocID="{6F740A4B-4E40-4BAF-827B-EB609B5407CE}" presName="compNode" presStyleCnt="0"/>
      <dgm:spPr/>
    </dgm:pt>
    <dgm:pt modelId="{6A25DCBA-23C8-4721-A0F0-6C4F732C9DE9}" type="pres">
      <dgm:prSet presAssocID="{6F740A4B-4E40-4BAF-827B-EB609B5407CE}" presName="node" presStyleLbl="node1" presStyleIdx="3" presStyleCnt="4" custScaleX="93360" custScaleY="88636" custLinFactNeighborX="1262" custLinFactNeighborY="-3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68F19F-5BE6-4FB4-8823-EB301050B622}" type="pres">
      <dgm:prSet presAssocID="{6F740A4B-4E40-4BAF-827B-EB609B5407CE}" presName="invisiNode" presStyleLbl="node1" presStyleIdx="3" presStyleCnt="4"/>
      <dgm:spPr/>
    </dgm:pt>
    <dgm:pt modelId="{5912F3ED-E65A-436A-82B5-0677D9010D6F}" type="pres">
      <dgm:prSet presAssocID="{6F740A4B-4E40-4BAF-827B-EB609B5407CE}" presName="imagNode" presStyleLbl="fgImgPlace1" presStyleIdx="3" presStyleCnt="4" custScaleX="84800" custScaleY="111511" custLinFactX="-4946" custLinFactNeighborX="-100000" custLinFactNeighborY="3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F5334C3E-0355-429D-9752-50D6D811FEC7}" srcId="{B17CABDE-F4D9-4FD1-BBB4-3468C35B26A6}" destId="{3DC872D9-F38C-4F2D-9526-E5A6FB6CDD99}" srcOrd="1" destOrd="0" parTransId="{1A9B8EE2-49D7-453A-9AE2-E6C5BF500DEC}" sibTransId="{C3BA9AA1-8D81-4AE0-A64C-ED1BDAFD9E1E}"/>
    <dgm:cxn modelId="{29FC7B64-CAA4-4125-875E-1B8F3898A607}" type="presOf" srcId="{B17CABDE-F4D9-4FD1-BBB4-3468C35B26A6}" destId="{40710088-C1D9-487D-9451-ECC5D05510E4}" srcOrd="0" destOrd="0" presId="urn:microsoft.com/office/officeart/2005/8/layout/pList2"/>
    <dgm:cxn modelId="{C0B64CC4-D514-48DB-A45F-23938FE1D3D6}" srcId="{B17CABDE-F4D9-4FD1-BBB4-3468C35B26A6}" destId="{92C6202C-05CA-4BD4-A3FF-D81F3E21A4A3}" srcOrd="2" destOrd="0" parTransId="{811120DB-61C5-4ACE-9859-53F58D23ED36}" sibTransId="{56088713-45EC-4057-BEEA-59EBEBA0E8D1}"/>
    <dgm:cxn modelId="{AAA215F4-5EBC-4C1B-88EF-6E300BCF9C1B}" type="presOf" srcId="{6F740A4B-4E40-4BAF-827B-EB609B5407CE}" destId="{6A25DCBA-23C8-4721-A0F0-6C4F732C9DE9}" srcOrd="0" destOrd="0" presId="urn:microsoft.com/office/officeart/2005/8/layout/pList2"/>
    <dgm:cxn modelId="{E95ED9DF-CBCD-4BDF-A725-FA37E75BE1C1}" type="presOf" srcId="{BD0761FE-0441-47FA-B6A4-0F94AD214C86}" destId="{3E2AD502-EE1A-421C-B269-976F0C16FDE1}" srcOrd="0" destOrd="0" presId="urn:microsoft.com/office/officeart/2005/8/layout/pList2"/>
    <dgm:cxn modelId="{4AB86372-975A-4E10-B6CD-BE3EF98C43F2}" srcId="{B17CABDE-F4D9-4FD1-BBB4-3468C35B26A6}" destId="{6F740A4B-4E40-4BAF-827B-EB609B5407CE}" srcOrd="3" destOrd="0" parTransId="{F39D6247-36C1-4E8D-93B8-35657B1C5833}" sibTransId="{508FFFF9-FEBF-4F22-8D0C-6EB33FF4868C}"/>
    <dgm:cxn modelId="{C3A36BF1-448A-4719-833E-1C5A3AB7309D}" type="presOf" srcId="{3DC872D9-F38C-4F2D-9526-E5A6FB6CDD99}" destId="{DDDF226B-D050-4934-9DE6-8B88FDD59211}" srcOrd="0" destOrd="0" presId="urn:microsoft.com/office/officeart/2005/8/layout/pList2"/>
    <dgm:cxn modelId="{4D875D46-15F9-4108-9CDE-08417D714BF7}" type="presOf" srcId="{56088713-45EC-4057-BEEA-59EBEBA0E8D1}" destId="{0CAFA209-1501-4F4B-98CA-AB44F1E60675}" srcOrd="0" destOrd="0" presId="urn:microsoft.com/office/officeart/2005/8/layout/pList2"/>
    <dgm:cxn modelId="{ECA8E9F9-4078-4F76-A8F1-AC52A7337486}" type="presOf" srcId="{C3BA9AA1-8D81-4AE0-A64C-ED1BDAFD9E1E}" destId="{07017BAF-3268-499F-BE8D-137664246723}" srcOrd="0" destOrd="0" presId="urn:microsoft.com/office/officeart/2005/8/layout/pList2"/>
    <dgm:cxn modelId="{8EAC00CE-F044-472C-B06D-31D9CFAA6EDE}" type="presOf" srcId="{EEFF7AD8-0C98-4D06-A6FE-69B90AEDF183}" destId="{506731C5-1797-4E87-BD04-7417B1F36AFA}" srcOrd="0" destOrd="0" presId="urn:microsoft.com/office/officeart/2005/8/layout/pList2"/>
    <dgm:cxn modelId="{D7580AA4-FC15-4F29-880D-6DB8000E3604}" type="presOf" srcId="{92C6202C-05CA-4BD4-A3FF-D81F3E21A4A3}" destId="{3CB32B6B-C454-41EA-AED8-7493E68110B2}" srcOrd="0" destOrd="0" presId="urn:microsoft.com/office/officeart/2005/8/layout/pList2"/>
    <dgm:cxn modelId="{3C8FDAE6-F9EB-4C4A-AB87-06D250258F66}" srcId="{B17CABDE-F4D9-4FD1-BBB4-3468C35B26A6}" destId="{EEFF7AD8-0C98-4D06-A6FE-69B90AEDF183}" srcOrd="0" destOrd="0" parTransId="{BC68520F-041B-43DB-ACB6-D6D15B066847}" sibTransId="{BD0761FE-0441-47FA-B6A4-0F94AD214C86}"/>
    <dgm:cxn modelId="{3C512A9C-801F-43CA-B30F-C216CC0D00D4}" type="presParOf" srcId="{40710088-C1D9-487D-9451-ECC5D05510E4}" destId="{DC4DCFBA-19B2-4F00-8FB3-C81E9ACAED51}" srcOrd="0" destOrd="0" presId="urn:microsoft.com/office/officeart/2005/8/layout/pList2"/>
    <dgm:cxn modelId="{282AB4D7-1213-4525-AFA3-7DBF71B44500}" type="presParOf" srcId="{40710088-C1D9-487D-9451-ECC5D05510E4}" destId="{DDB5D0E9-229A-4744-9416-4C2BEC5DFFB1}" srcOrd="1" destOrd="0" presId="urn:microsoft.com/office/officeart/2005/8/layout/pList2"/>
    <dgm:cxn modelId="{2D2B652A-0516-4451-BCDC-46664E2D703E}" type="presParOf" srcId="{DDB5D0E9-229A-4744-9416-4C2BEC5DFFB1}" destId="{C3FB7189-B4AB-41B1-95AE-9141FAF05338}" srcOrd="0" destOrd="0" presId="urn:microsoft.com/office/officeart/2005/8/layout/pList2"/>
    <dgm:cxn modelId="{0F0E6AE3-1A69-4008-912E-1ADE6A34BA4A}" type="presParOf" srcId="{C3FB7189-B4AB-41B1-95AE-9141FAF05338}" destId="{506731C5-1797-4E87-BD04-7417B1F36AFA}" srcOrd="0" destOrd="0" presId="urn:microsoft.com/office/officeart/2005/8/layout/pList2"/>
    <dgm:cxn modelId="{2E0119AF-7E55-4D4C-9150-CC240B9358B4}" type="presParOf" srcId="{C3FB7189-B4AB-41B1-95AE-9141FAF05338}" destId="{01EBE649-710F-44B0-A5EE-D09CB46E36AA}" srcOrd="1" destOrd="0" presId="urn:microsoft.com/office/officeart/2005/8/layout/pList2"/>
    <dgm:cxn modelId="{E6D22000-2FE3-4E8D-BAD0-41E782770C8D}" type="presParOf" srcId="{C3FB7189-B4AB-41B1-95AE-9141FAF05338}" destId="{214B66EF-0C8F-4B70-9479-92404FFBD751}" srcOrd="2" destOrd="0" presId="urn:microsoft.com/office/officeart/2005/8/layout/pList2"/>
    <dgm:cxn modelId="{E6365CD7-19BA-4581-9416-789E4926F00B}" type="presParOf" srcId="{DDB5D0E9-229A-4744-9416-4C2BEC5DFFB1}" destId="{3E2AD502-EE1A-421C-B269-976F0C16FDE1}" srcOrd="1" destOrd="0" presId="urn:microsoft.com/office/officeart/2005/8/layout/pList2"/>
    <dgm:cxn modelId="{0A0FCAE3-2A4D-4AEC-A824-52B2E23F3087}" type="presParOf" srcId="{DDB5D0E9-229A-4744-9416-4C2BEC5DFFB1}" destId="{CD6A7087-EE5F-4AB7-835D-A543EB4308AA}" srcOrd="2" destOrd="0" presId="urn:microsoft.com/office/officeart/2005/8/layout/pList2"/>
    <dgm:cxn modelId="{2A9762A5-C272-4CD9-BD5A-FC38DC83D066}" type="presParOf" srcId="{CD6A7087-EE5F-4AB7-835D-A543EB4308AA}" destId="{DDDF226B-D050-4934-9DE6-8B88FDD59211}" srcOrd="0" destOrd="0" presId="urn:microsoft.com/office/officeart/2005/8/layout/pList2"/>
    <dgm:cxn modelId="{8DF4944C-7B32-49DA-ABB4-233E8309CE24}" type="presParOf" srcId="{CD6A7087-EE5F-4AB7-835D-A543EB4308AA}" destId="{67D2BAA3-2BBB-4486-AA95-41E144EF3593}" srcOrd="1" destOrd="0" presId="urn:microsoft.com/office/officeart/2005/8/layout/pList2"/>
    <dgm:cxn modelId="{32FBFCC6-24B6-48D8-A1F5-ECB54A05F360}" type="presParOf" srcId="{CD6A7087-EE5F-4AB7-835D-A543EB4308AA}" destId="{314D7995-19D2-4850-BC41-07480920937E}" srcOrd="2" destOrd="0" presId="urn:microsoft.com/office/officeart/2005/8/layout/pList2"/>
    <dgm:cxn modelId="{81387109-EA7D-41DA-8163-CF8C81DA83D2}" type="presParOf" srcId="{DDB5D0E9-229A-4744-9416-4C2BEC5DFFB1}" destId="{07017BAF-3268-499F-BE8D-137664246723}" srcOrd="3" destOrd="0" presId="urn:microsoft.com/office/officeart/2005/8/layout/pList2"/>
    <dgm:cxn modelId="{82F08566-734C-4685-9F14-785E56F35906}" type="presParOf" srcId="{DDB5D0E9-229A-4744-9416-4C2BEC5DFFB1}" destId="{4B4779CF-655B-4DC8-84D7-51E22516A294}" srcOrd="4" destOrd="0" presId="urn:microsoft.com/office/officeart/2005/8/layout/pList2"/>
    <dgm:cxn modelId="{06343BD8-E9A9-48E4-845C-B6DD6C05B167}" type="presParOf" srcId="{4B4779CF-655B-4DC8-84D7-51E22516A294}" destId="{3CB32B6B-C454-41EA-AED8-7493E68110B2}" srcOrd="0" destOrd="0" presId="urn:microsoft.com/office/officeart/2005/8/layout/pList2"/>
    <dgm:cxn modelId="{5B6E8D53-D358-475F-87AD-202BD9AEC9B3}" type="presParOf" srcId="{4B4779CF-655B-4DC8-84D7-51E22516A294}" destId="{B540DB5A-B918-4DCA-8D98-1A2DAFFAEBDE}" srcOrd="1" destOrd="0" presId="urn:microsoft.com/office/officeart/2005/8/layout/pList2"/>
    <dgm:cxn modelId="{793A9BD2-E5EB-430A-B15F-06B3775284D2}" type="presParOf" srcId="{4B4779CF-655B-4DC8-84D7-51E22516A294}" destId="{68F8CDFF-BD0E-41DD-9906-BD33079A7464}" srcOrd="2" destOrd="0" presId="urn:microsoft.com/office/officeart/2005/8/layout/pList2"/>
    <dgm:cxn modelId="{033D5087-C170-4A44-8DC0-8E51C6A34866}" type="presParOf" srcId="{DDB5D0E9-229A-4744-9416-4C2BEC5DFFB1}" destId="{0CAFA209-1501-4F4B-98CA-AB44F1E60675}" srcOrd="5" destOrd="0" presId="urn:microsoft.com/office/officeart/2005/8/layout/pList2"/>
    <dgm:cxn modelId="{0781868A-94AF-44FE-AED9-AF14BF31B4C6}" type="presParOf" srcId="{DDB5D0E9-229A-4744-9416-4C2BEC5DFFB1}" destId="{14748548-ACAE-4E4B-91CA-0704C0DEAB95}" srcOrd="6" destOrd="0" presId="urn:microsoft.com/office/officeart/2005/8/layout/pList2"/>
    <dgm:cxn modelId="{2033F012-9389-4382-B160-14B5C96091DF}" type="presParOf" srcId="{14748548-ACAE-4E4B-91CA-0704C0DEAB95}" destId="{6A25DCBA-23C8-4721-A0F0-6C4F732C9DE9}" srcOrd="0" destOrd="0" presId="urn:microsoft.com/office/officeart/2005/8/layout/pList2"/>
    <dgm:cxn modelId="{5FCCBCAB-1D17-4B30-BC6E-2F0675B8FECA}" type="presParOf" srcId="{14748548-ACAE-4E4B-91CA-0704C0DEAB95}" destId="{9168F19F-5BE6-4FB4-8823-EB301050B622}" srcOrd="1" destOrd="0" presId="urn:microsoft.com/office/officeart/2005/8/layout/pList2"/>
    <dgm:cxn modelId="{6CD0CB3B-0395-4597-A2F1-75F1417AA3AA}" type="presParOf" srcId="{14748548-ACAE-4E4B-91CA-0704C0DEAB95}" destId="{5912F3ED-E65A-436A-82B5-0677D9010D6F}" srcOrd="2" destOrd="0" presId="urn:microsoft.com/office/officeart/2005/8/layout/pList2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00D04-EDBF-4F01-AB7A-A7A004845F87}" type="datetimeFigureOut">
              <a:rPr lang="ru-RU" smtClean="0"/>
              <a:pPr/>
              <a:t>09.06.2023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E3773-2C9D-4672-9CC8-2F41150CC9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E3773-2C9D-4672-9CC8-2F41150CC956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260" y="4039820"/>
            <a:ext cx="7772400" cy="859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260" y="4884120"/>
            <a:ext cx="6400800" cy="8354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C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842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1425"/>
            <a:ext cx="8229600" cy="391880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195" y="222195"/>
            <a:ext cx="7329839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5195" y="1391393"/>
            <a:ext cx="7329839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13842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2341022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970885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2341022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970885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openxmlformats.org/officeDocument/2006/relationships/diagramLayout" Target="../diagrams/layout7.xml"/><Relationship Id="rId7" Type="http://schemas.openxmlformats.org/officeDocument/2006/relationships/diagramLayout" Target="../diagrams/layout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8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diagramColors" Target="../diagrams/colors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B%D0%B0%D1%82%D1%8B%D0%BD%D1%8C" TargetMode="External"/><Relationship Id="rId2" Type="http://schemas.openxmlformats.org/officeDocument/2006/relationships/hyperlink" Target="http://ru.wikipedia.org/wiki/%D0%9B%D0%B0%D1%82%D0%B8%D0%BD%D1%81%D0%BA%D0%B8%D0%B9_%D1%8F%D0%B7%D1%8B%D0%BA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diagramData" Target="../diagrams/data4.xml"/><Relationship Id="rId3" Type="http://schemas.openxmlformats.org/officeDocument/2006/relationships/image" Target="../media/image8.jpeg"/><Relationship Id="rId7" Type="http://schemas.openxmlformats.org/officeDocument/2006/relationships/diagramQuickStyle" Target="../diagrams/quickStyle2.xml"/><Relationship Id="rId12" Type="http://schemas.openxmlformats.org/officeDocument/2006/relationships/diagramColors" Target="../diagrams/colors3.xml"/><Relationship Id="rId2" Type="http://schemas.openxmlformats.org/officeDocument/2006/relationships/image" Target="../media/image6.jpeg"/><Relationship Id="rId16" Type="http://schemas.openxmlformats.org/officeDocument/2006/relationships/diagramColors" Target="../diagrams/colors4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2.xml"/><Relationship Id="rId11" Type="http://schemas.openxmlformats.org/officeDocument/2006/relationships/diagramQuickStyle" Target="../diagrams/quickStyle3.xml"/><Relationship Id="rId5" Type="http://schemas.openxmlformats.org/officeDocument/2006/relationships/diagramData" Target="../diagrams/data2.xml"/><Relationship Id="rId15" Type="http://schemas.openxmlformats.org/officeDocument/2006/relationships/diagramQuickStyle" Target="../diagrams/quickStyle4.xml"/><Relationship Id="rId10" Type="http://schemas.openxmlformats.org/officeDocument/2006/relationships/diagramLayout" Target="../diagrams/layout3.xml"/><Relationship Id="rId4" Type="http://schemas.openxmlformats.org/officeDocument/2006/relationships/image" Target="../media/image9.png"/><Relationship Id="rId9" Type="http://schemas.openxmlformats.org/officeDocument/2006/relationships/diagramData" Target="../diagrams/data3.xml"/><Relationship Id="rId1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4143380"/>
            <a:ext cx="7772400" cy="859205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>БЮДЖЕТ ДЛЯ ГРАЖДАН</a:t>
            </a:r>
            <a:br>
              <a:rPr lang="ru-RU" b="1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260" y="4643446"/>
            <a:ext cx="5490186" cy="1357322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chemeClr val="bg1"/>
                </a:solidFill>
              </a:rPr>
              <a:t>Отчет об исполнении бюджета Юкаменского района</a:t>
            </a:r>
          </a:p>
        </p:txBody>
      </p:sp>
      <p:pic>
        <p:nvPicPr>
          <p:cNvPr id="5" name="Picture 4" descr="C:\Users\Admin\Desktop\фото, видео, музыка\для баннера фото\готовое на баннер\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3786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6" name="Рисунок 5" descr="герб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858148" y="214290"/>
            <a:ext cx="785818" cy="147049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928662" y="500042"/>
            <a:ext cx="7858180" cy="10715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Муниципальное образование «Муниципальный</a:t>
            </a:r>
            <a:r>
              <a:rPr kumimoji="0" lang="ru-RU" sz="3600" b="1" i="0" u="none" strike="noStrike" kern="1200" cap="none" spc="50" normalizeH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 округ </a:t>
            </a:r>
            <a:r>
              <a:rPr kumimoji="0" lang="ru-RU" sz="3600" b="1" i="0" u="none" strike="noStrike" kern="1200" cap="none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Юкаменский район Удмуртской Республики»</a:t>
            </a:r>
            <a:endParaRPr kumimoji="0" lang="ru-RU" sz="3600" b="1" i="0" u="none" strike="noStrike" kern="1200" cap="none" spc="50" normalizeH="0" baseline="0" noProof="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357950" y="4071942"/>
            <a:ext cx="24288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За 2022 год</a:t>
            </a:r>
          </a:p>
          <a:p>
            <a:endParaRPr lang="ru-RU" sz="3200" dirty="0" smtClean="0">
              <a:solidFill>
                <a:srgbClr val="FFFF00"/>
              </a:solidFill>
            </a:endParaRPr>
          </a:p>
          <a:p>
            <a:endParaRPr lang="ru-RU" sz="3200" dirty="0">
              <a:solidFill>
                <a:srgbClr val="FFFF00"/>
              </a:solidFill>
            </a:endParaRPr>
          </a:p>
        </p:txBody>
      </p:sp>
    </p:spTree>
    <p:controls>
      <p:control spid="1026" name="SapphireHiddenControl" r:id="rId2" imgW="6095880" imgH="4067280"/>
    </p:controls>
    <p:extLst>
      <p:ext uri="{BB962C8B-B14F-4D97-AF65-F5344CB8AC3E}">
        <p14:creationId xmlns:p14="http://schemas.microsoft.com/office/powerpoint/2010/main" xmlns="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72592" cy="857256"/>
          </a:xfrm>
          <a:solidFill>
            <a:schemeClr val="bg2">
              <a:lumMod val="25000"/>
              <a:alpha val="5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FF00"/>
                </a:solidFill>
                <a:cs typeface="Times New Roman" pitchFamily="18" charset="0"/>
              </a:rPr>
            </a:br>
            <a:r>
              <a:rPr lang="ru-RU" sz="2400" dirty="0" smtClean="0">
                <a:solidFill>
                  <a:srgbClr val="FFFF00"/>
                </a:solidFill>
                <a:cs typeface="Times New Roman" pitchFamily="18" charset="0"/>
              </a:rPr>
              <a:t>Неналоговые доходы </a:t>
            </a:r>
            <a:br>
              <a:rPr lang="ru-RU" sz="2400" dirty="0" smtClean="0">
                <a:solidFill>
                  <a:srgbClr val="FFFF00"/>
                </a:solidFill>
                <a:cs typeface="Times New Roman" pitchFamily="18" charset="0"/>
              </a:rPr>
            </a:br>
            <a:r>
              <a:rPr lang="ru-RU" sz="2400" dirty="0" smtClean="0">
                <a:solidFill>
                  <a:srgbClr val="FFFF00"/>
                </a:solidFill>
                <a:cs typeface="Times New Roman" pitchFamily="18" charset="0"/>
              </a:rPr>
              <a:t>бюджета  </a:t>
            </a:r>
            <a:r>
              <a:rPr lang="ru-RU" sz="2400" dirty="0" smtClean="0">
                <a:solidFill>
                  <a:srgbClr val="FFFF00"/>
                </a:solidFill>
              </a:rPr>
              <a:t>Юкаменского района  за  2022 год</a:t>
            </a:r>
            <a:br>
              <a:rPr lang="ru-RU" sz="2400" dirty="0" smtClean="0">
                <a:solidFill>
                  <a:srgbClr val="FFFF00"/>
                </a:solidFill>
              </a:rPr>
            </a:b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428596" y="1500174"/>
          <a:ext cx="8229600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Рисунок 6" descr="193950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000892" y="3000372"/>
            <a:ext cx="2002850" cy="13344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858312" cy="857256"/>
          </a:xfrm>
          <a:solidFill>
            <a:schemeClr val="bg2">
              <a:lumMod val="25000"/>
              <a:alpha val="5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cs typeface="Times New Roman" pitchFamily="18" charset="0"/>
              </a:rPr>
              <a:t>Безвозмездные поступления  бюджета </a:t>
            </a:r>
            <a:r>
              <a:rPr lang="ru-RU" sz="2400" dirty="0" smtClean="0">
                <a:solidFill>
                  <a:srgbClr val="FFFF00"/>
                </a:solidFill>
              </a:rPr>
              <a:t>Юкаменского района 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за 2022 год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Схема 5"/>
          <p:cNvGraphicFramePr/>
          <p:nvPr/>
        </p:nvGraphicFramePr>
        <p:xfrm>
          <a:off x="357158" y="1428736"/>
          <a:ext cx="8072494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928694"/>
          </a:xfrm>
          <a:solidFill>
            <a:schemeClr val="bg2">
              <a:lumMod val="25000"/>
              <a:alpha val="5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  <a:cs typeface="Times New Roman" pitchFamily="18" charset="0"/>
              </a:rPr>
              <a:t>Структура расходов бюджета </a:t>
            </a:r>
            <a:r>
              <a:rPr lang="ru-RU" sz="2800" dirty="0" smtClean="0">
                <a:solidFill>
                  <a:srgbClr val="FFFF00"/>
                </a:solidFill>
              </a:rPr>
              <a:t>Юкаменского района                                          </a:t>
            </a:r>
            <a:r>
              <a:rPr lang="ru-RU" sz="2800" dirty="0" smtClean="0">
                <a:solidFill>
                  <a:srgbClr val="FFFF00"/>
                </a:solidFill>
              </a:rPr>
              <a:t>за </a:t>
            </a:r>
            <a:r>
              <a:rPr lang="ru-RU" sz="2800" dirty="0" smtClean="0">
                <a:solidFill>
                  <a:srgbClr val="FFFF00"/>
                </a:solidFill>
              </a:rPr>
              <a:t>2022 год</a:t>
            </a:r>
            <a:endParaRPr lang="ru-RU" sz="28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85720" y="1357298"/>
          <a:ext cx="8858280" cy="5500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358246" cy="928694"/>
          </a:xfrm>
          <a:solidFill>
            <a:schemeClr val="bg2">
              <a:lumMod val="25000"/>
              <a:alpha val="5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cs typeface="Times New Roman" pitchFamily="18" charset="0"/>
              </a:rPr>
              <a:t>Расходы бюджета</a:t>
            </a:r>
            <a:br>
              <a:rPr lang="ru-RU" sz="2400" dirty="0" smtClean="0">
                <a:solidFill>
                  <a:srgbClr val="FFFF00"/>
                </a:solidFill>
                <a:cs typeface="Times New Roman" pitchFamily="18" charset="0"/>
              </a:rPr>
            </a:br>
            <a:r>
              <a:rPr lang="ru-RU" sz="2400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FFFF00"/>
                </a:solidFill>
              </a:rPr>
              <a:t>Юкаменского района за 2022 год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Содержимое 4"/>
          <p:cNvGraphicFramePr>
            <a:graphicFrameLocks/>
          </p:cNvGraphicFramePr>
          <p:nvPr/>
        </p:nvGraphicFramePr>
        <p:xfrm>
          <a:off x="142844" y="1214422"/>
          <a:ext cx="8858314" cy="5455887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2500331"/>
                <a:gridCol w="2214578"/>
                <a:gridCol w="2143140"/>
                <a:gridCol w="2000265"/>
              </a:tblGrid>
              <a:tr h="10491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Исполнено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в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2021 г.,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тыс. рублей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Исполнено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в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2022 г.,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тыс. рублей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Темп роста к уровню              2021г.,  %</a:t>
                      </a:r>
                    </a:p>
                  </a:txBody>
                  <a:tcPr horzOverflow="overflow"/>
                </a:tc>
              </a:tr>
              <a:tr h="464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Социально-значимые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279 451,0</a:t>
                      </a:r>
                    </a:p>
                    <a:p>
                      <a:pPr algn="ctr"/>
                      <a:endParaRPr lang="ru-RU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295 220,1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106</a:t>
                      </a:r>
                    </a:p>
                  </a:txBody>
                  <a:tcPr horzOverflow="overflow"/>
                </a:tc>
              </a:tr>
              <a:tr h="5011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Общегосударственные вопросы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69 528,5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85 096,3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122</a:t>
                      </a:r>
                    </a:p>
                  </a:txBody>
                  <a:tcPr horzOverflow="overflow"/>
                </a:tc>
              </a:tr>
              <a:tr h="2887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Национальная оборона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0,</a:t>
                      </a: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541,9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499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Национальная безопасность  и правоохранительная деятельность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2 538,0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3 011,4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119</a:t>
                      </a:r>
                    </a:p>
                  </a:txBody>
                  <a:tcPr horzOverflow="overflow"/>
                </a:tc>
              </a:tr>
              <a:tr h="3522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Национальная экономика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55 872,4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43 030,9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</a:t>
                      </a:r>
                    </a:p>
                  </a:txBody>
                  <a:tcPr horzOverflow="overflow"/>
                </a:tc>
              </a:tr>
              <a:tr h="499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Жилищно-коммунальное хозяйство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14 849,0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25 812,1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174</a:t>
                      </a:r>
                    </a:p>
                  </a:txBody>
                  <a:tcPr horzOverflow="overflow"/>
                </a:tc>
              </a:tr>
              <a:tr h="2944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Охрана окружающей среды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5,0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10 612,1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232242</a:t>
                      </a:r>
                    </a:p>
                  </a:txBody>
                  <a:tcPr horzOverflow="overflow"/>
                </a:tc>
              </a:tr>
              <a:tr h="499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Межбюджетные трансферты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12 842,1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499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Обслуживание муниципального долга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1 892,0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1 299,7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</a:p>
                  </a:txBody>
                  <a:tcPr horzOverflow="overflow"/>
                </a:tc>
              </a:tr>
              <a:tr h="3665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Расходы – всего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Arial" pitchFamily="34" charset="0"/>
                          <a:cs typeface="Arial" pitchFamily="34" charset="0"/>
                        </a:rPr>
                        <a:t>436 978,0</a:t>
                      </a:r>
                      <a:endParaRPr lang="ru-RU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464 624,6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  <p:pic>
        <p:nvPicPr>
          <p:cNvPr id="8" name="Рисунок 7" descr="1da983cs-96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34" y="1428736"/>
            <a:ext cx="1643074" cy="78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01122" cy="928694"/>
          </a:xfrm>
          <a:solidFill>
            <a:schemeClr val="bg2">
              <a:lumMod val="25000"/>
              <a:alpha val="5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cs typeface="Times New Roman" pitchFamily="18" charset="0"/>
              </a:rPr>
              <a:t>Социально-значимые расходы  бюджета </a:t>
            </a:r>
            <a:br>
              <a:rPr lang="ru-RU" sz="2400" dirty="0" smtClean="0">
                <a:solidFill>
                  <a:srgbClr val="FFFF00"/>
                </a:solidFill>
                <a:cs typeface="Times New Roman" pitchFamily="18" charset="0"/>
              </a:rPr>
            </a:br>
            <a:r>
              <a:rPr lang="ru-RU" sz="2400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FFFF00"/>
                </a:solidFill>
              </a:rPr>
              <a:t>Юкаменского района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428596" y="1428736"/>
          <a:ext cx="8229600" cy="4626429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571768"/>
                <a:gridCol w="1785950"/>
                <a:gridCol w="1814482"/>
                <a:gridCol w="2057400"/>
              </a:tblGrid>
              <a:tr h="14135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Исполнено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 2021 г., </a:t>
                      </a:r>
                      <a:endParaRPr kumimoji="0" lang="ru-RU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тыс.рублей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Исполнено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 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2022 г.,           тыс. рублей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Темп роста к уровню                     2021 г., %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867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Образование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227 361,2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246 381,7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108</a:t>
                      </a:r>
                    </a:p>
                  </a:txBody>
                  <a:tcPr horzOverflow="overflow"/>
                </a:tc>
              </a:tr>
              <a:tr h="571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Культура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39 598,9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42 898,3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108</a:t>
                      </a:r>
                    </a:p>
                  </a:txBody>
                  <a:tcPr horzOverflow="overflow"/>
                </a:tc>
              </a:tr>
              <a:tr h="5946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Социальная политика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10 205,8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4 467,1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</a:t>
                      </a:r>
                    </a:p>
                  </a:txBody>
                  <a:tcPr horzOverflow="overflow"/>
                </a:tc>
              </a:tr>
              <a:tr h="6968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Физическая культура и спорт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2 285,1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1 473,0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</a:t>
                      </a:r>
                    </a:p>
                  </a:txBody>
                  <a:tcPr horzOverflow="overflow"/>
                </a:tc>
              </a:tr>
              <a:tr h="763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Социально-значимые расходы всего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279 451,0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8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295 220,1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8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106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pic>
        <p:nvPicPr>
          <p:cNvPr id="8" name="Рисунок 7" descr="эмбле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28694" y="1571612"/>
            <a:ext cx="1071538" cy="106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кругленная прямоугольная выноска 27"/>
          <p:cNvSpPr/>
          <p:nvPr/>
        </p:nvSpPr>
        <p:spPr>
          <a:xfrm>
            <a:off x="3143240" y="1285860"/>
            <a:ext cx="1785950" cy="928694"/>
          </a:xfrm>
          <a:prstGeom prst="wedgeRoundRectCallout">
            <a:avLst>
              <a:gd name="adj1" fmla="val 14745"/>
              <a:gd name="adj2" fmla="val 105369"/>
              <a:gd name="adj3" fmla="val 16667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ая прямоугольная выноска 26"/>
          <p:cNvSpPr/>
          <p:nvPr/>
        </p:nvSpPr>
        <p:spPr>
          <a:xfrm>
            <a:off x="6000760" y="1285860"/>
            <a:ext cx="2643206" cy="1500198"/>
          </a:xfrm>
          <a:prstGeom prst="wedgeRoundRectCallout">
            <a:avLst>
              <a:gd name="adj1" fmla="val -101101"/>
              <a:gd name="adj2" fmla="val 48429"/>
              <a:gd name="adj3" fmla="val 16667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72560" cy="928694"/>
          </a:xfrm>
          <a:solidFill>
            <a:schemeClr val="bg2">
              <a:lumMod val="25000"/>
              <a:alpha val="5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Муниципальная программа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 «Развитие образования и воспитание» - 243 244,4 тыс.рублей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	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285720" y="5000636"/>
            <a:ext cx="2357454" cy="1214446"/>
          </a:xfrm>
          <a:prstGeom prst="wedgeRoundRectCallout">
            <a:avLst>
              <a:gd name="adj1" fmla="val 71988"/>
              <a:gd name="adj2" fmla="val -40541"/>
              <a:gd name="adj3" fmla="val 16667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357158" y="1785926"/>
            <a:ext cx="1857388" cy="1285884"/>
          </a:xfrm>
          <a:prstGeom prst="wedgeRoundRectCallout">
            <a:avLst>
              <a:gd name="adj1" fmla="val 124299"/>
              <a:gd name="adj2" fmla="val 31198"/>
              <a:gd name="adj3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000760" y="1285860"/>
            <a:ext cx="26432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dirty="0" smtClean="0">
                <a:solidFill>
                  <a:schemeClr val="bg1"/>
                </a:solidFill>
              </a:rPr>
              <a:t>Создание условий для реализации муниципальной программы, </a:t>
            </a:r>
          </a:p>
          <a:p>
            <a:pPr lvl="0" algn="ctr"/>
            <a:r>
              <a:rPr lang="ru-RU" sz="1600" dirty="0" smtClean="0">
                <a:solidFill>
                  <a:schemeClr val="bg1"/>
                </a:solidFill>
              </a:rPr>
              <a:t>7 360,7 тыс. руб.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14678" y="1214422"/>
            <a:ext cx="17145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dirty="0" smtClean="0">
                <a:solidFill>
                  <a:schemeClr val="bg1"/>
                </a:solidFill>
              </a:rPr>
              <a:t>Реализация молодежной политики, </a:t>
            </a:r>
          </a:p>
          <a:p>
            <a:pPr lvl="0" algn="ctr"/>
            <a:r>
              <a:rPr lang="ru-RU" sz="1600" dirty="0" smtClean="0">
                <a:solidFill>
                  <a:schemeClr val="bg1"/>
                </a:solidFill>
              </a:rPr>
              <a:t>1 916,6 тыс. руб.</a:t>
            </a:r>
            <a:endParaRPr lang="ru-RU" sz="1600" dirty="0">
              <a:solidFill>
                <a:schemeClr val="bg1"/>
              </a:solidFill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2143108" y="2214554"/>
            <a:ext cx="6357982" cy="3421058"/>
            <a:chOff x="2286016" y="2928958"/>
            <a:chExt cx="6357982" cy="3421058"/>
          </a:xfrm>
        </p:grpSpPr>
        <p:sp>
          <p:nvSpPr>
            <p:cNvPr id="7" name="Скругленная прямоугольная выноска 6"/>
            <p:cNvSpPr/>
            <p:nvPr/>
          </p:nvSpPr>
          <p:spPr>
            <a:xfrm>
              <a:off x="6429420" y="5000660"/>
              <a:ext cx="2214578" cy="1214446"/>
            </a:xfrm>
            <a:prstGeom prst="wedgeRoundRectCallout">
              <a:avLst>
                <a:gd name="adj1" fmla="val -46564"/>
                <a:gd name="adj2" fmla="val -104401"/>
                <a:gd name="adj3" fmla="val 16667"/>
              </a:avLst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3" name="Диаграмма 12"/>
            <p:cNvGraphicFramePr/>
            <p:nvPr/>
          </p:nvGraphicFramePr>
          <p:xfrm>
            <a:off x="2286016" y="2928958"/>
            <a:ext cx="5310182" cy="342105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6" name="TextBox 25"/>
            <p:cNvSpPr txBox="1"/>
            <p:nvPr/>
          </p:nvSpPr>
          <p:spPr>
            <a:xfrm>
              <a:off x="6572296" y="5072098"/>
              <a:ext cx="1928826" cy="107721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lvl="0" algn="ctr"/>
              <a:r>
                <a:rPr lang="ru-RU" sz="1600" dirty="0" smtClean="0">
                  <a:solidFill>
                    <a:schemeClr val="bg1"/>
                  </a:solidFill>
                </a:rPr>
                <a:t>Развитие дошкольного образования          46 935,4 тыс.руб.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85720" y="1928802"/>
            <a:ext cx="1857388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1600" dirty="0" smtClean="0">
                <a:solidFill>
                  <a:schemeClr val="bg1"/>
                </a:solidFill>
              </a:rPr>
              <a:t>Дополнительное образование и воспитание детей,</a:t>
            </a:r>
          </a:p>
          <a:p>
            <a:pPr lvl="0" algn="ctr"/>
            <a:r>
              <a:rPr lang="ru-RU" sz="1600" dirty="0" smtClean="0">
                <a:solidFill>
                  <a:schemeClr val="bg1"/>
                </a:solidFill>
              </a:rPr>
              <a:t>20 538,6 тыс. руб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8596" y="5214950"/>
            <a:ext cx="2071702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1600" dirty="0" smtClean="0">
                <a:solidFill>
                  <a:schemeClr val="bg1"/>
                </a:solidFill>
              </a:rPr>
              <a:t>Развитие общего образования          166 493,1 тыс. руб.</a:t>
            </a:r>
          </a:p>
          <a:p>
            <a:pPr lvl="0" algn="ctr"/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7215206" y="2786058"/>
            <a:ext cx="1714512" cy="1428760"/>
          </a:xfrm>
          <a:prstGeom prst="ellipse">
            <a:avLst/>
          </a:prstGeom>
          <a:blipFill rotWithShape="0">
            <a:blip r:embed="rId3" cstate="email">
              <a:extLst>
                <a:ext uri="{28A0092B-C50C-407E-A947-70E740481C1C}">
                  <a14:useLocalDpi xmlns="" xmlns:dgm="http://schemas.openxmlformats.org/drawingml/2006/diagram" xmlns:a14="http://schemas.microsoft.com/office/drawing/2010/main" xmlns:lc="http://schemas.openxmlformats.org/drawingml/2006/lockedCanvas"/>
                </a:ext>
              </a:extLst>
            </a:blip>
            <a:stretch>
              <a:fillRect/>
            </a:stretch>
          </a:blipFill>
          <a:ln w="635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0" name="Рисунок 19" descr="Без названия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620" y="5072074"/>
            <a:ext cx="1943097" cy="1584131"/>
          </a:xfrm>
          <a:prstGeom prst="ellipse">
            <a:avLst/>
          </a:prstGeom>
          <a:ln w="635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Рисунок 21" descr="волейбол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285720" y="3500438"/>
            <a:ext cx="1695688" cy="1332186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 descr="https://sun9-70.userapi.com/c858136/v858136195/229ad3/GA6FX0EzXqc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4071942"/>
            <a:ext cx="3855921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429684" cy="1000132"/>
          </a:xfrm>
          <a:solidFill>
            <a:schemeClr val="bg2">
              <a:lumMod val="25000"/>
              <a:alpha val="5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Муниципальная программа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 «</a:t>
            </a:r>
            <a:r>
              <a:rPr lang="ru-RU" sz="2000" b="1" dirty="0" smtClean="0">
                <a:solidFill>
                  <a:srgbClr val="FFFF00"/>
                </a:solidFill>
              </a:rPr>
              <a:t>Охрана здоровья и формирование здорового образа жизни населения»    – 1 476,1 тыс.рублей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" descr="https://sun9-32.userapi.com/c854216/v854216407/13235f/yjHVcM9M8H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500174"/>
            <a:ext cx="3835400" cy="2493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s://sun1-83.userapi.com/c854216/v854216407/132367/OBNBkSAUyR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8" y="1484313"/>
            <a:ext cx="3800472" cy="2479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Скругленная прямоугольная выноска 28"/>
          <p:cNvSpPr/>
          <p:nvPr/>
        </p:nvSpPr>
        <p:spPr>
          <a:xfrm>
            <a:off x="428596" y="3500438"/>
            <a:ext cx="2428892" cy="1500198"/>
          </a:xfrm>
          <a:prstGeom prst="wedgeRoundRectCallout">
            <a:avLst>
              <a:gd name="adj1" fmla="val 98972"/>
              <a:gd name="adj2" fmla="val -18341"/>
              <a:gd name="adj3" fmla="val 16667"/>
            </a:avLst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solidFill>
              <a:schemeClr val="bg1">
                <a:alpha val="44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571472" y="3643314"/>
            <a:ext cx="2071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Создание условий для развития физкультуры и спорта  1 </a:t>
            </a:r>
            <a:r>
              <a:rPr lang="ru-RU" b="1" dirty="0" smtClean="0">
                <a:solidFill>
                  <a:schemeClr val="bg1"/>
                </a:solidFill>
              </a:rPr>
              <a:t>473,1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3" name="Рисунок 12" descr="fce14a16c61992d40bff82deb1aa39b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8" y="4071942"/>
            <a:ext cx="3786214" cy="2571769"/>
          </a:xfrm>
          <a:prstGeom prst="rect">
            <a:avLst/>
          </a:prstGeom>
        </p:spPr>
      </p:pic>
      <p:sp>
        <p:nvSpPr>
          <p:cNvPr id="14" name="Скругленная прямоугольная выноска 13"/>
          <p:cNvSpPr/>
          <p:nvPr/>
        </p:nvSpPr>
        <p:spPr>
          <a:xfrm>
            <a:off x="6072198" y="3429000"/>
            <a:ext cx="2714644" cy="1498283"/>
          </a:xfrm>
          <a:prstGeom prst="wedgeRoundRectCallout">
            <a:avLst>
              <a:gd name="adj1" fmla="val -79578"/>
              <a:gd name="adj2" fmla="val 15791"/>
              <a:gd name="adj3" fmla="val 16667"/>
            </a:avLst>
          </a:prstGeom>
          <a:solidFill>
            <a:schemeClr val="accent4">
              <a:lumMod val="60000"/>
              <a:lumOff val="40000"/>
              <a:alpha val="85000"/>
            </a:schemeClr>
          </a:solidFill>
          <a:ln w="9525">
            <a:solidFill>
              <a:schemeClr val="bg1">
                <a:alpha val="4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>
                <a:ln w="3175">
                  <a:noFill/>
                </a:ln>
              </a:rPr>
              <a:t>Профилактика немедицинского потребления наркотиков и других </a:t>
            </a:r>
            <a:r>
              <a:rPr lang="ru-RU" sz="1600" b="1" dirty="0" err="1" smtClean="0">
                <a:ln w="3175">
                  <a:noFill/>
                </a:ln>
              </a:rPr>
              <a:t>психоактивных</a:t>
            </a:r>
            <a:r>
              <a:rPr lang="ru-RU" sz="1600" b="1" dirty="0" smtClean="0">
                <a:ln w="3175">
                  <a:noFill/>
                </a:ln>
              </a:rPr>
              <a:t> веществ  </a:t>
            </a:r>
            <a:r>
              <a:rPr lang="ru-RU" b="1" dirty="0" smtClean="0">
                <a:ln w="3175">
                  <a:noFill/>
                </a:ln>
              </a:rPr>
              <a:t>3,0</a:t>
            </a:r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72560" cy="928694"/>
          </a:xfrm>
          <a:solidFill>
            <a:schemeClr val="bg2">
              <a:lumMod val="25000"/>
              <a:alpha val="5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Муниципальная программа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400" dirty="0" smtClean="0">
                <a:solidFill>
                  <a:srgbClr val="FFFF00"/>
                </a:solidFill>
              </a:rPr>
              <a:t>«Развитие культуры»  - 41 845,8 тыс.рублей</a:t>
            </a:r>
            <a:endParaRPr lang="ru-RU" sz="2400" dirty="0">
              <a:solidFill>
                <a:srgbClr val="FFFF00"/>
              </a:solidFill>
            </a:endParaRPr>
          </a:p>
        </p:txBody>
      </p:sp>
      <p:graphicFrame>
        <p:nvGraphicFramePr>
          <p:cNvPr id="23" name="Схема 22"/>
          <p:cNvGraphicFramePr/>
          <p:nvPr/>
        </p:nvGraphicFramePr>
        <p:xfrm>
          <a:off x="357158" y="1643050"/>
          <a:ext cx="8143932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1000132"/>
          </a:xfrm>
          <a:solidFill>
            <a:schemeClr val="bg2">
              <a:lumMod val="25000"/>
              <a:alpha val="5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Муниципальная программа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 «Социальная поддержка населения»                                                                                          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 3 434,5 тыс.рублей</a:t>
            </a:r>
            <a:endParaRPr lang="ru-RU" sz="2400" dirty="0">
              <a:solidFill>
                <a:srgbClr val="FFFF00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357290" y="3929066"/>
          <a:ext cx="6078016" cy="2357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1285852" y="1571612"/>
          <a:ext cx="6215106" cy="2000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15436" cy="1000132"/>
          </a:xfrm>
          <a:solidFill>
            <a:schemeClr val="bg2">
              <a:lumMod val="25000"/>
              <a:alpha val="5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Муниципальная программа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300" dirty="0" smtClean="0">
                <a:solidFill>
                  <a:srgbClr val="FFFF00"/>
                </a:solidFill>
              </a:rPr>
              <a:t>«Создание условий для устойчивого экономического развития»        </a:t>
            </a:r>
            <a:br>
              <a:rPr lang="ru-RU" sz="2300" dirty="0" smtClean="0">
                <a:solidFill>
                  <a:srgbClr val="FFFF00"/>
                </a:solidFill>
              </a:rPr>
            </a:br>
            <a:r>
              <a:rPr lang="ru-RU" sz="2300" dirty="0" smtClean="0">
                <a:solidFill>
                  <a:srgbClr val="FFFF00"/>
                </a:solidFill>
              </a:rPr>
              <a:t>   412,1 тыс.рублей</a:t>
            </a:r>
            <a:endParaRPr lang="ru-RU" sz="2300" dirty="0">
              <a:solidFill>
                <a:srgbClr val="FFFF00"/>
              </a:solidFill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428596" y="1571612"/>
          <a:ext cx="8501122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altLang="ru-RU" sz="2400" b="1" dirty="0" smtClean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Азбука бюджета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85720" y="1643050"/>
            <a:ext cx="8572560" cy="4857784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Бюджет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marL="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Бюджет муниципального образования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– фонд денежных средств, предназначенный для финансирования функций, отнесенных к предметам ведения местного самоуправления</a:t>
            </a:r>
          </a:p>
          <a:p>
            <a:pPr marL="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Бюджет консолидированный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– включает в себя бюджет района и бюджеты муниципальных образований-поселений</a:t>
            </a:r>
            <a:endParaRPr kumimoji="0" lang="ru-RU" alt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C1272D"/>
              </a:solidFill>
              <a:effectLst/>
              <a:uLnTx/>
              <a:uFillTx/>
              <a:latin typeface="Palatino Linotype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комплекс взаимоувязанных по задачам, срокам и ресурсам мероприятий и инструментов, реализуемых органами местного самоуправления в целях достижения целей и задач социально-экономического развития муниципального образования в определенной сфере деятельности.</a:t>
            </a:r>
          </a:p>
          <a:p>
            <a:pPr marL="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Муниципальный долг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обязательства муниципального района по полученным кредитам, предоставленным гарантиям перед кредиторами по обязательствам заемщиков.</a:t>
            </a:r>
          </a:p>
          <a:p>
            <a:pPr marL="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Предельный объем муниципального долга -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объем  муниципального долга, который не  должен превышать утвержденный общий годовой объем доходов бюджета муниципального образования без учета утвержденного объема безвозмездных поступлений.</a:t>
            </a:r>
            <a:endParaRPr kumimoji="0" lang="ru-RU" alt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 Linotype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214282" y="142853"/>
            <a:ext cx="8643998" cy="928694"/>
          </a:xfrm>
          <a:solidFill>
            <a:schemeClr val="bg2">
              <a:lumMod val="25000"/>
              <a:alpha val="5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Муниципальная программа  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   «Безопасность»  -</a:t>
            </a:r>
            <a:r>
              <a:rPr lang="ru-RU" sz="2400" dirty="0" smtClean="0">
                <a:solidFill>
                  <a:srgbClr val="FFFF00"/>
                </a:solidFill>
              </a:rPr>
              <a:t> 3 020,9 тыс.рублей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57290" y="2000240"/>
            <a:ext cx="6143668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Предупреждение и ликвидация последствий чрезвычайных ситуаций, реализация мер пожарной безопасности –           </a:t>
            </a:r>
            <a:r>
              <a:rPr lang="ru-RU" sz="2400" b="1" dirty="0" smtClean="0">
                <a:solidFill>
                  <a:srgbClr val="FFFF00"/>
                </a:solidFill>
              </a:rPr>
              <a:t>2 961,9 тыс.рублей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57290" y="4714884"/>
            <a:ext cx="6143668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Гармонизация межэтнических отношений и участие в профилактике экстремизма –                                                    </a:t>
            </a:r>
            <a:r>
              <a:rPr lang="ru-RU" sz="2400" b="1" dirty="0" smtClean="0">
                <a:solidFill>
                  <a:srgbClr val="FFFF00"/>
                </a:solidFill>
              </a:rPr>
              <a:t>9,5  тыс.рублей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57290" y="3286124"/>
            <a:ext cx="6143668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Профилактика правонарушений –                                          </a:t>
            </a:r>
            <a:r>
              <a:rPr lang="ru-RU" sz="2400" b="1" dirty="0" smtClean="0">
                <a:solidFill>
                  <a:srgbClr val="FFFF00"/>
                </a:solidFill>
              </a:rPr>
              <a:t>49,5 тыс.рублей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01122" cy="1000132"/>
          </a:xfrm>
          <a:solidFill>
            <a:schemeClr val="bg2">
              <a:lumMod val="25000"/>
              <a:alpha val="5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Муниципальная программа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 «Муниципальное хозяйство»  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106 981,3  тыс.рублей</a:t>
            </a:r>
            <a:endParaRPr lang="ru-RU" sz="2300" dirty="0">
              <a:solidFill>
                <a:srgbClr val="FFFF00"/>
              </a:solidFill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3428992" y="1285861"/>
            <a:ext cx="5543560" cy="5286412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88000" indent="-324000">
              <a:spcBef>
                <a:spcPts val="600"/>
              </a:spcBef>
            </a:pPr>
            <a:r>
              <a:rPr lang="ru-RU" sz="1800" b="1" dirty="0" smtClean="0">
                <a:solidFill>
                  <a:srgbClr val="7030A0"/>
                </a:solidFill>
              </a:rPr>
              <a:t>Территориальное развитие (градостроительство и землеустройство) –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337,3 тыс.рублей</a:t>
            </a:r>
          </a:p>
          <a:p>
            <a:pPr marL="288000" indent="-324000">
              <a:spcBef>
                <a:spcPts val="600"/>
              </a:spcBef>
            </a:pPr>
            <a:r>
              <a:rPr lang="ru-RU" sz="1800" b="1" dirty="0" smtClean="0">
                <a:solidFill>
                  <a:srgbClr val="7030A0"/>
                </a:solidFill>
              </a:rPr>
              <a:t>Содержание и развитие жилищного хозяйства –  </a:t>
            </a:r>
            <a:r>
              <a:rPr lang="ru-RU" sz="1800" b="1" dirty="0" smtClean="0">
                <a:solidFill>
                  <a:srgbClr val="002060"/>
                </a:solidFill>
              </a:rPr>
              <a:t>10 279,2  тыс. рублей</a:t>
            </a:r>
          </a:p>
          <a:p>
            <a:pPr marL="288000" indent="-324000">
              <a:spcBef>
                <a:spcPts val="600"/>
              </a:spcBef>
            </a:pPr>
            <a:r>
              <a:rPr lang="ru-RU" sz="1800" b="1" dirty="0" smtClean="0">
                <a:solidFill>
                  <a:srgbClr val="7030A0"/>
                </a:solidFill>
              </a:rPr>
              <a:t>Содержание и развитие коммунальной инфраструктуры – </a:t>
            </a:r>
            <a:r>
              <a:rPr lang="ru-RU" sz="1800" b="1" dirty="0" smtClean="0">
                <a:solidFill>
                  <a:srgbClr val="002060"/>
                </a:solidFill>
              </a:rPr>
              <a:t>9 412,2 тыс.рублей</a:t>
            </a:r>
          </a:p>
          <a:p>
            <a:pPr marL="288000" indent="-324000">
              <a:spcBef>
                <a:spcPts val="600"/>
              </a:spcBef>
            </a:pPr>
            <a:r>
              <a:rPr lang="ru-RU" sz="1800" b="1" dirty="0" smtClean="0">
                <a:solidFill>
                  <a:srgbClr val="7030A0"/>
                </a:solidFill>
              </a:rPr>
              <a:t>Комплексное обслуживание муниципальных учреждений – </a:t>
            </a:r>
            <a:r>
              <a:rPr lang="ru-RU" sz="1800" b="1" dirty="0" smtClean="0">
                <a:solidFill>
                  <a:srgbClr val="002060"/>
                </a:solidFill>
              </a:rPr>
              <a:t>29 935,9 тыс.рублей</a:t>
            </a:r>
          </a:p>
          <a:p>
            <a:pPr marL="288000" indent="-324000">
              <a:spcBef>
                <a:spcPts val="600"/>
              </a:spcBef>
            </a:pPr>
            <a:r>
              <a:rPr lang="ru-RU" sz="1800" b="1" dirty="0" smtClean="0">
                <a:solidFill>
                  <a:srgbClr val="7030A0"/>
                </a:solidFill>
              </a:rPr>
              <a:t>Благоустройство и охрана окружающей среды – 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14 199,8  </a:t>
            </a:r>
            <a:r>
              <a:rPr lang="ru-RU" sz="1800" b="1" dirty="0" smtClean="0">
                <a:solidFill>
                  <a:srgbClr val="002060"/>
                </a:solidFill>
              </a:rPr>
              <a:t>тыс.рублей</a:t>
            </a:r>
          </a:p>
          <a:p>
            <a:pPr marL="288000" indent="-324000">
              <a:spcBef>
                <a:spcPts val="600"/>
              </a:spcBef>
            </a:pPr>
            <a:r>
              <a:rPr lang="ru-RU" sz="1800" b="1" dirty="0" smtClean="0">
                <a:solidFill>
                  <a:srgbClr val="7030A0"/>
                </a:solidFill>
              </a:rPr>
              <a:t>Развитие транспортной системы (организация транспортного обслуживания населения, развитие дорожного хозяйства)"-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39 982,9 </a:t>
            </a:r>
            <a:r>
              <a:rPr lang="ru-RU" sz="1800" b="1" dirty="0" smtClean="0">
                <a:solidFill>
                  <a:srgbClr val="002060"/>
                </a:solidFill>
              </a:rPr>
              <a:t>тыс.рублей</a:t>
            </a:r>
          </a:p>
          <a:p>
            <a:pPr marL="288000" indent="-324000">
              <a:spcBef>
                <a:spcPts val="600"/>
              </a:spcBef>
            </a:pPr>
            <a:r>
              <a:rPr lang="ru-RU" sz="1800" b="1" dirty="0" smtClean="0">
                <a:solidFill>
                  <a:srgbClr val="7030A0"/>
                </a:solidFill>
              </a:rPr>
              <a:t>Управление </a:t>
            </a:r>
            <a:r>
              <a:rPr lang="ru-RU" sz="1800" b="1" dirty="0" smtClean="0">
                <a:solidFill>
                  <a:srgbClr val="7030A0"/>
                </a:solidFill>
              </a:rPr>
              <a:t>муниципальным имуществом и земельными отношениями – </a:t>
            </a:r>
            <a:r>
              <a:rPr lang="ru-RU" sz="1800" b="1" dirty="0" smtClean="0">
                <a:solidFill>
                  <a:srgbClr val="002060"/>
                </a:solidFill>
              </a:rPr>
              <a:t>2 833,9 тыс.рублей</a:t>
            </a:r>
            <a:endParaRPr lang="ru-RU" sz="1800" b="1" dirty="0" smtClean="0">
              <a:solidFill>
                <a:srgbClr val="7030A0"/>
              </a:solidFill>
            </a:endParaRPr>
          </a:p>
          <a:p>
            <a:pPr>
              <a:spcBef>
                <a:spcPts val="600"/>
              </a:spcBef>
              <a:buNone/>
            </a:pPr>
            <a:r>
              <a:rPr lang="ru-RU" sz="1800" b="1" dirty="0" smtClean="0">
                <a:solidFill>
                  <a:srgbClr val="7030A0"/>
                </a:solidFill>
              </a:rPr>
              <a:t>	</a:t>
            </a:r>
          </a:p>
          <a:p>
            <a:pPr>
              <a:buNone/>
            </a:pP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428596" y="1857364"/>
            <a:ext cx="2857520" cy="178595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42910" y="2285992"/>
            <a:ext cx="2143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реализацию подпрограмм</a:t>
            </a:r>
          </a:p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направлено:</a:t>
            </a:r>
            <a:endParaRPr lang="ru-RU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дороги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4000504"/>
            <a:ext cx="3092093" cy="20717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1"/>
            <a:ext cx="8643998" cy="1000133"/>
          </a:xfrm>
          <a:solidFill>
            <a:schemeClr val="bg2">
              <a:lumMod val="25000"/>
              <a:alpha val="5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Муниципальная программа 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«Энергосбережение и повышение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 энергетической эффективности» - 1 785,3 тыс.рублей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786058"/>
            <a:ext cx="8186766" cy="341417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6386" name="Picture 2" descr="C:\Users\User\Desktop\1283421425_Risunok1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2910" y="1428736"/>
            <a:ext cx="8072494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1000132"/>
          </a:xfrm>
          <a:solidFill>
            <a:schemeClr val="bg2">
              <a:lumMod val="25000"/>
              <a:alpha val="5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Муниципальная программа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 «Муниципальное управление»  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41 537,6 тыс.рублей</a:t>
            </a:r>
            <a:endParaRPr lang="ru-RU" sz="2400" dirty="0">
              <a:solidFill>
                <a:srgbClr val="FFFF00"/>
              </a:solidFill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142844" y="1365264"/>
          <a:ext cx="8786874" cy="4992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57158" y="1571613"/>
            <a:ext cx="221457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ru-RU" sz="1700" b="1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43042" y="1928802"/>
            <a:ext cx="121444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700" b="1" dirty="0" smtClean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43240" y="1928802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sz="1700" b="1" dirty="0" smtClean="0">
                <a:solidFill>
                  <a:srgbClr val="7030A0"/>
                </a:solidFill>
              </a:rPr>
              <a:t>                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29124" y="1928802"/>
            <a:ext cx="85725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700" b="1" dirty="0" smtClean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57884" y="1928802"/>
            <a:ext cx="78581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7030A0"/>
                </a:solidFill>
              </a:rPr>
              <a:t> </a:t>
            </a:r>
            <a:endParaRPr lang="ru-RU" sz="1700" b="1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72198" y="2000240"/>
            <a:ext cx="142876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7030A0"/>
                </a:solidFill>
              </a:rPr>
              <a:t>     </a:t>
            </a:r>
            <a:endParaRPr lang="ru-RU" sz="1700" b="1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58016" y="2000240"/>
            <a:ext cx="92869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700" b="1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regnum.ru/uploads/pictures/news/2016/05/27/regnum_picture_14643510591980906_norma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1428736"/>
            <a:ext cx="4299018" cy="4357718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596" y="71414"/>
            <a:ext cx="8286808" cy="1000108"/>
          </a:xfrm>
          <a:solidFill>
            <a:schemeClr val="bg2">
              <a:lumMod val="25000"/>
              <a:alpha val="5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Муниципальная программа 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«Управление муниципальными финансами» -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 6 052,0 тыс.рублей</a:t>
            </a:r>
            <a:endParaRPr lang="ru-RU" sz="2400" dirty="0">
              <a:solidFill>
                <a:srgbClr val="FFFF00"/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3786150" y="1785926"/>
          <a:ext cx="5357850" cy="3778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neyva-news.ru/images/2021/03/29/29032021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4396173" cy="4071966"/>
          </a:xfrm>
          <a:prstGeom prst="rect">
            <a:avLst/>
          </a:prstGeom>
          <a:noFill/>
        </p:spPr>
      </p:pic>
      <p:graphicFrame>
        <p:nvGraphicFramePr>
          <p:cNvPr id="5" name="Схема 4"/>
          <p:cNvGraphicFramePr/>
          <p:nvPr/>
        </p:nvGraphicFramePr>
        <p:xfrm>
          <a:off x="3786150" y="2000240"/>
          <a:ext cx="5357850" cy="3778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57158" y="71414"/>
            <a:ext cx="8429684" cy="1000108"/>
          </a:xfrm>
          <a:solidFill>
            <a:schemeClr val="bg2">
              <a:lumMod val="25000"/>
              <a:alpha val="5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Муниципальная программа 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«Формирование современной городской среды» -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 1 055,5 тыс.рублей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43998" cy="928694"/>
          </a:xfrm>
          <a:solidFill>
            <a:schemeClr val="bg2">
              <a:lumMod val="25000"/>
              <a:alpha val="5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Показатели расходов бюджета 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за 2022 год, тыс.руб.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Содержимое 3"/>
          <p:cNvGraphicFramePr>
            <a:graphicFrameLocks/>
          </p:cNvGraphicFramePr>
          <p:nvPr/>
        </p:nvGraphicFramePr>
        <p:xfrm>
          <a:off x="428596" y="1571612"/>
          <a:ext cx="8301039" cy="4784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7013"/>
                <a:gridCol w="2767013"/>
                <a:gridCol w="2767013"/>
              </a:tblGrid>
              <a:tr h="14229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2022 год,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 руб.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расходов в общем объеме расходов, в %</a:t>
                      </a:r>
                    </a:p>
                  </a:txBody>
                  <a:tcPr horzOverflow="overflow"/>
                </a:tc>
              </a:tr>
              <a:tr h="9446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расходов,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464 624,6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horzOverflow="overflow"/>
                </a:tc>
              </a:tr>
              <a:tr h="1427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формируемые программно-целевым методом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450 845,6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97,3</a:t>
                      </a:r>
                    </a:p>
                  </a:txBody>
                  <a:tcPr horzOverflow="overflow"/>
                </a:tc>
              </a:tr>
              <a:tr h="9885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расходы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13 779,0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  <p:pic>
        <p:nvPicPr>
          <p:cNvPr id="15" name="Рисунок 14" descr="деревья с деньгами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71472" y="1714488"/>
            <a:ext cx="2500330" cy="114300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857256"/>
          </a:xfrm>
          <a:solidFill>
            <a:schemeClr val="bg2">
              <a:lumMod val="25000"/>
              <a:alpha val="5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Муниципальный дорожный фонд  за 2022 год </a:t>
            </a:r>
            <a:endParaRPr lang="ru-RU" sz="2400" b="1" dirty="0">
              <a:solidFill>
                <a:srgbClr val="FFFF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58" y="1500174"/>
          <a:ext cx="8429684" cy="48281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5106"/>
                <a:gridCol w="1071570"/>
                <a:gridCol w="1143008"/>
              </a:tblGrid>
              <a:tr h="3660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Источники образования</a:t>
                      </a:r>
                    </a:p>
                    <a:p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2021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год 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2022 года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10534"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 smtClean="0"/>
                        <a:t>Неиспользованные бюджетные ассигнования по состоянию на начало года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1 614,8</a:t>
                      </a:r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3 941,8</a:t>
                      </a:r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32512"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 smtClean="0"/>
                        <a:t>Доходы от уплаты</a:t>
                      </a:r>
                      <a:r>
                        <a:rPr lang="ru-RU" sz="1400" b="0" baseline="0" dirty="0" smtClean="0"/>
                        <a:t> а</a:t>
                      </a:r>
                      <a:r>
                        <a:rPr lang="ru-RU" sz="1400" b="0" dirty="0" smtClean="0"/>
                        <a:t>кцизов на автомобильный бензин, прямогонный бензин, дизельное топливо, моторные масла для дизельных и (или) карбюраторных</a:t>
                      </a:r>
                      <a:r>
                        <a:rPr lang="ru-RU" sz="1400" b="0" baseline="0" dirty="0" smtClean="0"/>
                        <a:t> </a:t>
                      </a:r>
                      <a:r>
                        <a:rPr lang="ru-RU" sz="1400" b="0" dirty="0" smtClean="0"/>
                        <a:t>(</a:t>
                      </a:r>
                      <a:r>
                        <a:rPr lang="ru-RU" sz="1400" b="0" dirty="0" err="1" smtClean="0"/>
                        <a:t>инжекторных</a:t>
                      </a:r>
                      <a:r>
                        <a:rPr lang="ru-RU" sz="1400" b="0" dirty="0" smtClean="0"/>
                        <a:t>) двигателей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17 250,6</a:t>
                      </a:r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20 240,1</a:t>
                      </a:r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6009"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Безвозмездные</a:t>
                      </a:r>
                      <a:r>
                        <a:rPr lang="ru-RU" sz="1400" b="0" baseline="0" dirty="0" smtClean="0"/>
                        <a:t> поступления на финансовое обеспечение дорожной деятельности</a:t>
                      </a:r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41 950,0</a:t>
                      </a:r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25 263,0</a:t>
                      </a:r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6009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ВСЕГО доходов</a:t>
                      </a:r>
                      <a:endParaRPr lang="ru-RU" sz="14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60815,4</a:t>
                      </a:r>
                      <a:endParaRPr lang="ru-RU" sz="14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49 444,9</a:t>
                      </a:r>
                      <a:endParaRPr lang="ru-RU" sz="14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8862"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 smtClean="0"/>
                        <a:t>Ремонт и содержание автомобильных</a:t>
                      </a:r>
                      <a:r>
                        <a:rPr lang="ru-RU" sz="1400" b="0" baseline="0" dirty="0" smtClean="0"/>
                        <a:t> дорог общего пользования  регионального и муниципального значения </a:t>
                      </a:r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35 431,8</a:t>
                      </a:r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36 681,2</a:t>
                      </a:r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5558"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 smtClean="0"/>
                        <a:t>Комплекс</a:t>
                      </a:r>
                      <a:r>
                        <a:rPr lang="ru-RU" sz="1400" b="0" baseline="0" dirty="0" smtClean="0"/>
                        <a:t> работ по содержанию автомобильных дорог (школьные маршруты)</a:t>
                      </a:r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4 077,1</a:t>
                      </a:r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3 301,7</a:t>
                      </a:r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0779"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 smtClean="0"/>
                        <a:t>Развитие сети автомобильных дорог</a:t>
                      </a:r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30588"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 smtClean="0"/>
                        <a:t>Иные межбюджетные трансферты на строительство (реконструкцию), капитальный ремонт и ремонт автомобильных дорог, находящихся в муниципальной собственности </a:t>
                      </a:r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/>
                    </a:p>
                    <a:p>
                      <a:pPr algn="ctr"/>
                      <a:r>
                        <a:rPr lang="ru-RU" sz="1400" b="0" dirty="0" smtClean="0"/>
                        <a:t>13 894,5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/>
                    </a:p>
                    <a:p>
                      <a:pPr algn="ctr"/>
                      <a:r>
                        <a:rPr lang="ru-RU" sz="1400" b="0" dirty="0" smtClean="0"/>
                        <a:t>0,0</a:t>
                      </a:r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6009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/>
                        <a:t>Всего расходов</a:t>
                      </a:r>
                      <a:endParaRPr lang="ru-RU" sz="14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53 403,4</a:t>
                      </a:r>
                      <a:endParaRPr lang="ru-RU" sz="14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39 982,9</a:t>
                      </a:r>
                      <a:endParaRPr lang="ru-RU" sz="14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28596" y="214291"/>
            <a:ext cx="8258204" cy="785818"/>
          </a:xfrm>
          <a:solidFill>
            <a:schemeClr val="bg2">
              <a:lumMod val="25000"/>
              <a:alpha val="5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Муниципальный долг</a:t>
            </a:r>
            <a:endParaRPr lang="ru-RU" sz="2400" b="1" dirty="0">
              <a:solidFill>
                <a:srgbClr val="FFFF00"/>
              </a:solidFill>
            </a:endParaRPr>
          </a:p>
        </p:txBody>
      </p:sp>
      <p:graphicFrame>
        <p:nvGraphicFramePr>
          <p:cNvPr id="21" name="Содержимое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1441303126"/>
              </p:ext>
            </p:extLst>
          </p:nvPr>
        </p:nvGraphicFramePr>
        <p:xfrm>
          <a:off x="428596" y="1428736"/>
          <a:ext cx="8215369" cy="4660404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3867451"/>
                <a:gridCol w="2173959"/>
                <a:gridCol w="2173959"/>
              </a:tblGrid>
              <a:tr h="928694"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2021 год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 тыс. руб.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2022 год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03127">
                <a:tc>
                  <a:txBody>
                    <a:bodyPr/>
                    <a:lstStyle/>
                    <a:p>
                      <a:r>
                        <a:rPr lang="ru-RU" sz="1400" b="0" baseline="0" dirty="0" smtClean="0"/>
                        <a:t>Муниципальный долг на начало года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29 956,5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29 956,5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53012"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Привлечение</a:t>
                      </a:r>
                      <a:r>
                        <a:rPr lang="ru-RU" sz="1400" b="0" baseline="0" dirty="0" smtClean="0"/>
                        <a:t> кредитов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29 956,5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33 956,5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93231"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Погашение кредитов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29 956,5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29 956,5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13871">
                <a:tc>
                  <a:txBody>
                    <a:bodyPr/>
                    <a:lstStyle/>
                    <a:p>
                      <a:r>
                        <a:rPr lang="ru-RU" sz="1400" b="0" baseline="0" dirty="0" smtClean="0"/>
                        <a:t>Муниципальный долг на конец года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29 956,5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33 956,5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96777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b="0" dirty="0" smtClean="0"/>
                        <a:t>Расходы</a:t>
                      </a:r>
                      <a:r>
                        <a:rPr lang="ru-RU" sz="1400" b="0" baseline="0" dirty="0" smtClean="0"/>
                        <a:t> на обслуживание муниципального долга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1 892,0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1 299,7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971692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b="0" dirty="0" smtClean="0"/>
                        <a:t>Верхний предел  муниципального долга на 1 января</a:t>
                      </a:r>
                      <a:r>
                        <a:rPr lang="ru-RU" sz="1400" b="0" baseline="0" dirty="0" smtClean="0"/>
                        <a:t> следующего года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29 956,5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33 956,5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3"/>
            <a:ext cx="8329642" cy="928694"/>
          </a:xfrm>
          <a:solidFill>
            <a:schemeClr val="bg2">
              <a:lumMod val="25000"/>
              <a:alpha val="5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Меры социальной поддержки отдельным категориям граждан за 2022 год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85721" y="1500174"/>
          <a:ext cx="8643997" cy="4738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0778"/>
                <a:gridCol w="2025699"/>
                <a:gridCol w="1500198"/>
                <a:gridCol w="1357322"/>
              </a:tblGrid>
              <a:tr h="92869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Меры социальной поддержки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Условия выплат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получателей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Сумма расходов, тыс. рублей</a:t>
                      </a:r>
                      <a:endParaRPr lang="ru-RU" dirty="0"/>
                    </a:p>
                  </a:txBody>
                  <a:tcPr/>
                </a:tc>
              </a:tr>
              <a:tr h="165069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Компенсация</a:t>
                      </a:r>
                      <a:r>
                        <a:rPr lang="ru-RU" dirty="0" smtClean="0"/>
                        <a:t>  </a:t>
                      </a:r>
                      <a:r>
                        <a:rPr lang="ru-RU" sz="1400" dirty="0" smtClean="0"/>
                        <a:t>части платы, взимаемой с родителей (законных представителей) за присмотр и уход за детьми в образовательных </a:t>
                      </a:r>
                      <a:r>
                        <a:rPr lang="ru-RU" sz="1400" baseline="0" dirty="0" smtClean="0"/>
                        <a:t> организациях, находящихся на территории Удмуртской Республики, реализующих образовательную программу дошкольного образования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Возмещение расходов по факту:</a:t>
                      </a:r>
                    </a:p>
                    <a:p>
                      <a:r>
                        <a:rPr lang="ru-RU" sz="1400" dirty="0" smtClean="0"/>
                        <a:t>20% - на</a:t>
                      </a:r>
                      <a:r>
                        <a:rPr lang="ru-RU" sz="1400" baseline="0" dirty="0" smtClean="0"/>
                        <a:t> первого ребенка,</a:t>
                      </a:r>
                      <a:endParaRPr lang="ru-RU" sz="1400" dirty="0" smtClean="0"/>
                    </a:p>
                    <a:p>
                      <a:r>
                        <a:rPr lang="ru-RU" sz="1400" dirty="0" smtClean="0"/>
                        <a:t>50% - на второго ребенка,</a:t>
                      </a:r>
                    </a:p>
                    <a:p>
                      <a:r>
                        <a:rPr lang="ru-RU" sz="1400" baseline="0" dirty="0" smtClean="0"/>
                        <a:t>70% - на третьего ребенка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400" dirty="0" smtClean="0"/>
                        <a:t>21 </a:t>
                      </a:r>
                      <a:r>
                        <a:rPr lang="ru-RU" sz="1400" dirty="0" smtClean="0"/>
                        <a:t>чел</a:t>
                      </a:r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400" dirty="0" smtClean="0"/>
                        <a:t>41 </a:t>
                      </a:r>
                      <a:r>
                        <a:rPr lang="ru-RU" sz="1400" dirty="0" smtClean="0"/>
                        <a:t>чел</a:t>
                      </a:r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32 </a:t>
                      </a:r>
                      <a:r>
                        <a:rPr lang="ru-RU" sz="1400" dirty="0" smtClean="0"/>
                        <a:t>чел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400" dirty="0" smtClean="0"/>
                        <a:t>32,3</a:t>
                      </a:r>
                      <a:endParaRPr lang="ru-RU" sz="14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400" dirty="0" smtClean="0"/>
                        <a:t>161,8</a:t>
                      </a:r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156,6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buFontTx/>
                        <a:buChar char="-"/>
                      </a:pPr>
                      <a:r>
                        <a:rPr lang="ru-RU" sz="1400" dirty="0" smtClean="0"/>
                        <a:t>Предоставлению мер социальной поддержки по освобождению родителей (законных представителей),</a:t>
                      </a:r>
                    </a:p>
                    <a:p>
                      <a:pPr algn="just">
                        <a:buFontTx/>
                        <a:buNone/>
                      </a:pPr>
                      <a:r>
                        <a:rPr lang="ru-RU" sz="1400" dirty="0" smtClean="0"/>
                        <a:t>если один или оба из которых являются инвалидами первой или второй группы и не имеют других доходов, кроме пенсии, от платы за присмотр и уход за детьми в образовательных</a:t>
                      </a:r>
                      <a:r>
                        <a:rPr lang="ru-RU" sz="1400" baseline="0" dirty="0" smtClean="0"/>
                        <a:t> организациях, реализующих программу дошкольного образования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100 % освобождение от родительской платы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 </a:t>
                      </a:r>
                      <a:r>
                        <a:rPr lang="ru-RU" sz="1400" dirty="0" smtClean="0"/>
                        <a:t>3 </a:t>
                      </a:r>
                      <a:r>
                        <a:rPr lang="ru-RU" sz="1400" dirty="0" smtClean="0"/>
                        <a:t>чел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14,2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85720" y="1357298"/>
            <a:ext cx="8572560" cy="521495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lvl="0" indent="-342900" algn="r">
              <a:spcBef>
                <a:spcPct val="0"/>
              </a:spcBef>
              <a:defRPr/>
            </a:pPr>
            <a:r>
              <a:rPr lang="ru-RU" altLang="ru-RU" sz="1200" b="1" dirty="0" smtClean="0">
                <a:solidFill>
                  <a:srgbClr val="7030A0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(продолжение)</a:t>
            </a:r>
            <a:endParaRPr lang="ru-RU" altLang="ru-RU" sz="1200" b="1" dirty="0" smtClean="0">
              <a:solidFill>
                <a:srgbClr val="C1272D"/>
              </a:solidFill>
              <a:latin typeface="Palatino Linotype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 algn="just">
              <a:spcBef>
                <a:spcPct val="0"/>
              </a:spcBef>
              <a:defRPr/>
            </a:pPr>
            <a:r>
              <a:rPr lang="ru-RU" altLang="ru-RU" sz="1600" b="1" dirty="0" smtClean="0">
                <a:solidFill>
                  <a:srgbClr val="C1272D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Доходы бюджета</a:t>
            </a:r>
            <a:r>
              <a:rPr lang="ru-RU" altLang="ru-RU" sz="1600" b="1" dirty="0" smtClean="0">
                <a:solidFill>
                  <a:srgbClr val="750009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</a:t>
            </a:r>
            <a:r>
              <a:rPr lang="ru-RU" altLang="ru-RU" sz="1600" b="1" dirty="0" smtClean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поступающие от населения, организаций, учреждений в бюджет денежные средства в виде налогов, неналоговых поступлений (доходы от продажи имущества, штрафы и т.п.) и безвозмездных поступлений.</a:t>
            </a:r>
          </a:p>
          <a:p>
            <a:pPr marL="342900" lvl="0" indent="-342900" algn="just">
              <a:spcBef>
                <a:spcPct val="0"/>
              </a:spcBef>
              <a:defRPr/>
            </a:pPr>
            <a:r>
              <a:rPr lang="ru-RU" altLang="ru-RU" sz="1600" b="1" dirty="0" smtClean="0">
                <a:solidFill>
                  <a:srgbClr val="C1272D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Расходы бюджета</a:t>
            </a:r>
            <a:r>
              <a:rPr lang="ru-RU" altLang="ru-RU" sz="1600" b="1" dirty="0" smtClean="0">
                <a:solidFill>
                  <a:srgbClr val="750009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smtClean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выплачиваемые из бюджета денежные средства.</a:t>
            </a:r>
          </a:p>
          <a:p>
            <a:pPr marL="342900" lvl="0" indent="-342900" algn="just">
              <a:spcBef>
                <a:spcPct val="0"/>
              </a:spcBef>
              <a:defRPr/>
            </a:pPr>
            <a:r>
              <a:rPr lang="ru-RU" altLang="ru-RU" sz="1600" b="1" dirty="0" smtClean="0">
                <a:solidFill>
                  <a:srgbClr val="C00000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Условно-утвержденные расходы </a:t>
            </a:r>
            <a:r>
              <a:rPr lang="ru-RU" altLang="ru-RU" sz="1600" b="1" dirty="0" smtClean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600" b="1" dirty="0" smtClean="0">
                <a:latin typeface="Palatino Linotype" pitchFamily="18" charset="0"/>
              </a:rPr>
              <a:t>не распределенные в плановом периоде по</a:t>
            </a:r>
          </a:p>
          <a:p>
            <a:pPr marL="342900" lvl="0" indent="-342900" algn="just">
              <a:spcBef>
                <a:spcPct val="0"/>
              </a:spcBef>
              <a:defRPr/>
            </a:pPr>
            <a:r>
              <a:rPr lang="ru-RU" sz="1600" b="1" dirty="0" smtClean="0">
                <a:latin typeface="Palatino Linotype" pitchFamily="18" charset="0"/>
              </a:rPr>
              <a:t>разделам, подразделам, целевым статьям и видам расходов в ведомственной</a:t>
            </a:r>
          </a:p>
          <a:p>
            <a:pPr marL="342900" lvl="0" indent="-342900" algn="just">
              <a:spcBef>
                <a:spcPct val="0"/>
              </a:spcBef>
              <a:defRPr/>
            </a:pPr>
            <a:r>
              <a:rPr lang="ru-RU" sz="1600" b="1" dirty="0" smtClean="0">
                <a:latin typeface="Palatino Linotype" pitchFamily="18" charset="0"/>
              </a:rPr>
              <a:t>структуре расходов бюджета бюджетные ассигнования.</a:t>
            </a:r>
            <a:endParaRPr lang="ru-RU" altLang="ru-RU" sz="1600" b="1" dirty="0" smtClean="0">
              <a:solidFill>
                <a:prstClr val="black"/>
              </a:solidFill>
              <a:latin typeface="Palatino Linotype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ct val="0"/>
              </a:spcBef>
              <a:defRPr/>
            </a:pPr>
            <a:r>
              <a:rPr lang="ru-RU" altLang="ru-RU" sz="1600" b="1" dirty="0" smtClean="0">
                <a:solidFill>
                  <a:srgbClr val="C1272D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Дефицит бюджета</a:t>
            </a:r>
            <a:r>
              <a:rPr lang="ru-RU" altLang="ru-RU" sz="1600" b="1" dirty="0" smtClean="0">
                <a:solidFill>
                  <a:srgbClr val="750009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smtClean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превышение расходов бюджета над его доходами.</a:t>
            </a:r>
          </a:p>
          <a:p>
            <a:pPr lvl="0" indent="-342900" algn="just">
              <a:spcBef>
                <a:spcPct val="0"/>
              </a:spcBef>
              <a:defRPr/>
            </a:pPr>
            <a:r>
              <a:rPr lang="ru-RU" altLang="ru-RU" sz="1600" b="1" dirty="0" smtClean="0">
                <a:solidFill>
                  <a:srgbClr val="C1272D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Межбюджетные трансферты </a:t>
            </a:r>
            <a:r>
              <a:rPr lang="ru-RU" altLang="ru-RU" sz="1600" b="1" dirty="0" smtClean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средства, предоставляемые одним бюджетом бюджетной системы РФ другому бюджету бюджетной системы РФ. Виды:</a:t>
            </a:r>
          </a:p>
          <a:p>
            <a:pPr lvl="0" indent="-342900" algn="just">
              <a:spcBef>
                <a:spcPct val="0"/>
              </a:spcBef>
              <a:defRPr/>
            </a:pPr>
            <a:r>
              <a:rPr lang="ru-RU" altLang="ru-RU" sz="1600" b="1" dirty="0" smtClean="0">
                <a:solidFill>
                  <a:srgbClr val="C00000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Дотации</a:t>
            </a:r>
            <a:r>
              <a:rPr lang="ru-RU" altLang="ru-RU" sz="16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smtClean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(от </a:t>
            </a:r>
            <a:r>
              <a:rPr lang="ru-RU" altLang="ru-RU" sz="1600" b="1" u="sng" dirty="0" smtClean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Латинский язык"/>
              </a:rPr>
              <a:t>лат.</a:t>
            </a:r>
            <a:r>
              <a:rPr lang="ru-RU" altLang="ru-RU" sz="1600" b="1" dirty="0" smtClean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a-Latn" altLang="ru-RU" sz="1600" b="1" i="1" dirty="0" smtClean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dotatio</a:t>
            </a:r>
            <a:r>
              <a:rPr lang="ru-RU" altLang="ru-RU" sz="1600" b="1" dirty="0" smtClean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дар, пожертвование)</a:t>
            </a:r>
            <a:r>
              <a:rPr lang="ru-RU" altLang="ru-RU" sz="16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smtClean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межбюджетные трансферты, предоставляемые на безвозмездной и безвозвратной основе без установления направлений и (или) условий их использования.  </a:t>
            </a:r>
          </a:p>
          <a:p>
            <a:pPr lvl="0" indent="-342900" algn="just">
              <a:spcBef>
                <a:spcPct val="0"/>
              </a:spcBef>
              <a:defRPr/>
            </a:pPr>
            <a:r>
              <a:rPr lang="ru-RU" altLang="ru-RU" sz="1600" b="1" dirty="0" smtClean="0">
                <a:solidFill>
                  <a:srgbClr val="C00000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Субсидии</a:t>
            </a:r>
            <a:r>
              <a:rPr lang="ru-RU" altLang="ru-RU" sz="16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smtClean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(от </a:t>
            </a:r>
            <a:r>
              <a:rPr lang="ru-RU" altLang="ru-RU" sz="1600" b="1" u="sng" dirty="0" smtClean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Латинский язык"/>
              </a:rPr>
              <a:t>лат.</a:t>
            </a:r>
            <a:r>
              <a:rPr lang="ru-RU" altLang="ru-RU" sz="1600" b="1" dirty="0" smtClean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a-Latn" altLang="ru-RU" sz="1600" b="1" i="1" dirty="0" smtClean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subsidium</a:t>
            </a:r>
            <a:r>
              <a:rPr lang="ru-RU" altLang="ru-RU" sz="1600" b="1" dirty="0" smtClean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помощь, поддержка) — межбюджетные трансферты, предоставляемые в целях </a:t>
            </a:r>
            <a:r>
              <a:rPr lang="ru-RU" altLang="ru-RU" sz="1600" b="1" dirty="0" err="1" smtClean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софинансирования</a:t>
            </a:r>
            <a:r>
              <a:rPr lang="ru-RU" altLang="ru-RU" sz="1600" b="1" dirty="0" smtClean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расходных обязательств того бюджета, которому они предоставляются.</a:t>
            </a:r>
          </a:p>
          <a:p>
            <a:pPr lvl="0" indent="-342900" algn="just">
              <a:spcBef>
                <a:spcPct val="0"/>
              </a:spcBef>
              <a:defRPr/>
            </a:pPr>
            <a:r>
              <a:rPr lang="ru-RU" altLang="ru-RU" sz="1600" b="1" dirty="0" err="1" smtClean="0">
                <a:solidFill>
                  <a:srgbClr val="C00000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Субве́нции</a:t>
            </a:r>
            <a:r>
              <a:rPr lang="ru-RU" altLang="ru-RU" sz="1600" b="1" dirty="0" smtClean="0">
                <a:solidFill>
                  <a:srgbClr val="C00000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smtClean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(от </a:t>
            </a:r>
            <a:r>
              <a:rPr lang="ru-RU" altLang="ru-RU" sz="1600" b="1" u="sng" dirty="0" smtClean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 tooltip="Латынь"/>
              </a:rPr>
              <a:t>лат.</a:t>
            </a:r>
            <a:r>
              <a:rPr lang="ru-RU" altLang="ru-RU" sz="1600" b="1" dirty="0" smtClean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err="1" smtClean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subvenire</a:t>
            </a:r>
            <a:r>
              <a:rPr lang="ru-RU" altLang="ru-RU" sz="1600" b="1" dirty="0" smtClean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«приходить на помощь») — межбюджетные трансферты, предоставляемые в целях финансирования расходных обязательств того бюджета, которому они предоставляются, возникающих при передаче полномочий с того бюджета, из которого они предоставляются.</a:t>
            </a:r>
            <a:endParaRPr lang="ru-RU" altLang="ru-RU" sz="1600" b="1" dirty="0">
              <a:solidFill>
                <a:prstClr val="black"/>
              </a:solidFill>
              <a:latin typeface="Palatino Linotype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1" y="1571612"/>
          <a:ext cx="8572563" cy="4769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7895"/>
                <a:gridCol w="2519956"/>
                <a:gridCol w="1785950"/>
                <a:gridCol w="1428762"/>
              </a:tblGrid>
              <a:tr h="2286016">
                <a:tc>
                  <a:txBody>
                    <a:bodyPr/>
                    <a:lstStyle/>
                    <a:p>
                      <a:pPr algn="just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Расходы по присмотру и уходу  за детьми-инвалидами, детьми-сиротами и детьми оставшимися без попечения родителей, а также за детьми с туберкулёзной интоксикацией, </a:t>
                      </a:r>
                    </a:p>
                    <a:p>
                      <a:pPr algn="just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обучающихся в муниципальных</a:t>
                      </a:r>
                    </a:p>
                    <a:p>
                      <a:pPr algn="just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образовательных организациях,</a:t>
                      </a:r>
                    </a:p>
                    <a:p>
                      <a:pPr algn="just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находящихся на территории Удмуртской Республики реализующих образовательную программу дошкольного  образования</a:t>
                      </a:r>
                    </a:p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100% освобождение от родительской платы </a:t>
                      </a:r>
                    </a:p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5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чел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34,5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003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- Обеспечение учащихся общеобразовательных</a:t>
                      </a:r>
                      <a:r>
                        <a:rPr lang="ru-RU" sz="1200" baseline="0" dirty="0" smtClean="0"/>
                        <a:t> учреждений качественным сбалансированным питанием      </a:t>
                      </a:r>
                      <a:endParaRPr lang="ru-RU" sz="1200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1200" dirty="0" smtClean="0"/>
                        <a:t>питание детей из малообеспеченных семей  - 67 рублей за 1 ребенка;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dirty="0" smtClean="0"/>
                        <a:t> завтрак</a:t>
                      </a:r>
                      <a:r>
                        <a:rPr lang="ru-RU" sz="1200" baseline="0" dirty="0" smtClean="0"/>
                        <a:t> обучающихся 1-4 классов -15 руб.92 коп.;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aseline="0" dirty="0" smtClean="0"/>
                        <a:t> горячие обеды обучающихся 1-4 классов – 67 рублей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aseline="0" dirty="0" smtClean="0"/>
                        <a:t>- дети с ограниченными возможностями – 82 руб.92 коп.</a:t>
                      </a:r>
                    </a:p>
                    <a:p>
                      <a:pPr>
                        <a:buFontTx/>
                        <a:buNone/>
                      </a:pP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 чел</a:t>
                      </a:r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301 </a:t>
                      </a:r>
                      <a:r>
                        <a:rPr lang="ru-RU" sz="1200" dirty="0" smtClean="0"/>
                        <a:t>чел</a:t>
                      </a:r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301 </a:t>
                      </a:r>
                      <a:r>
                        <a:rPr lang="ru-RU" sz="1200" dirty="0" smtClean="0"/>
                        <a:t>чел</a:t>
                      </a:r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8 чел</a:t>
                      </a:r>
                    </a:p>
                    <a:p>
                      <a:pPr algn="ctr"/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  </a:t>
                      </a:r>
                      <a:r>
                        <a:rPr lang="ru-RU" sz="1200" dirty="0" smtClean="0"/>
                        <a:t>62,7</a:t>
                      </a:r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653,3</a:t>
                      </a:r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3 107,8</a:t>
                      </a:r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102,8</a:t>
                      </a:r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138424"/>
            <a:ext cx="8258204" cy="1361881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268649"/>
          <a:ext cx="8643999" cy="53750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6118"/>
                <a:gridCol w="1875881"/>
                <a:gridCol w="2161000"/>
                <a:gridCol w="2161000"/>
              </a:tblGrid>
              <a:tr h="6017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-Предоставление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 мер социальной поддержки многодетным семьям</a:t>
                      </a:r>
                      <a:endParaRPr lang="ru-RU" sz="12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2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-Бесплатное питание для обучающихся  образовательных организаций  </a:t>
                      </a:r>
                    </a:p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(67 руб. в день на 1 ребенка)</a:t>
                      </a:r>
                    </a:p>
                    <a:p>
                      <a:pPr algn="ctr"/>
                      <a:endParaRPr lang="ru-RU" sz="12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181</a:t>
                      </a:r>
                      <a:endParaRPr lang="ru-RU" sz="12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1 864,2</a:t>
                      </a:r>
                      <a:endParaRPr lang="ru-RU" sz="12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8299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-Доплаты к пенсиям муниципальных служащих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37  </a:t>
                      </a:r>
                      <a:r>
                        <a:rPr lang="ru-RU" sz="1200" dirty="0" smtClean="0"/>
                        <a:t>чел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1 467,0</a:t>
                      </a:r>
                      <a:endParaRPr lang="ru-RU" sz="1200" dirty="0"/>
                    </a:p>
                  </a:txBody>
                  <a:tcPr/>
                </a:tc>
              </a:tr>
              <a:tr h="1730256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/>
                        <a:t>-Денежная компенсация расходов по оплате жилых помещений и коммунальных услуг специалистам муниципальных организаций , проживающим</a:t>
                      </a:r>
                      <a:r>
                        <a:rPr lang="ru-RU" sz="1200" baseline="0" dirty="0" smtClean="0"/>
                        <a:t> и работающим в сельских населенных пунктах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Расчет</a:t>
                      </a:r>
                      <a:r>
                        <a:rPr lang="ru-RU" sz="1200" baseline="0" dirty="0" smtClean="0"/>
                        <a:t> производится исходя из тарифов и нормативов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400 </a:t>
                      </a:r>
                      <a:r>
                        <a:rPr lang="ru-RU" sz="1200" dirty="0" smtClean="0"/>
                        <a:t>чел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7 049,9</a:t>
                      </a:r>
                      <a:endParaRPr lang="ru-RU" sz="1200" dirty="0"/>
                    </a:p>
                  </a:txBody>
                  <a:tcPr/>
                </a:tc>
              </a:tr>
              <a:tr h="1290212">
                <a:tc>
                  <a:txBody>
                    <a:bodyPr/>
                    <a:lstStyle/>
                    <a:p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Оказание материальной помощи семьям, оказавшимся в трудной ситуации (пожары)</a:t>
                      </a:r>
                      <a:endParaRPr lang="ru-RU" sz="12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Единовременно</a:t>
                      </a:r>
                    </a:p>
                    <a:p>
                      <a:pPr algn="ctr"/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 3000 руб.</a:t>
                      </a:r>
                      <a:endParaRPr lang="ru-RU" sz="12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12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12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41303126"/>
              </p:ext>
            </p:extLst>
          </p:nvPr>
        </p:nvGraphicFramePr>
        <p:xfrm>
          <a:off x="1365250" y="1390650"/>
          <a:ext cx="7330189" cy="4516327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2242211"/>
                <a:gridCol w="1306826"/>
                <a:gridCol w="1260384"/>
                <a:gridCol w="1260384"/>
                <a:gridCol w="1260384"/>
              </a:tblGrid>
              <a:tr h="1052420"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83402" marR="8340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2020 год , оценка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 тыс. руб.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83402" marR="8340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2021 год, прогноз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83402" marR="8340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2022 год, прогноз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 тыс. руб.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83402" marR="8340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2023 год, прогноз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83402" marR="8340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23325">
                <a:tc>
                  <a:txBody>
                    <a:bodyPr/>
                    <a:lstStyle/>
                    <a:p>
                      <a:r>
                        <a:rPr lang="ru-RU" sz="1400" b="1" baseline="0" dirty="0" smtClean="0"/>
                        <a:t>Муниципальный долг на начало года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29956,5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29956,5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29956,5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29956,5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23325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Привлечение</a:t>
                      </a:r>
                      <a:r>
                        <a:rPr lang="ru-RU" sz="1400" b="1" baseline="0" dirty="0" smtClean="0"/>
                        <a:t> кредитов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29956,5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29956,5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29956,5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29956,5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23325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Погашение кредитов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29956,5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29956,5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29956,5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29956,5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32648">
                <a:tc>
                  <a:txBody>
                    <a:bodyPr/>
                    <a:lstStyle/>
                    <a:p>
                      <a:r>
                        <a:rPr lang="ru-RU" sz="1400" b="1" baseline="0" dirty="0" smtClean="0"/>
                        <a:t>Муниципальный долг на конец года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29956,5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29956,5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29956,5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29956,5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17816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b="1" dirty="0" smtClean="0"/>
                        <a:t>Расходы</a:t>
                      </a:r>
                      <a:r>
                        <a:rPr lang="ru-RU" sz="1400" b="1" baseline="0" dirty="0" smtClean="0"/>
                        <a:t> на обслуживание муниципального долга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2012,0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1630,0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1630,0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1630,0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43124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b="1" dirty="0" smtClean="0"/>
                        <a:t>Верхний предел  муниципального долга на 1 января</a:t>
                      </a:r>
                      <a:r>
                        <a:rPr lang="ru-RU" sz="1400" b="1" baseline="0" dirty="0" smtClean="0"/>
                        <a:t> следующего года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29956,5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29956,5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29956,5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29956,5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1" descr="C:\Users\Admin\Desktop\фото, видео, музыка\фото лестница-пруд-дамб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000" cy="553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 txBox="1">
            <a:spLocks/>
          </p:cNvSpPr>
          <p:nvPr/>
        </p:nvSpPr>
        <p:spPr>
          <a:xfrm>
            <a:off x="714348" y="214291"/>
            <a:ext cx="7286676" cy="857256"/>
          </a:xfrm>
          <a:prstGeom prst="rect">
            <a:avLst/>
          </a:prstGeom>
          <a:solidFill>
            <a:schemeClr val="bg2">
              <a:lumMod val="25000"/>
              <a:alpha val="55000"/>
            </a:schemeClr>
          </a:solidFill>
          <a:ln>
            <a:noFill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b="1" dirty="0" smtClean="0">
              <a:solidFill>
                <a:schemeClr val="tx1"/>
              </a:solidFill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b="1" dirty="0" smtClean="0">
              <a:solidFill>
                <a:schemeClr val="tx1"/>
              </a:solidFill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000" b="1" dirty="0" smtClean="0">
              <a:solidFill>
                <a:srgbClr val="FFFF00"/>
              </a:solidFill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Спасибо за внимание!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000" b="1" dirty="0" smtClean="0">
              <a:solidFill>
                <a:srgbClr val="FFFF00"/>
              </a:solidFill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Контактная информация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b="1" dirty="0" smtClean="0">
              <a:ln>
                <a:solidFill>
                  <a:schemeClr val="bg2">
                    <a:lumMod val="25000"/>
                  </a:schemeClr>
                </a:solidFill>
              </a:ln>
              <a:solidFill>
                <a:srgbClr val="FFFF00"/>
              </a:solidFill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Заместитель Главы Администрации </a:t>
            </a:r>
            <a:r>
              <a:rPr kumimoji="0" lang="ru-RU" sz="2800" b="1" i="0" u="none" strike="noStrike" kern="1200" cap="none" spc="0" normalizeH="0" noProof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– начальник Управления финансов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baseline="0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FFFF00"/>
                </a:solidFill>
                <a:latin typeface="+mj-lt"/>
              </a:rPr>
              <a:t>Бекмансурова</a:t>
            </a:r>
            <a:r>
              <a:rPr lang="ru-RU" sz="2800" b="1" baseline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FFFF00"/>
                </a:solidFill>
                <a:latin typeface="+mj-lt"/>
              </a:rPr>
              <a:t> Розалия </a:t>
            </a:r>
            <a:r>
              <a:rPr lang="ru-RU" sz="2800" b="1" baseline="0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FFFF00"/>
                </a:solidFill>
                <a:latin typeface="+mj-lt"/>
              </a:rPr>
              <a:t>Ибрагимовна</a:t>
            </a:r>
            <a:endParaRPr lang="ru-RU" sz="2800" b="1" baseline="0" dirty="0" smtClean="0">
              <a:ln>
                <a:solidFill>
                  <a:schemeClr val="bg2">
                    <a:lumMod val="25000"/>
                  </a:schemeClr>
                </a:solidFill>
              </a:ln>
              <a:solidFill>
                <a:srgbClr val="FFFF00"/>
              </a:solidFill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b="1" baseline="0" dirty="0" smtClean="0">
              <a:solidFill>
                <a:srgbClr val="FFFF00"/>
              </a:solidFill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noProof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Телефон: (34161) 21209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baseline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FFFF00"/>
                </a:solidFill>
                <a:latin typeface="+mj-lt"/>
              </a:rPr>
              <a:t>E-mail</a:t>
            </a:r>
            <a:r>
              <a:rPr lang="ru-RU" sz="2800" b="1" baseline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FFFF00"/>
                </a:solidFill>
                <a:latin typeface="+mj-lt"/>
              </a:rPr>
              <a:t>: </a:t>
            </a:r>
            <a:r>
              <a:rPr lang="en-US" sz="28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FFFF00"/>
                </a:solidFill>
                <a:latin typeface="+mj-lt"/>
              </a:rPr>
              <a:t>minfin23@udmnet.ru</a:t>
            </a:r>
            <a:endParaRPr kumimoji="0" lang="ru-RU" sz="2800" b="1" i="0" u="none" strike="noStrike" kern="1200" cap="none" spc="0" normalizeH="0" baseline="0" noProof="0" dirty="0" smtClean="0">
              <a:ln>
                <a:solidFill>
                  <a:schemeClr val="bg2">
                    <a:lumMod val="25000"/>
                  </a:schemeClr>
                </a:solidFill>
              </a:ln>
              <a:solidFill>
                <a:srgbClr val="FFFF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Бюджетный процесс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14810" y="1214422"/>
            <a:ext cx="1431610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/>
              <a:t>Составление проекта</a:t>
            </a:r>
          </a:p>
          <a:p>
            <a:pPr algn="ctr">
              <a:defRPr/>
            </a:pPr>
            <a:r>
              <a:rPr lang="ru-RU" sz="1600" b="1" dirty="0"/>
              <a:t> бюджета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58016" y="2786058"/>
            <a:ext cx="1818441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/>
              <a:t>Рассмотрение и утверждение бюджета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786578" y="5500702"/>
            <a:ext cx="1728192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/>
              <a:t>Исполнение </a:t>
            </a:r>
          </a:p>
          <a:p>
            <a:pPr algn="ctr">
              <a:defRPr/>
            </a:pPr>
            <a:r>
              <a:rPr lang="ru-RU" sz="1600" b="1" dirty="0"/>
              <a:t>бюджета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14480" y="5072074"/>
            <a:ext cx="1651469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/>
              <a:t>Контроль</a:t>
            </a:r>
          </a:p>
          <a:p>
            <a:pPr algn="ctr">
              <a:defRPr/>
            </a:pPr>
            <a:r>
              <a:rPr lang="ru-RU" sz="1600" b="1" dirty="0"/>
              <a:t> за исполнением</a:t>
            </a:r>
          </a:p>
          <a:p>
            <a:pPr algn="ctr">
              <a:defRPr/>
            </a:pPr>
            <a:r>
              <a:rPr lang="ru-RU" sz="1600" b="1" dirty="0"/>
              <a:t> бюджета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57290" y="2714620"/>
            <a:ext cx="1624834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/>
              <a:t>Отчет</a:t>
            </a:r>
          </a:p>
          <a:p>
            <a:pPr algn="ctr">
              <a:defRPr/>
            </a:pPr>
            <a:r>
              <a:rPr lang="ru-RU" sz="1600" b="1" dirty="0"/>
              <a:t>об исполнении</a:t>
            </a:r>
          </a:p>
          <a:p>
            <a:pPr algn="ctr">
              <a:defRPr/>
            </a:pPr>
            <a:r>
              <a:rPr lang="ru-RU" sz="1600" b="1" dirty="0"/>
              <a:t> бюджета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6929454" y="400050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лево 12"/>
          <p:cNvSpPr/>
          <p:nvPr/>
        </p:nvSpPr>
        <p:spPr>
          <a:xfrm>
            <a:off x="4357686" y="571501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>
            <a:off x="2214546" y="3786190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500430" y="2214554"/>
            <a:ext cx="2952328" cy="3293209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1600" b="1" dirty="0"/>
              <a:t>Бюджетный процесс- это деятельность органов государственной власти, местного самоуправления и иных участников по составлению и рассмотрению проектов бюджетов, контролю за их исполнением, а также по осуществлению бюджетного учета, составлению, проверке, рассмотрению и утверждению бюджетной отчетности</a:t>
            </a:r>
          </a:p>
        </p:txBody>
      </p:sp>
      <p:sp>
        <p:nvSpPr>
          <p:cNvPr id="29" name="Стрелка углом вверх 28"/>
          <p:cNvSpPr/>
          <p:nvPr/>
        </p:nvSpPr>
        <p:spPr>
          <a:xfrm flipV="1">
            <a:off x="6500826" y="1643049"/>
            <a:ext cx="928694" cy="928693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углом вверх 29"/>
          <p:cNvSpPr/>
          <p:nvPr/>
        </p:nvSpPr>
        <p:spPr>
          <a:xfrm rot="16200000" flipV="1">
            <a:off x="2214546" y="1643050"/>
            <a:ext cx="928694" cy="857257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8" name="Схема 17"/>
          <p:cNvGraphicFramePr/>
          <p:nvPr/>
        </p:nvGraphicFramePr>
        <p:xfrm>
          <a:off x="1428728" y="1071546"/>
          <a:ext cx="7572428" cy="5421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0" name="Группа 19"/>
          <p:cNvGrpSpPr/>
          <p:nvPr/>
        </p:nvGrpSpPr>
        <p:grpSpPr>
          <a:xfrm>
            <a:off x="3143240" y="142852"/>
            <a:ext cx="3168329" cy="755209"/>
            <a:chOff x="30433" y="2310"/>
            <a:chExt cx="3168329" cy="755209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30433" y="2310"/>
              <a:ext cx="3168329" cy="7552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4"/>
            <p:cNvSpPr/>
            <p:nvPr/>
          </p:nvSpPr>
          <p:spPr>
            <a:xfrm>
              <a:off x="52552" y="24429"/>
              <a:ext cx="3124091" cy="7109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1915" tIns="54610" rIns="81915" bIns="54610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300" kern="1200" dirty="0" smtClean="0">
                  <a:solidFill>
                    <a:srgbClr val="FFFF00"/>
                  </a:solidFill>
                </a:rPr>
                <a:t>БЮДЖЕТ</a:t>
              </a:r>
              <a:endParaRPr lang="ru-RU" sz="4300" kern="1200" dirty="0">
                <a:solidFill>
                  <a:srgbClr val="FFFF00"/>
                </a:solidFill>
              </a:endParaRPr>
            </a:p>
          </p:txBody>
        </p:sp>
      </p:grpSp>
      <p:sp>
        <p:nvSpPr>
          <p:cNvPr id="23" name="Стрелка углом вверх 22"/>
          <p:cNvSpPr/>
          <p:nvPr/>
        </p:nvSpPr>
        <p:spPr>
          <a:xfrm flipV="1">
            <a:off x="6357950" y="428604"/>
            <a:ext cx="571504" cy="571504"/>
          </a:xfrm>
          <a:prstGeom prst="bent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углом вверх 23"/>
          <p:cNvSpPr/>
          <p:nvPr/>
        </p:nvSpPr>
        <p:spPr>
          <a:xfrm rot="16200000" flipV="1">
            <a:off x="2464578" y="428604"/>
            <a:ext cx="607223" cy="535785"/>
          </a:xfrm>
          <a:prstGeom prst="bentUp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43998" cy="928694"/>
          </a:xfrm>
          <a:solidFill>
            <a:schemeClr val="bg2">
              <a:lumMod val="25000"/>
              <a:alpha val="5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Основные характеристики бюджета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 Юкаменского района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500034" y="2214554"/>
          <a:ext cx="7643866" cy="396056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43272"/>
                <a:gridCol w="2071702"/>
                <a:gridCol w="2428892"/>
              </a:tblGrid>
              <a:tr h="15335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0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Покаи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263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452 281,8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456 601,3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63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449 104,5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464 624,6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543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Верхний предел муниципального долга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29 956,5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33 956,5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199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 (-),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профицит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(+)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3 177,3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-8 023,3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Рисунок 7" descr="весы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42976" y="2357430"/>
            <a:ext cx="1785950" cy="129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imag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28728" y="1071546"/>
            <a:ext cx="6528928" cy="4071966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1" name="Рисунок 10" descr="20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357950" y="3643314"/>
            <a:ext cx="2581453" cy="30290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86644" y="5214950"/>
            <a:ext cx="128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Доходы бюджета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2087617">
            <a:off x="3714968" y="4622047"/>
            <a:ext cx="3161824" cy="74106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2289016">
            <a:off x="5284051" y="4059265"/>
            <a:ext cx="1789371" cy="611219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2522031">
            <a:off x="6606201" y="3866593"/>
            <a:ext cx="828120" cy="41953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358082" y="5786454"/>
            <a:ext cx="1356462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Bosk" pitchFamily="2" charset="0"/>
              </a:rPr>
              <a:t>312 608,7</a:t>
            </a:r>
          </a:p>
          <a:p>
            <a:r>
              <a:rPr lang="ru-RU" sz="1400" b="1" dirty="0" smtClean="0">
                <a:latin typeface="Bosk" pitchFamily="2" charset="0"/>
              </a:rPr>
              <a:t>тыс. руб</a:t>
            </a:r>
            <a:r>
              <a:rPr lang="ru-RU" sz="1400" dirty="0" smtClean="0">
                <a:latin typeface="Bosk" pitchFamily="2" charset="0"/>
              </a:rPr>
              <a:t>.</a:t>
            </a:r>
            <a:endParaRPr lang="ru-RU" sz="1400" dirty="0">
              <a:latin typeface="Bosk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14612" y="142853"/>
            <a:ext cx="5786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Структура доходов бюджета 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за  2022 год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0776232">
            <a:off x="2484642" y="3438997"/>
            <a:ext cx="1975444" cy="707886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Безвозмездные поступления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0814365">
            <a:off x="4770119" y="3148544"/>
            <a:ext cx="1382263" cy="646331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Налоговые</a:t>
            </a:r>
            <a:r>
              <a:rPr lang="ru-RU" b="1" dirty="0" smtClean="0"/>
              <a:t>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доходы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0561699">
            <a:off x="5905033" y="3261507"/>
            <a:ext cx="1355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Неналоговые доходы</a:t>
            </a:r>
            <a:endParaRPr lang="ru-RU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38" name="Схема 37"/>
          <p:cNvGraphicFramePr/>
          <p:nvPr/>
        </p:nvGraphicFramePr>
        <p:xfrm>
          <a:off x="4286248" y="1214422"/>
          <a:ext cx="1571636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39" name="Схема 38"/>
          <p:cNvGraphicFramePr/>
          <p:nvPr/>
        </p:nvGraphicFramePr>
        <p:xfrm>
          <a:off x="6000760" y="1428736"/>
          <a:ext cx="1571636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41" name="TextBox 40"/>
          <p:cNvSpPr txBox="1"/>
          <p:nvPr/>
        </p:nvSpPr>
        <p:spPr>
          <a:xfrm rot="2157674">
            <a:off x="4357208" y="4515233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79%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 rot="2157674">
            <a:off x="5571654" y="415804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20%</a:t>
            </a:r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 rot="2157674">
            <a:off x="6653520" y="3987650"/>
            <a:ext cx="1050980" cy="374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1%</a:t>
            </a:r>
            <a:endParaRPr lang="ru-RU" dirty="0"/>
          </a:p>
        </p:txBody>
      </p:sp>
      <p:graphicFrame>
        <p:nvGraphicFramePr>
          <p:cNvPr id="47" name="Схема 46"/>
          <p:cNvGraphicFramePr/>
          <p:nvPr/>
        </p:nvGraphicFramePr>
        <p:xfrm>
          <a:off x="1857356" y="928670"/>
          <a:ext cx="1857388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15436" cy="857256"/>
          </a:xfrm>
          <a:solidFill>
            <a:schemeClr val="bg2">
              <a:lumMod val="25000"/>
              <a:alpha val="5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FF00"/>
                </a:solidFill>
                <a:cs typeface="Times New Roman" pitchFamily="18" charset="0"/>
              </a:rPr>
            </a:br>
            <a:r>
              <a:rPr lang="ru-RU" sz="2400" dirty="0" smtClean="0">
                <a:solidFill>
                  <a:srgbClr val="FFFF00"/>
                </a:solidFill>
                <a:cs typeface="Times New Roman" pitchFamily="18" charset="0"/>
              </a:rPr>
              <a:t>Доходы бюджета </a:t>
            </a:r>
            <a:br>
              <a:rPr lang="ru-RU" sz="2400" dirty="0" smtClean="0">
                <a:solidFill>
                  <a:srgbClr val="FFFF00"/>
                </a:solidFill>
                <a:cs typeface="Times New Roman" pitchFamily="18" charset="0"/>
              </a:rPr>
            </a:br>
            <a:r>
              <a:rPr lang="ru-RU" sz="2400" dirty="0" smtClean="0">
                <a:solidFill>
                  <a:srgbClr val="FFFF00"/>
                </a:solidFill>
              </a:rPr>
              <a:t>Юкаменского района за 2022 год</a:t>
            </a:r>
            <a:br>
              <a:rPr lang="ru-RU" sz="2400" dirty="0" smtClean="0">
                <a:solidFill>
                  <a:srgbClr val="FFFF00"/>
                </a:solidFill>
              </a:rPr>
            </a:b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642910" y="1571612"/>
            <a:ext cx="8072495" cy="4429156"/>
            <a:chOff x="500034" y="2071678"/>
            <a:chExt cx="7274135" cy="1831089"/>
          </a:xfrm>
        </p:grpSpPr>
        <p:graphicFrame>
          <p:nvGraphicFramePr>
            <p:cNvPr id="7" name="Содержимое 4"/>
            <p:cNvGraphicFramePr>
              <a:graphicFrameLocks/>
            </p:cNvGraphicFramePr>
            <p:nvPr/>
          </p:nvGraphicFramePr>
          <p:xfrm>
            <a:off x="500034" y="2071678"/>
            <a:ext cx="7274135" cy="1831089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2565092"/>
                  <a:gridCol w="1961541"/>
                  <a:gridCol w="1831349"/>
                  <a:gridCol w="1714513"/>
                </a:tblGrid>
                <a:tr h="1528646">
                  <a:tc>
                    <a:txBody>
                      <a:bodyPr/>
                      <a:lstStyle/>
                      <a:p>
                        <a:pPr algn="ctr"/>
                        <a:endParaRPr lang="ru-RU" b="0" dirty="0">
                          <a:latin typeface="Times New Roman" pitchFamily="18" charset="0"/>
                          <a:cs typeface="Times New Roman" pitchFamily="18" charset="0"/>
                        </a:endParaRP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kumimoji="0" lang="ru-RU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2021 год,</a:t>
                        </a:r>
                      </a:p>
                      <a:p>
                        <a:pPr algn="ctr"/>
                        <a:r>
                          <a:rPr kumimoji="0" lang="ru-RU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тыс. рублей </a:t>
                        </a:r>
                        <a:endParaRPr lang="ru-RU" sz="20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endParaRP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ru-RU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2022 год, </a:t>
                        </a:r>
                      </a:p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ru-RU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тыс. рублей</a:t>
                        </a:r>
                        <a:endParaRPr lang="ru-RU" sz="20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endParaRP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ru-RU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Темп роста к уровню 2021г.,%</a:t>
                        </a:r>
                      </a:p>
                      <a:p>
                        <a:pPr algn="ctr"/>
                        <a:endParaRPr lang="ru-RU" sz="2000" b="0" dirty="0">
                          <a:latin typeface="Times New Roman" pitchFamily="18" charset="0"/>
                          <a:cs typeface="Times New Roman" pitchFamily="18" charset="0"/>
                        </a:endParaRPr>
                      </a:p>
                    </a:txBody>
                    <a:tcPr/>
                  </a:tc>
                </a:tr>
                <a:tr h="509549">
                  <a:tc>
                    <a:txBody>
                      <a:bodyPr/>
                      <a:lstStyle/>
                      <a:p>
                        <a:pPr marL="457200" marR="0" lvl="1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Налоговые доходы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78 688,4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91 148,9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116</a:t>
                        </a:r>
                      </a:p>
                    </a:txBody>
                    <a:tcPr horzOverflow="overflow"/>
                  </a:tc>
                </a:tr>
                <a:tr h="901510">
                  <a:tc>
                    <a:txBody>
                      <a:bodyPr/>
                      <a:lstStyle/>
                      <a:p>
                        <a:pPr marL="457200" marR="0" lvl="1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Неналоговые доходы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5 161,1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7209,3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140</a:t>
                        </a:r>
                      </a:p>
                    </a:txBody>
                    <a:tcPr horzOverflow="overflow"/>
                  </a:tc>
                </a:tr>
                <a:tr h="901510">
                  <a:tc>
                    <a:txBody>
                      <a:bodyPr/>
                      <a:lstStyle/>
                      <a:p>
                        <a:pPr marL="457200" marR="0" lvl="1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Безвозмездные поступления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368 432,3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358 243,1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97</a:t>
                        </a:r>
                      </a:p>
                    </a:txBody>
                    <a:tcPr horzOverflow="overflow"/>
                  </a:tc>
                </a:tr>
                <a:tr h="587942">
                  <a:tc>
                    <a:txBody>
                      <a:bodyPr/>
                      <a:lstStyle/>
                      <a:p>
                        <a:pPr marL="457200" marR="0" lvl="1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Всего доходов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2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452 281,8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2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456 601,3</a:t>
                        </a:r>
                        <a:endPara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101</a:t>
                        </a:r>
                      </a:p>
                    </a:txBody>
                    <a:tcPr horzOverflow="overflow"/>
                  </a:tc>
                </a:tr>
              </a:tbl>
            </a:graphicData>
          </a:graphic>
        </p:graphicFrame>
        <p:pic>
          <p:nvPicPr>
            <p:cNvPr id="8" name="Рисунок 7" descr="main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564407" y="2101212"/>
              <a:ext cx="2045802" cy="5738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572560" cy="857256"/>
          </a:xfrm>
          <a:solidFill>
            <a:schemeClr val="bg2">
              <a:lumMod val="25000"/>
              <a:alpha val="5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cs typeface="Times New Roman" pitchFamily="18" charset="0"/>
              </a:rPr>
              <a:t>Налоговые доходы бюджета </a:t>
            </a:r>
            <a:r>
              <a:rPr lang="ru-RU" sz="2400" dirty="0" smtClean="0">
                <a:solidFill>
                  <a:srgbClr val="FFFF00"/>
                </a:solidFill>
              </a:rPr>
              <a:t>Юкаменского района 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за  2022 год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642910" y="1545421"/>
          <a:ext cx="7823841" cy="4955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 descr="ндфл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500694" y="1857364"/>
            <a:ext cx="2181518" cy="1340800"/>
          </a:xfrm>
          <a:prstGeom prst="wedgeRoundRectCallout">
            <a:avLst>
              <a:gd name="adj1" fmla="val -68029"/>
              <a:gd name="adj2" fmla="val 5827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7809</TotalTime>
  <Words>1971</Words>
  <Application>Microsoft Office PowerPoint</Application>
  <PresentationFormat>Экран (4:3)</PresentationFormat>
  <Paragraphs>499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Office Theme</vt:lpstr>
      <vt:lpstr>БЮДЖЕТ ДЛЯ ГРАЖДАН </vt:lpstr>
      <vt:lpstr>Азбука бюджета</vt:lpstr>
      <vt:lpstr>Слайд 3</vt:lpstr>
      <vt:lpstr>Бюджетный процесс</vt:lpstr>
      <vt:lpstr>Слайд 5</vt:lpstr>
      <vt:lpstr>Основные характеристики бюджета  Юкаменского района</vt:lpstr>
      <vt:lpstr>Слайд 7</vt:lpstr>
      <vt:lpstr> Доходы бюджета  Юкаменского района за 2022 год </vt:lpstr>
      <vt:lpstr>Налоговые доходы бюджета Юкаменского района  за  2022 год</vt:lpstr>
      <vt:lpstr> Неналоговые доходы  бюджета  Юкаменского района  за  2022 год </vt:lpstr>
      <vt:lpstr>Безвозмездные поступления  бюджета Юкаменского района  за 2022 год</vt:lpstr>
      <vt:lpstr>Структура расходов бюджета Юкаменского района                                          за 2022 год</vt:lpstr>
      <vt:lpstr>Расходы бюджета  Юкаменского района за 2022 год</vt:lpstr>
      <vt:lpstr>Социально-значимые расходы  бюджета   Юкаменского района</vt:lpstr>
      <vt:lpstr>Муниципальная программа  «Развитие образования и воспитание» - 243 244,4 тыс.рублей  </vt:lpstr>
      <vt:lpstr>Муниципальная программа  «Охрана здоровья и формирование здорового образа жизни населения»    – 1 476,1 тыс.рублей</vt:lpstr>
      <vt:lpstr>Муниципальная программа  «Развитие культуры»  - 41 845,8 тыс.рублей</vt:lpstr>
      <vt:lpstr>Муниципальная программа  «Социальная поддержка населения»                                                                                            3 434,5 тыс.рублей</vt:lpstr>
      <vt:lpstr>Муниципальная программа  «Создание условий для устойчивого экономического развития»            412,1 тыс.рублей</vt:lpstr>
      <vt:lpstr>Муниципальная программа      «Безопасность»  - 3 020,9 тыс.рублей</vt:lpstr>
      <vt:lpstr>Муниципальная программа  «Муниципальное хозяйство»   106 981,3  тыс.рублей</vt:lpstr>
      <vt:lpstr>Муниципальная программа  «Энергосбережение и повышение  энергетической эффективности» - 1 785,3 тыс.рублей</vt:lpstr>
      <vt:lpstr>Муниципальная программа  «Муниципальное управление»   41 537,6 тыс.рублей</vt:lpstr>
      <vt:lpstr>Муниципальная программа  «Управление муниципальными финансами» -  6 052,0 тыс.рублей</vt:lpstr>
      <vt:lpstr>Муниципальная программа  «Формирование современной городской среды» -  1 055,5 тыс.рублей</vt:lpstr>
      <vt:lpstr>Показатели расходов бюджета  за 2022 год, тыс.руб.</vt:lpstr>
      <vt:lpstr>Муниципальный дорожный фонд  за 2022 год </vt:lpstr>
      <vt:lpstr>Муниципальный долг</vt:lpstr>
      <vt:lpstr>Меры социальной поддержки отдельным категориям граждан за 2022 год</vt:lpstr>
      <vt:lpstr>Слайд 30</vt:lpstr>
      <vt:lpstr>Слайд 31</vt:lpstr>
      <vt:lpstr>Слайд 32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Ирина</cp:lastModifiedBy>
  <cp:revision>755</cp:revision>
  <dcterms:created xsi:type="dcterms:W3CDTF">2013-08-21T19:17:07Z</dcterms:created>
  <dcterms:modified xsi:type="dcterms:W3CDTF">2023-06-09T06:57:54Z</dcterms:modified>
</cp:coreProperties>
</file>