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7" r:id="rId10"/>
    <p:sldId id="296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288" r:id="rId27"/>
    <p:sldId id="300" r:id="rId28"/>
    <p:sldId id="286" r:id="rId29"/>
    <p:sldId id="289" r:id="rId30"/>
    <p:sldId id="290" r:id="rId31"/>
    <p:sldId id="292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A5"/>
    <a:srgbClr val="CC6600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1304" autoAdjust="0"/>
  </p:normalViewPr>
  <p:slideViewPr>
    <p:cSldViewPr>
      <p:cViewPr varScale="1">
        <p:scale>
          <a:sx n="111" d="100"/>
          <a:sy n="111" d="100"/>
        </p:scale>
        <p:origin x="153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64%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264-4BA0-824E-18DDF9350FE5}"/>
                </c:ext>
              </c:extLst>
            </c:dLbl>
            <c:dLbl>
              <c:idx val="1"/>
              <c:layout>
                <c:manualLayout>
                  <c:x val="0"/>
                  <c:y val="9.66159631901525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64-4BA0-824E-18DDF9350FE5}"/>
                </c:ext>
              </c:extLst>
            </c:dLbl>
            <c:dLbl>
              <c:idx val="2"/>
              <c:layout>
                <c:manualLayout>
                  <c:x val="7.8892413439841963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264-4BA0-824E-18DDF9350FE5}"/>
                </c:ext>
              </c:extLst>
            </c:dLbl>
            <c:dLbl>
              <c:idx val="3"/>
              <c:layout>
                <c:manualLayout>
                  <c:x val="-0.10982523191549726"/>
                  <c:y val="8.305215928632224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64-4BA0-824E-18DDF9350F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40125.800000000003</c:v>
                </c:pt>
                <c:pt idx="1">
                  <c:v>15088.3</c:v>
                </c:pt>
                <c:pt idx="2">
                  <c:v>4206.7</c:v>
                </c:pt>
                <c:pt idx="3">
                  <c:v>451.9</c:v>
                </c:pt>
                <c:pt idx="4">
                  <c:v>2704.6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4-4BA0-824E-18DDF9350F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4264-4BA0-824E-18DDF9350FE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4264-4BA0-824E-18DDF9350F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373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0.11728395061728412"/>
                  <c:y val="-0.1664621719208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использования имущества
44%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04-4E8A-9F97-CA27BCBBE2F3}"/>
                </c:ext>
              </c:extLst>
            </c:dLbl>
            <c:dLbl>
              <c:idx val="1"/>
              <c:layout>
                <c:manualLayout>
                  <c:x val="-1.5433313891318021E-3"/>
                  <c:y val="-3.692874859359144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3%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04-4E8A-9F97-CA27BCBBE2F3}"/>
                </c:ext>
              </c:extLst>
            </c:dLbl>
            <c:dLbl>
              <c:idx val="2"/>
              <c:layout>
                <c:manualLayout>
                  <c:x val="-0.14407528919996196"/>
                  <c:y val="7.890758419888581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оказания платных услуг
10%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04-4E8A-9F97-CA27BCBBE2F3}"/>
                </c:ext>
              </c:extLst>
            </c:dLbl>
            <c:dLbl>
              <c:idx val="3"/>
              <c:layout>
                <c:manualLayout>
                  <c:x val="5.9899144551375523E-2"/>
                  <c:y val="1.85796054630933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земельных участков и имущества
23%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04-4E8A-9F97-CA27BCBBE2F3}"/>
                </c:ext>
              </c:extLst>
            </c:dLbl>
            <c:dLbl>
              <c:idx val="4"/>
              <c:layout>
                <c:manualLayout>
                  <c:x val="1.7173374161563153E-2"/>
                  <c:y val="-5.706580064764789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Штрафы
2%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04-4E8A-9F97-CA27BCBBE2F3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1956.4</c:v>
                </c:pt>
                <c:pt idx="1">
                  <c:v>120.2</c:v>
                </c:pt>
                <c:pt idx="2">
                  <c:v>429.6</c:v>
                </c:pt>
                <c:pt idx="3">
                  <c:v>994.6</c:v>
                </c:pt>
                <c:pt idx="4">
                  <c:v>103.2</c:v>
                </c:pt>
                <c:pt idx="5">
                  <c:v>798.7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4-4E8A-9F97-CA27BCBBE2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6-2A04-4E8A-9F97-CA27BCBBE2F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2A04-4E8A-9F97-CA27BCBBE2F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488E-2"/>
          <c:y val="0.16845195395060483"/>
          <c:w val="0.60408183078431077"/>
          <c:h val="0.795906049809636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43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61-45F6-AE68-32D82A289158}"/>
                </c:ext>
              </c:extLst>
            </c:dLbl>
            <c:dLbl>
              <c:idx val="7"/>
              <c:layout>
                <c:manualLayout>
                  <c:x val="2.1085188095205841E-2"/>
                  <c:y val="-0.17678816267450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61-45F6-AE68-32D82A289158}"/>
                </c:ext>
              </c:extLst>
            </c:dLbl>
            <c:dLbl>
              <c:idx val="8"/>
              <c:layout>
                <c:manualLayout>
                  <c:x val="0.11611870475984051"/>
                  <c:y val="-0.130092849967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61-45F6-AE68-32D82A289158}"/>
                </c:ext>
              </c:extLst>
            </c:dLbl>
            <c:dLbl>
              <c:idx val="9"/>
              <c:layout>
                <c:manualLayout>
                  <c:x val="0.24793097531349212"/>
                  <c:y val="-0.15744317725264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61-45F6-AE68-32D82A289158}"/>
                </c:ext>
              </c:extLst>
            </c:dLbl>
            <c:dLbl>
              <c:idx val="10"/>
              <c:layout>
                <c:manualLayout>
                  <c:x val="0.18417514461046625"/>
                  <c:y val="-5.18157500624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61-45F6-AE68-32D82A289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171123.7</c:v>
                </c:pt>
                <c:pt idx="1">
                  <c:v>60786.5</c:v>
                </c:pt>
                <c:pt idx="2">
                  <c:v>31720.6</c:v>
                </c:pt>
                <c:pt idx="3">
                  <c:v>19669.099999999984</c:v>
                </c:pt>
                <c:pt idx="4">
                  <c:v>2913.4</c:v>
                </c:pt>
                <c:pt idx="5">
                  <c:v>392.7</c:v>
                </c:pt>
                <c:pt idx="6">
                  <c:v>16569.5</c:v>
                </c:pt>
                <c:pt idx="7">
                  <c:v>1933.2</c:v>
                </c:pt>
                <c:pt idx="8">
                  <c:v>1283.3</c:v>
                </c:pt>
                <c:pt idx="9">
                  <c:v>1415.8</c:v>
                </c:pt>
                <c:pt idx="10">
                  <c:v>5167.4000000000005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61-45F6-AE68-32D82A28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509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619"/>
          <c:h val="0.78704365725457714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9AE4-42E1-996A-DAAB3583236C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34979.599999999999</c:v>
                </c:pt>
                <c:pt idx="1">
                  <c:v>104801.60000000002</c:v>
                </c:pt>
                <c:pt idx="2">
                  <c:v>12470.2</c:v>
                </c:pt>
                <c:pt idx="3">
                  <c:v>1423.8</c:v>
                </c:pt>
                <c:pt idx="4">
                  <c:v>3647.8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4-42E1-996A-DAAB35832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68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Организация муниципального управления                                           28 766,7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pPr algn="ctr"/>
          <a:r>
            <a:rPr lang="ru-RU" sz="1800" dirty="0"/>
            <a:t>                Архивное дело                                                                                                                 686,4  тыс.рублей                 </a:t>
          </a:r>
        </a:p>
        <a:p>
          <a:pPr algn="l"/>
          <a:r>
            <a:rPr lang="ru-RU" sz="1000" dirty="0"/>
            <a:t>            </a:t>
          </a:r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Развитие информатизации                                                                                                            84,1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2EFBA4D2-8E2B-427A-95A7-42F565A01F3C}">
      <dgm:prSet custT="1"/>
      <dgm:spPr/>
      <dgm:t>
        <a:bodyPr/>
        <a:lstStyle/>
        <a:p>
          <a:pPr algn="ctr"/>
          <a:r>
            <a:rPr lang="ru-RU" sz="1800" dirty="0"/>
            <a:t>    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902,8 тыс.рублей     </a:t>
          </a:r>
        </a:p>
      </dgm:t>
    </dgm:pt>
    <dgm:pt modelId="{A21A98D7-8C5A-487D-A7B2-248A45A47D1E}" type="parTrans" cxnId="{4C48912D-A443-48A2-9F34-59EFA4AE7499}">
      <dgm:prSet/>
      <dgm:spPr/>
      <dgm:t>
        <a:bodyPr/>
        <a:lstStyle/>
        <a:p>
          <a:endParaRPr lang="ru-RU"/>
        </a:p>
      </dgm:t>
    </dgm:pt>
    <dgm:pt modelId="{73DA6D83-0627-482F-A06D-9D2CB130A0D7}" type="sibTrans" cxnId="{4C48912D-A443-48A2-9F34-59EFA4AE7499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4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97B288AF-A879-4104-9EE5-CC247FC42B16}" type="pres">
      <dgm:prSet presAssocID="{7F78A63F-6394-4D83-8839-A49D1CC86F3E}" presName="linNode" presStyleCnt="0"/>
      <dgm:spPr/>
    </dgm:pt>
    <dgm:pt modelId="{5C74C587-FBE8-4F56-9217-0440222C4100}" type="pres">
      <dgm:prSet presAssocID="{7F78A63F-6394-4D83-8839-A49D1CC86F3E}" presName="parentText" presStyleLbl="node1" presStyleIdx="1" presStyleCnt="4" custScaleX="196477" custLinFactNeighborX="13301" custLinFactNeighborY="-2182">
        <dgm:presLayoutVars>
          <dgm:chMax val="1"/>
          <dgm:bulletEnabled val="1"/>
        </dgm:presLayoutVars>
      </dgm:prSet>
      <dgm:spPr/>
    </dgm:pt>
    <dgm:pt modelId="{78D9B3D7-B4D9-4759-A698-CF1945369CB3}" type="pres">
      <dgm:prSet presAssocID="{AC84D8C0-9876-4662-915C-6821A9D843D2}" presName="sp" presStyleCnt="0"/>
      <dgm:spPr/>
    </dgm:pt>
    <dgm:pt modelId="{F35AC6BA-1712-4F03-B857-5FABF2E79819}" type="pres">
      <dgm:prSet presAssocID="{2EFBA4D2-8E2B-427A-95A7-42F565A01F3C}" presName="linNode" presStyleCnt="0"/>
      <dgm:spPr/>
    </dgm:pt>
    <dgm:pt modelId="{C8950925-9705-4A64-A91B-0DC8CA61AD14}" type="pres">
      <dgm:prSet presAssocID="{2EFBA4D2-8E2B-427A-95A7-42F565A01F3C}" presName="parentText" presStyleLbl="node1" presStyleIdx="2" presStyleCnt="4" custScaleX="196479" custLinFactNeighborX="13549" custLinFactNeighborY="-2713">
        <dgm:presLayoutVars>
          <dgm:chMax val="1"/>
          <dgm:bulletEnabled val="1"/>
        </dgm:presLayoutVars>
      </dgm:prSet>
      <dgm:spPr/>
    </dgm:pt>
    <dgm:pt modelId="{178565A3-9121-4D1D-944E-B2BA5BA91D38}" type="pres">
      <dgm:prSet presAssocID="{73DA6D83-0627-482F-A06D-9D2CB130A0D7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3" presStyleCnt="4" custScaleX="195936" custLinFactNeighborX="13301" custLinFactNeighborY="62">
        <dgm:presLayoutVars>
          <dgm:chMax val="1"/>
          <dgm:bulletEnabled val="1"/>
        </dgm:presLayoutVars>
      </dgm:prSet>
      <dgm:spPr/>
    </dgm:pt>
  </dgm:ptLst>
  <dgm:cxnLst>
    <dgm:cxn modelId="{9CACAA03-4CC8-417E-87BE-E20763B6E227}" type="presOf" srcId="{7F78A63F-6394-4D83-8839-A49D1CC86F3E}" destId="{5C74C587-FBE8-4F56-9217-0440222C4100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4C48912D-A443-48A2-9F34-59EFA4AE7499}" srcId="{DAAB2235-9DC5-4F0E-A154-FC5AA28ECFC2}" destId="{2EFBA4D2-8E2B-427A-95A7-42F565A01F3C}" srcOrd="2" destOrd="0" parTransId="{A21A98D7-8C5A-487D-A7B2-248A45A47D1E}" sibTransId="{73DA6D83-0627-482F-A06D-9D2CB130A0D7}"/>
    <dgm:cxn modelId="{F8B50F33-BEC9-4CF8-AD27-811D8E97129B}" type="presOf" srcId="{2EFBA4D2-8E2B-427A-95A7-42F565A01F3C}" destId="{C8950925-9705-4A64-A91B-0DC8CA61AD14}" srcOrd="0" destOrd="0" presId="urn:microsoft.com/office/officeart/2005/8/layout/vList5"/>
    <dgm:cxn modelId="{F44F7A93-7C56-4FAC-A3F3-60C733E604C0}" type="presOf" srcId="{A6420DEC-1452-4741-BAC3-84DDC4752391}" destId="{0BE48573-F0B6-42F9-B87B-43A2CE6883CC}" srcOrd="0" destOrd="0" presId="urn:microsoft.com/office/officeart/2005/8/layout/vList5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0F1E1FBD-1A4E-497C-A865-8CAB5B7B2450}" type="presOf" srcId="{92A4AA89-42AD-42C5-B8E1-C23F4B796456}" destId="{CEC11AFB-19F6-41EF-9712-9C304855F528}" srcOrd="0" destOrd="0" presId="urn:microsoft.com/office/officeart/2005/8/layout/vList5"/>
    <dgm:cxn modelId="{76D80EBF-9479-42EA-9527-68CE5CB92A93}" type="presOf" srcId="{DAAB2235-9DC5-4F0E-A154-FC5AA28ECFC2}" destId="{B9DBF82B-DA90-43CF-8F2F-B726959DFEC9}" srcOrd="0" destOrd="0" presId="urn:microsoft.com/office/officeart/2005/8/layout/vList5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B40512B7-5F97-4090-A373-4D229C3E06D0}" type="presParOf" srcId="{B9DBF82B-DA90-43CF-8F2F-B726959DFEC9}" destId="{2D5C11C6-588F-40BB-B4A8-0C323B4E6193}" srcOrd="0" destOrd="0" presId="urn:microsoft.com/office/officeart/2005/8/layout/vList5"/>
    <dgm:cxn modelId="{C15F5685-8A55-4335-9379-7F4201CEABA7}" type="presParOf" srcId="{2D5C11C6-588F-40BB-B4A8-0C323B4E6193}" destId="{0BE48573-F0B6-42F9-B87B-43A2CE6883CC}" srcOrd="0" destOrd="0" presId="urn:microsoft.com/office/officeart/2005/8/layout/vList5"/>
    <dgm:cxn modelId="{D1ED9335-35C8-4233-A40F-FF708ACAB999}" type="presParOf" srcId="{B9DBF82B-DA90-43CF-8F2F-B726959DFEC9}" destId="{21B92CA5-D76E-4FAE-B399-63CD3DA0A449}" srcOrd="1" destOrd="0" presId="urn:microsoft.com/office/officeart/2005/8/layout/vList5"/>
    <dgm:cxn modelId="{45F89528-A87F-4B4B-9536-FD41ACB14515}" type="presParOf" srcId="{B9DBF82B-DA90-43CF-8F2F-B726959DFEC9}" destId="{97B288AF-A879-4104-9EE5-CC247FC42B16}" srcOrd="2" destOrd="0" presId="urn:microsoft.com/office/officeart/2005/8/layout/vList5"/>
    <dgm:cxn modelId="{4C52BAAF-E779-484F-B95E-2FD34D44DDE6}" type="presParOf" srcId="{97B288AF-A879-4104-9EE5-CC247FC42B16}" destId="{5C74C587-FBE8-4F56-9217-0440222C4100}" srcOrd="0" destOrd="0" presId="urn:microsoft.com/office/officeart/2005/8/layout/vList5"/>
    <dgm:cxn modelId="{F781F9FE-6595-479E-BDDF-2835DCF569D1}" type="presParOf" srcId="{B9DBF82B-DA90-43CF-8F2F-B726959DFEC9}" destId="{78D9B3D7-B4D9-4759-A698-CF1945369CB3}" srcOrd="3" destOrd="0" presId="urn:microsoft.com/office/officeart/2005/8/layout/vList5"/>
    <dgm:cxn modelId="{F4514151-AFF7-456C-8D04-B5D59EED1C1B}" type="presParOf" srcId="{B9DBF82B-DA90-43CF-8F2F-B726959DFEC9}" destId="{F35AC6BA-1712-4F03-B857-5FABF2E79819}" srcOrd="4" destOrd="0" presId="urn:microsoft.com/office/officeart/2005/8/layout/vList5"/>
    <dgm:cxn modelId="{FB0B35E4-4C7A-4E83-82CC-8C669566086F}" type="presParOf" srcId="{F35AC6BA-1712-4F03-B857-5FABF2E79819}" destId="{C8950925-9705-4A64-A91B-0DC8CA61AD14}" srcOrd="0" destOrd="0" presId="urn:microsoft.com/office/officeart/2005/8/layout/vList5"/>
    <dgm:cxn modelId="{43C3AAAD-8F67-4383-AA58-8BB28E268FB9}" type="presParOf" srcId="{B9DBF82B-DA90-43CF-8F2F-B726959DFEC9}" destId="{178565A3-9121-4D1D-944E-B2BA5BA91D38}" srcOrd="5" destOrd="0" presId="urn:microsoft.com/office/officeart/2005/8/layout/vList5"/>
    <dgm:cxn modelId="{BE4A7B8B-6428-4413-BACB-07A69E856101}" type="presParOf" srcId="{B9DBF82B-DA90-43CF-8F2F-B726959DFEC9}" destId="{D8EE6640-A5C7-45F6-B2E4-A73460F7A19D}" srcOrd="6" destOrd="0" presId="urn:microsoft.com/office/officeart/2005/8/layout/vList5"/>
    <dgm:cxn modelId="{BC64FF1C-F283-44AD-BE9B-2677D78E4BBB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4 565,6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1AEE24-F2EC-48BE-A5CB-91D083C6956B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06A8D0F3-5CE2-417F-8E27-A60FCC741893}" type="presOf" srcId="{92A4AA89-42AD-42C5-B8E1-C23F4B796456}" destId="{CEC11AFB-19F6-41EF-9712-9C304855F528}" srcOrd="0" destOrd="0" presId="urn:microsoft.com/office/officeart/2005/8/layout/vList5"/>
    <dgm:cxn modelId="{AE64E0FA-F735-4204-9CDF-5482962F44D2}" type="presOf" srcId="{A6420DEC-1452-4741-BAC3-84DDC4752391}" destId="{0BE48573-F0B6-42F9-B87B-43A2CE6883CC}" srcOrd="0" destOrd="0" presId="urn:microsoft.com/office/officeart/2005/8/layout/vList5"/>
    <dgm:cxn modelId="{21FCE408-BBB5-4388-9727-42CD072BD688}" type="presParOf" srcId="{B9DBF82B-DA90-43CF-8F2F-B726959DFEC9}" destId="{2D5C11C6-588F-40BB-B4A8-0C323B4E6193}" srcOrd="0" destOrd="0" presId="urn:microsoft.com/office/officeart/2005/8/layout/vList5"/>
    <dgm:cxn modelId="{B2B3030D-27C2-4553-8F67-B9B4FC94F387}" type="presParOf" srcId="{2D5C11C6-588F-40BB-B4A8-0C323B4E6193}" destId="{0BE48573-F0B6-42F9-B87B-43A2CE6883CC}" srcOrd="0" destOrd="0" presId="urn:microsoft.com/office/officeart/2005/8/layout/vList5"/>
    <dgm:cxn modelId="{8639CFAD-310C-4DDF-AB81-8C2DB93E0143}" type="presParOf" srcId="{B9DBF82B-DA90-43CF-8F2F-B726959DFEC9}" destId="{21B92CA5-D76E-4FAE-B399-63CD3DA0A449}" srcOrd="1" destOrd="0" presId="urn:microsoft.com/office/officeart/2005/8/layout/vList5"/>
    <dgm:cxn modelId="{AA68FC25-5025-41A5-BD8D-2BE46E5146B0}" type="presParOf" srcId="{B9DBF82B-DA90-43CF-8F2F-B726959DFEC9}" destId="{D8EE6640-A5C7-45F6-B2E4-A73460F7A19D}" srcOrd="2" destOrd="0" presId="urn:microsoft.com/office/officeart/2005/8/layout/vList5"/>
    <dgm:cxn modelId="{84371408-9717-4CF8-A470-8A28A74C8ECE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Формирование современной городской среды                                            1 055,5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LinFactNeighborX="18610" custLinFactNeighborY="26448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C009205C-E7A3-439E-A25B-43ECB19B9C9E}" type="presOf" srcId="{A6420DEC-1452-4741-BAC3-84DDC4752391}" destId="{0BE48573-F0B6-42F9-B87B-43A2CE6883CC}" srcOrd="0" destOrd="0" presId="urn:microsoft.com/office/officeart/2005/8/layout/vList5"/>
    <dgm:cxn modelId="{15EF27AB-7941-47FE-AC16-038AF228178C}" type="presOf" srcId="{DAAB2235-9DC5-4F0E-A154-FC5AA28ECFC2}" destId="{B9DBF82B-DA90-43CF-8F2F-B726959DFEC9}" srcOrd="0" destOrd="0" presId="urn:microsoft.com/office/officeart/2005/8/layout/vList5"/>
    <dgm:cxn modelId="{B556E764-970C-428C-8F30-6609C2AE6E3F}" type="presParOf" srcId="{B9DBF82B-DA90-43CF-8F2F-B726959DFEC9}" destId="{2D5C11C6-588F-40BB-B4A8-0C323B4E6193}" srcOrd="0" destOrd="0" presId="urn:microsoft.com/office/officeart/2005/8/layout/vList5"/>
    <dgm:cxn modelId="{82C9E0D3-EF9F-4AF5-8656-AADB560D1255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Субвенции 44%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37%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Иные межбюджетные трансферты 10%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Субсидии 9%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4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>
              <a:solidFill>
                <a:srgbClr val="002060"/>
              </a:solidFill>
            </a:rPr>
            <a:t>Организация досуга,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предоставление    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услуг организаций культуры и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  доступа к музейным фондам </a:t>
          </a:r>
        </a:p>
        <a:p>
          <a:pPr algn="ctr" rtl="0"/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23 538,5</a:t>
          </a:r>
          <a:endParaRPr lang="ru-RU" sz="1200" dirty="0">
            <a:solidFill>
              <a:schemeClr val="tx2">
                <a:lumMod val="50000"/>
              </a:schemeClr>
            </a:solidFill>
          </a:endParaRPr>
        </a:p>
        <a:p>
          <a:pPr algn="ctr" rtl="0"/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тыс.рублей</a:t>
          </a:r>
          <a:r>
            <a:rPr lang="ru-RU" sz="2000" dirty="0">
              <a:solidFill>
                <a:schemeClr val="tx2">
                  <a:lumMod val="50000"/>
                </a:schemeClr>
              </a:solidFill>
            </a:rPr>
            <a:t>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Организация библиотечного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обслуживания   </a:t>
          </a:r>
          <a:r>
            <a:rPr lang="ru-RU" sz="1200" b="1" dirty="0">
              <a:solidFill>
                <a:srgbClr val="FF0000"/>
              </a:solidFill>
            </a:rPr>
            <a:t>    </a:t>
          </a:r>
        </a:p>
        <a:p>
          <a:pPr rtl="0"/>
          <a:r>
            <a:rPr lang="ru-RU" sz="1200" b="1" dirty="0"/>
            <a:t> 5 148,0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  <a:p>
          <a:pPr rtl="0"/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 тыс.рублей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условий для  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реализации муниципальной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 программы </a:t>
          </a:r>
        </a:p>
        <a:p>
          <a:pPr rtl="0"/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2 251,9 </a:t>
          </a:r>
        </a:p>
        <a:p>
          <a:pPr rtl="0"/>
          <a:r>
            <a:rPr lang="ru-RU" sz="1200" b="1" dirty="0">
              <a:solidFill>
                <a:schemeClr val="tx2">
                  <a:lumMod val="50000"/>
                </a:schemeClr>
              </a:solidFill>
            </a:rPr>
            <a:t>тыс.рублей</a:t>
          </a:r>
          <a:endParaRPr lang="ru-RU" sz="600" b="1" dirty="0">
            <a:solidFill>
              <a:schemeClr val="tx2">
                <a:lumMod val="50000"/>
              </a:schemeClr>
            </a:solidFill>
          </a:endParaRP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A8C03C2-D492-4BD6-91A9-13ED7514A343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  <a:latin typeface="+mn-lt"/>
            </a:rPr>
            <a:t>Развитие туризма   </a:t>
          </a:r>
          <a:r>
            <a:rPr lang="ru-RU" sz="1200" b="1" dirty="0">
              <a:solidFill>
                <a:srgbClr val="FF0000"/>
              </a:solidFill>
              <a:latin typeface="+mn-lt"/>
            </a:rPr>
            <a:t>    </a:t>
          </a:r>
        </a:p>
        <a:p>
          <a:pPr rtl="0"/>
          <a:r>
            <a:rPr lang="ru-RU" sz="1200" b="1" dirty="0">
              <a:latin typeface="+mn-lt"/>
            </a:rPr>
            <a:t> 186,7</a:t>
          </a:r>
          <a:endParaRPr lang="ru-RU" sz="1200" b="1" dirty="0">
            <a:solidFill>
              <a:schemeClr val="tx2">
                <a:lumMod val="50000"/>
              </a:schemeClr>
            </a:solidFill>
            <a:latin typeface="+mn-lt"/>
          </a:endParaRPr>
        </a:p>
        <a:p>
          <a:pPr rtl="0"/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+mn-lt"/>
            </a:rPr>
            <a:t> тыс.рублей </a:t>
          </a:r>
        </a:p>
      </dgm:t>
    </dgm:pt>
    <dgm:pt modelId="{D0057ECD-2A32-41EE-8C62-9DD2F4174AF1}" type="parTrans" cxnId="{C901489A-B89B-4A46-8904-C0724CC9D7C2}">
      <dgm:prSet/>
      <dgm:spPr/>
      <dgm:t>
        <a:bodyPr/>
        <a:lstStyle/>
        <a:p>
          <a:endParaRPr lang="ru-RU"/>
        </a:p>
      </dgm:t>
    </dgm:pt>
    <dgm:pt modelId="{CD755493-CA7D-4538-AD65-1DC366513A93}" type="sibTrans" cxnId="{C901489A-B89B-4A46-8904-C0724CC9D7C2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4" custScaleX="123188" custScaleY="78382" custLinFactNeighborX="-7311" custLinFactNeighborY="-12550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4"/>
      <dgm:spPr/>
    </dgm:pt>
    <dgm:pt modelId="{BFE3F803-7537-4EE3-AA8B-2ECFAF62D4E1}" type="pres">
      <dgm:prSet presAssocID="{F08DA47C-E2E6-4D5D-A0F0-9D52823538D9}" presName="imagNode" presStyleLbl="fgImgPlace1" presStyleIdx="0" presStyleCnt="4" custScaleX="97412" custScaleY="84407" custLinFactNeighborX="-1973" custLinFactNeighborY="-101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4" custScaleX="103099" custScaleY="76393" custLinFactNeighborX="12399" custLinFactNeighborY="-14042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4"/>
      <dgm:spPr/>
    </dgm:pt>
    <dgm:pt modelId="{9CD74EDC-6C6D-4AB5-BFBE-43E626F0B7EC}" type="pres">
      <dgm:prSet presAssocID="{5957C34C-AEC9-4AC4-8606-66A378B1C411}" presName="imagNode" presStyleLbl="fgImgPlace1" presStyleIdx="1" presStyleCnt="4" custScaleX="94714" custScaleY="89278" custLinFactNeighborX="6965" custLinFactNeighborY="-73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4" custScaleX="95948" custScaleY="79511" custLinFactNeighborX="9326" custLinFactNeighborY="-10346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4"/>
      <dgm:spPr/>
    </dgm:pt>
    <dgm:pt modelId="{D21D7E4F-726E-4263-BA14-CED1A01BC02A}" type="pres">
      <dgm:prSet presAssocID="{02A112F2-BEC6-447E-A8A3-3D8F2B5D9E4D}" presName="imagNode" presStyleLbl="fgImgPlace1" presStyleIdx="2" presStyleCnt="4" custScaleX="87395" custScaleY="90316" custLinFactNeighborX="6425" custLinFactNeighborY="-44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ED95231-91CB-48B8-A962-A614C3765B3B}" type="pres">
      <dgm:prSet presAssocID="{79CE9199-D350-49A3-899B-E718DF21FD22}" presName="sibTrans" presStyleLbl="sibTrans2D1" presStyleIdx="0" presStyleCnt="0"/>
      <dgm:spPr/>
    </dgm:pt>
    <dgm:pt modelId="{7DAC5582-6270-4826-9042-E4A7839970D1}" type="pres">
      <dgm:prSet presAssocID="{FA8C03C2-D492-4BD6-91A9-13ED7514A343}" presName="compNode" presStyleCnt="0"/>
      <dgm:spPr/>
    </dgm:pt>
    <dgm:pt modelId="{6B53602E-BC95-40C6-8275-695AC4D5E876}" type="pres">
      <dgm:prSet presAssocID="{FA8C03C2-D492-4BD6-91A9-13ED7514A343}" presName="node" presStyleLbl="node1" presStyleIdx="3" presStyleCnt="4" custScaleX="87330" custScaleY="81819" custLinFactNeighborX="9823" custLinFactNeighborY="-8615">
        <dgm:presLayoutVars>
          <dgm:bulletEnabled val="1"/>
        </dgm:presLayoutVars>
      </dgm:prSet>
      <dgm:spPr/>
    </dgm:pt>
    <dgm:pt modelId="{F6F91AA9-8342-40D6-9CE6-8E97D0CE0D23}" type="pres">
      <dgm:prSet presAssocID="{FA8C03C2-D492-4BD6-91A9-13ED7514A343}" presName="invisiNode" presStyleLbl="node1" presStyleIdx="3" presStyleCnt="4"/>
      <dgm:spPr/>
    </dgm:pt>
    <dgm:pt modelId="{32CB3D99-D6A4-4C8E-B0FF-41218014FB5E}" type="pres">
      <dgm:prSet presAssocID="{FA8C03C2-D492-4BD6-91A9-13ED7514A343}" presName="imagNode" presStyleLbl="fgImgPlace1" presStyleIdx="3" presStyleCnt="4" custScaleY="92719" custLinFactNeighborY="-226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2FBE0620-E8C8-4F4D-B766-11733B00DE29}" type="presOf" srcId="{FA8C03C2-D492-4BD6-91A9-13ED7514A343}" destId="{6B53602E-BC95-40C6-8275-695AC4D5E876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C901489A-B89B-4A46-8904-C0724CC9D7C2}" srcId="{1B19157D-A7DD-4C0F-A7ED-5D5755FC34D5}" destId="{FA8C03C2-D492-4BD6-91A9-13ED7514A343}" srcOrd="3" destOrd="0" parTransId="{D0057ECD-2A32-41EE-8C62-9DD2F4174AF1}" sibTransId="{CD755493-CA7D-4538-AD65-1DC366513A93}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0EE03BCD-4EB5-4F99-965C-CFB0BB1BF13F}" type="presOf" srcId="{79CE9199-D350-49A3-899B-E718DF21FD22}" destId="{2ED95231-91CB-48B8-A962-A614C3765B3B}" srcOrd="0" destOrd="0" presId="urn:microsoft.com/office/officeart/2005/8/layout/pList2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  <dgm:cxn modelId="{1BC2FA21-7149-4FC9-8A92-DD98AAEF9BBC}" type="presParOf" srcId="{43F04E03-C2E8-4838-BE22-83F99D80EA7F}" destId="{2ED95231-91CB-48B8-A962-A614C3765B3B}" srcOrd="5" destOrd="0" presId="urn:microsoft.com/office/officeart/2005/8/layout/pList2"/>
    <dgm:cxn modelId="{B6ADA250-A698-4BF8-990F-21339478DDB5}" type="presParOf" srcId="{43F04E03-C2E8-4838-BE22-83F99D80EA7F}" destId="{7DAC5582-6270-4826-9042-E4A7839970D1}" srcOrd="6" destOrd="0" presId="urn:microsoft.com/office/officeart/2005/8/layout/pList2"/>
    <dgm:cxn modelId="{CFDA2CD4-0D70-45EB-B5BB-4C1D24FD2269}" type="presParOf" srcId="{7DAC5582-6270-4826-9042-E4A7839970D1}" destId="{6B53602E-BC95-40C6-8275-695AC4D5E876}" srcOrd="0" destOrd="0" presId="urn:microsoft.com/office/officeart/2005/8/layout/pList2"/>
    <dgm:cxn modelId="{11285EF7-5542-4109-A8DC-834EFCAB65A9}" type="presParOf" srcId="{7DAC5582-6270-4826-9042-E4A7839970D1}" destId="{F6F91AA9-8342-40D6-9CE6-8E97D0CE0D23}" srcOrd="1" destOrd="0" presId="urn:microsoft.com/office/officeart/2005/8/layout/pList2"/>
    <dgm:cxn modelId="{B7826872-83A9-4C87-BF0B-E2FFA9D3A73B}" type="presParOf" srcId="{7DAC5582-6270-4826-9042-E4A7839970D1}" destId="{32CB3D99-D6A4-4C8E-B0FF-41218014FB5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1 039,8 тыс.рублей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1 098,4тыс.рублей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aseline="0" dirty="0"/>
            <a:t> 159,7 тыс.рублей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</a:t>
          </a:r>
          <a:r>
            <a:rPr lang="ru-RU" sz="1200" baseline="0" dirty="0"/>
            <a:t> 11,5 тыс.рублей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</a:t>
          </a:r>
          <a:r>
            <a:rPr lang="ru-RU" sz="1200" baseline="0" dirty="0"/>
            <a:t> 229,9 тыс.рублей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</a:t>
          </a:r>
          <a:r>
            <a:rPr lang="ru-RU" sz="1200" baseline="0" dirty="0"/>
            <a:t> 6,0 тыс.рублей</a:t>
          </a:r>
          <a:r>
            <a:rPr lang="ru-RU" sz="1900" baseline="0" dirty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4D875D46-15F9-4108-9CDE-08417D714BF7}" type="presOf" srcId="{56088713-45EC-4057-BEEA-59EBEBA0E8D1}" destId="{0CAFA209-1501-4F4B-98CA-AB44F1E60675}" srcOrd="0" destOrd="0" presId="urn:microsoft.com/office/officeart/2005/8/layout/pList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AAA215F4-5EBC-4C1B-88EF-6E300BCF9C1B}" type="presOf" srcId="{6F740A4B-4E40-4BAF-827B-EB609B5407CE}" destId="{6A25DCBA-23C8-4721-A0F0-6C4F732C9DE9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  <dgm:cxn modelId="{033D5087-C170-4A44-8DC0-8E51C6A34866}" type="presParOf" srcId="{DDB5D0E9-229A-4744-9416-4C2BEC5DFFB1}" destId="{0CAFA209-1501-4F4B-98CA-AB44F1E60675}" srcOrd="5" destOrd="0" presId="urn:microsoft.com/office/officeart/2005/8/layout/pList2"/>
    <dgm:cxn modelId="{0781868A-94AF-44FE-AED9-AF14BF31B4C6}" type="presParOf" srcId="{DDB5D0E9-229A-4744-9416-4C2BEC5DFFB1}" destId="{14748548-ACAE-4E4B-91CA-0704C0DEAB95}" srcOrd="6" destOrd="0" presId="urn:microsoft.com/office/officeart/2005/8/layout/pList2"/>
    <dgm:cxn modelId="{2033F012-9389-4382-B160-14B5C96091DF}" type="presParOf" srcId="{14748548-ACAE-4E4B-91CA-0704C0DEAB95}" destId="{6A25DCBA-23C8-4721-A0F0-6C4F732C9DE9}" srcOrd="0" destOrd="0" presId="urn:microsoft.com/office/officeart/2005/8/layout/pList2"/>
    <dgm:cxn modelId="{5FCCBCAB-1D17-4B30-BC6E-2F0675B8FECA}" type="presParOf" srcId="{14748548-ACAE-4E4B-91CA-0704C0DEAB95}" destId="{9168F19F-5BE6-4FB4-8823-EB301050B622}" srcOrd="1" destOrd="0" presId="urn:microsoft.com/office/officeart/2005/8/layout/pList2"/>
    <dgm:cxn modelId="{6CD0CB3B-0395-4597-A2F1-75F1417AA3AA}" type="presParOf" srcId="{14748548-ACAE-4E4B-91CA-0704C0DEAB95}" destId="{5912F3ED-E65A-436A-82B5-0677D9010D6F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706598" y="2498"/>
          <a:ext cx="6215075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муниципального управления                                           28 766,7 тыс.рублей      </a:t>
          </a:r>
        </a:p>
      </dsp:txBody>
      <dsp:txXfrm>
        <a:off x="1765268" y="61168"/>
        <a:ext cx="6097735" cy="1084514"/>
      </dsp:txXfrm>
    </dsp:sp>
    <dsp:sp modelId="{5C74C587-FBE8-4F56-9217-0440222C4100}">
      <dsp:nvSpPr>
        <dsp:cNvPr id="0" name=""/>
        <dsp:cNvSpPr/>
      </dsp:nvSpPr>
      <dsp:spPr>
        <a:xfrm>
          <a:off x="1706598" y="1238221"/>
          <a:ext cx="6215107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             Архивное дело                                                                                                                 686,4  тыс.рублей      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           </a:t>
          </a:r>
        </a:p>
      </dsp:txBody>
      <dsp:txXfrm>
        <a:off x="1765268" y="1296891"/>
        <a:ext cx="6097767" cy="1084514"/>
      </dsp:txXfrm>
    </dsp:sp>
    <dsp:sp modelId="{C8950925-9705-4A64-A91B-0DC8CA61AD14}">
      <dsp:nvSpPr>
        <dsp:cNvPr id="0" name=""/>
        <dsp:cNvSpPr/>
      </dsp:nvSpPr>
      <dsp:spPr>
        <a:xfrm>
          <a:off x="1714443" y="2493787"/>
          <a:ext cx="6215170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 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902,8 тыс.рублей     </a:t>
          </a:r>
        </a:p>
      </dsp:txBody>
      <dsp:txXfrm>
        <a:off x="1773113" y="2552457"/>
        <a:ext cx="6097830" cy="1084514"/>
      </dsp:txXfrm>
    </dsp:sp>
    <dsp:sp modelId="{CEC11AFB-19F6-41EF-9712-9C304855F528}">
      <dsp:nvSpPr>
        <dsp:cNvPr id="0" name=""/>
        <dsp:cNvSpPr/>
      </dsp:nvSpPr>
      <dsp:spPr>
        <a:xfrm>
          <a:off x="1706598" y="3789085"/>
          <a:ext cx="6197993" cy="120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информатизации                                                                                                            84,1 тыс. рублей                                                        </a:t>
          </a:r>
        </a:p>
      </dsp:txBody>
      <dsp:txXfrm>
        <a:off x="1765268" y="3847755"/>
        <a:ext cx="6080653" cy="1084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4 565,6 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143039" y="0"/>
          <a:ext cx="3789680" cy="3778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современной городской среды                                            1 055,5  тыс.рублей      </a:t>
          </a:r>
        </a:p>
      </dsp:txBody>
      <dsp:txXfrm>
        <a:off x="1327478" y="184439"/>
        <a:ext cx="3420802" cy="340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13845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1088" y="48625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Субвенции 44%</a:t>
          </a:r>
        </a:p>
      </dsp:txBody>
      <dsp:txXfrm>
        <a:off x="4043235" y="528399"/>
        <a:ext cx="3073265" cy="779101"/>
      </dsp:txXfrm>
    </dsp:sp>
    <dsp:sp modelId="{FAC18A7C-A816-4ADF-9C52-9B9270D2EB3F}">
      <dsp:nvSpPr>
        <dsp:cNvPr id="0" name=""/>
        <dsp:cNvSpPr/>
      </dsp:nvSpPr>
      <dsp:spPr>
        <a:xfrm>
          <a:off x="4001088" y="145757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Дотации 37%</a:t>
          </a:r>
        </a:p>
      </dsp:txBody>
      <dsp:txXfrm>
        <a:off x="4043235" y="1499719"/>
        <a:ext cx="3073265" cy="779101"/>
      </dsp:txXfrm>
    </dsp:sp>
    <dsp:sp modelId="{ABCB9C82-DAAE-49E5-BC74-ED3DFF4B883C}">
      <dsp:nvSpPr>
        <dsp:cNvPr id="0" name=""/>
        <dsp:cNvSpPr/>
      </dsp:nvSpPr>
      <dsp:spPr>
        <a:xfrm>
          <a:off x="4001088" y="2428891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Иные межбюджетные трансферты 10%</a:t>
          </a:r>
        </a:p>
      </dsp:txBody>
      <dsp:txXfrm>
        <a:off x="4043235" y="2471038"/>
        <a:ext cx="3073265" cy="779101"/>
      </dsp:txXfrm>
    </dsp:sp>
    <dsp:sp modelId="{744B790A-CCE6-4D56-B349-7CBD4BFD4BEB}">
      <dsp:nvSpPr>
        <dsp:cNvPr id="0" name=""/>
        <dsp:cNvSpPr/>
      </dsp:nvSpPr>
      <dsp:spPr>
        <a:xfrm>
          <a:off x="4001088" y="3400211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Субсидии 9%</a:t>
          </a:r>
        </a:p>
      </dsp:txBody>
      <dsp:txXfrm>
        <a:off x="4043235" y="3442358"/>
        <a:ext cx="3073265" cy="779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431024" y="392912"/>
          <a:ext cx="1640360" cy="133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124109" y="2250296"/>
          <a:ext cx="2074413" cy="20633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Организация досуга,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предоставление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услуг организаций культуры и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  доступа к музейным фондам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23 538,5</a:t>
          </a:r>
          <a:endParaRPr lang="ru-RU" sz="1200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тыс.рублей</a:t>
          </a:r>
          <a:r>
            <a:rPr lang="ru-RU" sz="2000" kern="1200" dirty="0">
              <a:solidFill>
                <a:schemeClr val="tx2">
                  <a:lumMod val="50000"/>
                </a:schemeClr>
              </a:solidFill>
            </a:rPr>
            <a:t> </a:t>
          </a:r>
        </a:p>
      </dsp:txBody>
      <dsp:txXfrm rot="10800000">
        <a:off x="187566" y="2250296"/>
        <a:ext cx="1947499" cy="1999941"/>
      </dsp:txXfrm>
    </dsp:sp>
    <dsp:sp modelId="{9CD74EDC-6C6D-4AB5-BFBE-43E626F0B7EC}">
      <dsp:nvSpPr>
        <dsp:cNvPr id="0" name=""/>
        <dsp:cNvSpPr/>
      </dsp:nvSpPr>
      <dsp:spPr>
        <a:xfrm>
          <a:off x="2677915" y="411522"/>
          <a:ext cx="1594927" cy="1410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698821" y="2250290"/>
          <a:ext cx="1736126" cy="2011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обслуживания   </a:t>
          </a:r>
          <a:r>
            <a:rPr lang="ru-RU" sz="1200" b="1" kern="1200" dirty="0">
              <a:solidFill>
                <a:srgbClr val="FF0000"/>
              </a:solidFill>
            </a:rPr>
            <a:t>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5 148,0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 тыс.рублей</a:t>
          </a:r>
        </a:p>
      </dsp:txBody>
      <dsp:txXfrm rot="10800000">
        <a:off x="2752213" y="2250290"/>
        <a:ext cx="1629342" cy="1957646"/>
      </dsp:txXfrm>
    </dsp:sp>
    <dsp:sp modelId="{D21D7E4F-726E-4263-BA14-CED1A01BC02A}">
      <dsp:nvSpPr>
        <dsp:cNvPr id="0" name=""/>
        <dsp:cNvSpPr/>
      </dsp:nvSpPr>
      <dsp:spPr>
        <a:xfrm>
          <a:off x="4608873" y="428625"/>
          <a:ext cx="1471680" cy="14265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4585711" y="2286026"/>
          <a:ext cx="1615707" cy="20931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2 251,9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</a:rPr>
            <a:t>тыс.рублей</a:t>
          </a:r>
          <a:endParaRPr lang="ru-RU" sz="600" b="1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4635400" y="2286026"/>
        <a:ext cx="1516329" cy="2043430"/>
      </dsp:txXfrm>
    </dsp:sp>
    <dsp:sp modelId="{32CB3D99-D6A4-4C8E-B0FF-41218014FB5E}">
      <dsp:nvSpPr>
        <dsp:cNvPr id="0" name=""/>
        <dsp:cNvSpPr/>
      </dsp:nvSpPr>
      <dsp:spPr>
        <a:xfrm>
          <a:off x="6212768" y="428623"/>
          <a:ext cx="1683940" cy="14644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53602E-BC95-40C6-8275-695AC4D5E876}">
      <dsp:nvSpPr>
        <dsp:cNvPr id="0" name=""/>
        <dsp:cNvSpPr/>
      </dsp:nvSpPr>
      <dsp:spPr>
        <a:xfrm rot="10800000">
          <a:off x="6484859" y="2286026"/>
          <a:ext cx="1470585" cy="215387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+mn-lt"/>
            </a:rPr>
            <a:t>Развитие туризма   </a:t>
          </a:r>
          <a:r>
            <a:rPr lang="ru-RU" sz="1200" b="1" kern="1200" dirty="0">
              <a:solidFill>
                <a:srgbClr val="FF0000"/>
              </a:solidFill>
              <a:latin typeface="+mn-lt"/>
            </a:rPr>
            <a:t>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 186,7</a:t>
          </a:r>
          <a:endParaRPr lang="ru-RU" sz="1200" b="1" kern="1200" dirty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  <a:latin typeface="+mn-lt"/>
            </a:rPr>
            <a:t> тыс.рублей </a:t>
          </a:r>
        </a:p>
      </dsp:txBody>
      <dsp:txXfrm rot="10800000">
        <a:off x="6530085" y="2286026"/>
        <a:ext cx="1380133" cy="2108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078016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1 039,8 тыс.рублей</a:t>
          </a:r>
        </a:p>
      </dsp:txBody>
      <dsp:txXfrm>
        <a:off x="1451118" y="0"/>
        <a:ext cx="4626897" cy="2355151"/>
      </dsp:txXfrm>
    </dsp:sp>
    <dsp:sp modelId="{BE736186-4A9E-4C58-9618-1299EDE779C0}">
      <dsp:nvSpPr>
        <dsp:cNvPr id="0" name=""/>
        <dsp:cNvSpPr/>
      </dsp:nvSpPr>
      <dsp:spPr>
        <a:xfrm>
          <a:off x="225022" y="214318"/>
          <a:ext cx="2252415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998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1 098,4тыс.рублей</a:t>
          </a:r>
        </a:p>
      </dsp:txBody>
      <dsp:txXfrm>
        <a:off x="1442852" y="0"/>
        <a:ext cx="4772253" cy="1998310"/>
      </dsp:txXfrm>
    </dsp:sp>
    <dsp:sp modelId="{5CE12C04-6CE5-4FDF-97B2-6CB1948C95FF}">
      <dsp:nvSpPr>
        <dsp:cNvPr id="0" name=""/>
        <dsp:cNvSpPr/>
      </dsp:nvSpPr>
      <dsp:spPr>
        <a:xfrm>
          <a:off x="150018" y="230796"/>
          <a:ext cx="2729239" cy="159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kern="1200" baseline="0" dirty="0"/>
            <a:t> 159,7 тыс.рублей</a:t>
          </a:r>
          <a:endParaRPr lang="ru-RU" sz="800" kern="1200" dirty="0"/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178593"/>
          <a:ext cx="1808039" cy="1866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</a:t>
          </a:r>
          <a:r>
            <a:rPr lang="ru-RU" sz="1200" kern="1200" baseline="0" dirty="0"/>
            <a:t> 11,5 тыс.рублей </a:t>
          </a:r>
          <a:endParaRPr lang="ru-RU" sz="1200" kern="1200" dirty="0"/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501194" y="151808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</a:t>
          </a:r>
          <a:r>
            <a:rPr lang="ru-RU" sz="1200" kern="1200" baseline="0" dirty="0"/>
            <a:t> 229,9 тыс.рублей</a:t>
          </a:r>
          <a:endParaRPr lang="ru-RU" sz="1200" kern="1200" dirty="0"/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</a:t>
          </a:r>
          <a:r>
            <a:rPr lang="ru-RU" sz="1200" kern="1200" baseline="0" dirty="0"/>
            <a:t> 6,0 тыс.рублей</a:t>
          </a:r>
          <a:r>
            <a:rPr lang="ru-RU" sz="1900" kern="1200" baseline="0" dirty="0"/>
            <a:t>     </a:t>
          </a:r>
          <a:endParaRPr lang="ru-RU" sz="1900" kern="1200" dirty="0"/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D04-EDBF-4F01-AB7A-A7A004845F87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773-2C9D-4672-9CC8-2F41150CC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3773-2C9D-4672-9CC8-2F41150CC9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7772400" cy="85920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858180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</a:t>
            </a:r>
            <a:r>
              <a:rPr kumimoji="0" lang="ru-RU" sz="3600" b="1" i="0" u="none" strike="noStrike" kern="1200" cap="none" spc="50" normalizeH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округ 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71942"/>
            <a:ext cx="2428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за 9 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месяцев 2022 года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85728"/>
            <a:ext cx="8858312" cy="1071570"/>
          </a:xfrm>
          <a:solidFill>
            <a:schemeClr val="bg2">
              <a:lumMod val="50000"/>
              <a:alpha val="7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   за  9 месяцев 2022 года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50" y="235743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2984"/>
          </a:xfrm>
          <a:solidFill>
            <a:schemeClr val="bg2">
              <a:lumMod val="50000"/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9 месяцев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                                         за 9 месяцев 2022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9 месяцев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42843" y="1071547"/>
          <a:ext cx="8858314" cy="558431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9 месяцев 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9 месяцев 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9 месяцев 2021г.,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195 813,2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207 173,5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45 780,8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60 786,5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1 607,5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1 933,2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34 964,8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19 669,1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5 599,4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16 569,5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5 167,4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103348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9 999,6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1 264,1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1 283,3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Arial" pitchFamily="34" charset="0"/>
                          <a:cs typeface="Arial" pitchFamily="34" charset="0"/>
                        </a:rPr>
                        <a:t>295 034,4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312 975,4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428736"/>
          <a:ext cx="8229600" cy="50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месяцев    2021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месяцев     2022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9 месяцев 2021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156 952,9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171 123,7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31 720,6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8 018,0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2 913,4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1 611,6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1 415,8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195 813,2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207 173,5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1285860"/>
            <a:ext cx="1785950" cy="928694"/>
          </a:xfrm>
          <a:prstGeom prst="wedgeRoundRectCallout">
            <a:avLst>
              <a:gd name="adj1" fmla="val 4152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286512" y="1428736"/>
            <a:ext cx="2643206" cy="1500198"/>
          </a:xfrm>
          <a:prstGeom prst="wedgeRoundRectCallout">
            <a:avLst>
              <a:gd name="adj1" fmla="val -106668"/>
              <a:gd name="adj2" fmla="val 54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 - 170 483,5 тыс.рублей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50" y="1500174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4 906,9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430" y="121442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1 595,9 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786346"/>
              <a:ext cx="2214578" cy="1214446"/>
            </a:xfrm>
            <a:prstGeom prst="wedgeRoundRectCallout">
              <a:avLst>
                <a:gd name="adj1" fmla="val -44191"/>
                <a:gd name="adj2" fmla="val -84496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4857784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33 212,5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13 768,9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        115 999,3 тыс. руб.</a:t>
            </a:r>
          </a:p>
          <a:p>
            <a:pPr lvl="0"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1 418,9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7943848" cy="114298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 - 31 720,6 тыс.рублей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357158" y="164305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0"/>
            <a:ext cx="8143932" cy="1071546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2 138,2 тыс.рублей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  407,1 тыс.рублей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>
                <a:solidFill>
                  <a:srgbClr val="FFFF00"/>
                </a:solidFill>
              </a:rPr>
              <a:t> 1 942,7 тыс.рублей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и ликвидация последствий чрезвычайных ситуаций, реализация мер пожарной безопасности –           </a:t>
            </a:r>
            <a:r>
              <a:rPr lang="ru-RU" sz="2400" b="1" dirty="0">
                <a:solidFill>
                  <a:srgbClr val="FFFF00"/>
                </a:solidFill>
              </a:rPr>
              <a:t>1 894,2 тыс.рублей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71488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Гармонизация межэтнических отношений и участие в профилактике экстремизма –          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9,5  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28612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правонарушений –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39,0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0"/>
            <a:ext cx="8072494" cy="100010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59 717,0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142984"/>
            <a:ext cx="5543560" cy="535787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337,3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</a:t>
            </a:r>
            <a:r>
              <a:rPr lang="ru-RU" sz="1800" b="1" dirty="0">
                <a:solidFill>
                  <a:srgbClr val="002060"/>
                </a:solidFill>
              </a:rPr>
              <a:t>6 544,3 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>
                <a:solidFill>
                  <a:srgbClr val="002060"/>
                </a:solidFill>
              </a:rPr>
              <a:t>5 971,2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>
                <a:solidFill>
                  <a:srgbClr val="002060"/>
                </a:solidFill>
              </a:rPr>
              <a:t>15827,9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7 132,6 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(организация транспортного обслуживания населения, развитие дорожного хозяйства)"-    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19 261,9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800" b="1" dirty="0">
                <a:solidFill>
                  <a:srgbClr val="002060"/>
                </a:solidFill>
              </a:rPr>
              <a:t>20 302,7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Оценка объектов недвижимого имущества – </a:t>
            </a:r>
            <a:r>
              <a:rPr lang="ru-RU" sz="1800" b="1" dirty="0">
                <a:solidFill>
                  <a:srgbClr val="002060"/>
                </a:solidFill>
              </a:rPr>
              <a:t>167,1 тыс.рублей</a:t>
            </a:r>
            <a:endParaRPr lang="ru-RU" sz="18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	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9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энергетической эффективности» - 546,5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8672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30 440,0 тыс.рублей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42844" y="1285860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571613"/>
            <a:ext cx="2214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928802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1700" b="1" dirty="0">
                <a:solidFill>
                  <a:srgbClr val="7030A0"/>
                </a:solidFill>
              </a:rPr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1928802"/>
            <a:ext cx="857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1928802"/>
            <a:ext cx="7858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16" y="2000240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0010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4 565,6 тыс.рублей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400948" cy="1000108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1 055,5 тыс.рублей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9 месяцев 2022 года,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2022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312 975,2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304 435,5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8 539,7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 за 9 месяцев 2022 года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504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полугодие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года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месяцев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1 614,8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3 941,8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12550,6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15088,3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21662,3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2525,3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35827,7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21555,4</a:t>
                      </a:r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12 304,5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14 948,1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2 587,7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4 313,8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18 702,9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33 595,1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19 261,9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 месяцев 2021 год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 месяцев 2022 год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1264,1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1283,3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Меры социальной поддержки отдельным категориям граждан за 9 месяцев 2022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22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43 чел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33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26,4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400" dirty="0"/>
                        <a:t>129,7</a:t>
                      </a:r>
                    </a:p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129,1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5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36,0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- 67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67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82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 62,6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529,1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2047,2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63,1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38424"/>
            <a:ext cx="8258204" cy="136188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68649"/>
          <a:ext cx="8643999" cy="5375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(67 руб. в день на 1 ребенка)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181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1243,7</a:t>
                      </a:r>
                    </a:p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993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2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416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2478,5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212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  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292 122,7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312 608,7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295 034,1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312 975,2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-2 911,4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-366,5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2859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312608,7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9 месяцев 2022 года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79%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0132"/>
          </a:xfrm>
          <a:solidFill>
            <a:schemeClr val="bg2">
              <a:lumMod val="50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района за 9 месяцев 2022 года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1571612"/>
            <a:ext cx="8072495" cy="4515952"/>
            <a:chOff x="500034" y="2071678"/>
            <a:chExt cx="7274135" cy="1866972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 месяцев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2021 года,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 месяцев  2022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9 месяцев 2021г.,%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51 318,6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62 577,4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122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2 265,7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4 448,8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196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238 538,4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245 582,5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103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292 122,7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312 608,7</a:t>
                        </a:r>
                        <a:endPara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107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9 месяцев 2022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21455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7281</TotalTime>
  <Words>2322</Words>
  <Application>Microsoft Office PowerPoint</Application>
  <PresentationFormat>Экран (4:3)</PresentationFormat>
  <Paragraphs>493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Основные характеристики бюджета  Юкаменского района</vt:lpstr>
      <vt:lpstr>Презентация PowerPoint</vt:lpstr>
      <vt:lpstr>Доходы бюджета  Юкаменского района за 9 месяцев 2022 года </vt:lpstr>
      <vt:lpstr> Налоговые доходы бюджета Юкаменского района  за  9 месяцев 2022 года</vt:lpstr>
      <vt:lpstr>Неналоговые доходы  бюджета  Юкаменского района     за  9 месяцев 2022 года </vt:lpstr>
      <vt:lpstr>Безвозмездные поступления  бюджета Юкаменского района  за 9 месяцев 2022 года</vt:lpstr>
      <vt:lpstr>Структура расходов  бюджета Юкаменского района                                          за 9 месяцев 2022 года</vt:lpstr>
      <vt:lpstr>Расходы бюджета  Юкаменского района за 9 месяцев 2022 года</vt:lpstr>
      <vt:lpstr>Социально-значимые расходы  бюджета   Юкаменского района</vt:lpstr>
      <vt:lpstr>Муниципальная программа  «Развитие образования и воспитания» - 170 483,5 тыс.рублей  </vt:lpstr>
      <vt:lpstr>Муниципальная программа  «Охрана здоровья и формирование здорового образа жизни населения»    – 1 418,9 тыс.рублей</vt:lpstr>
      <vt:lpstr>Муниципальная программа  «Развитие культуры»  - 31 720,6 тыс.рублей</vt:lpstr>
      <vt:lpstr>Муниципальная программа  «Социальная поддержка населения»                                                                                            2 138,2 тыс.рублей</vt:lpstr>
      <vt:lpstr>Муниципальная программа  «Создание условий для устойчивого экономического развития»            407,1 тыс.рублей</vt:lpstr>
      <vt:lpstr>Муниципальная программа      «Безопасность»  - 1 942,7 тыс.рублей</vt:lpstr>
      <vt:lpstr>Муниципальная программа  «Муниципальное хозяйство»   59 717,0  тыс.рублей</vt:lpstr>
      <vt:lpstr>Муниципальная программа  «Энергосбережение и повышение  энергетической эффективности» - 546,5 тыс.рублей</vt:lpstr>
      <vt:lpstr>Муниципальная программа  «Муниципальное управление»   30 440,0 тыс.рублей</vt:lpstr>
      <vt:lpstr>Муниципальная программа  «Управление муниципальными финансами» -  4 565,6 тыс.рублей</vt:lpstr>
      <vt:lpstr>Муниципальная программа  «Формирование современной городской среды» -  1 055,5 тыс.рублей</vt:lpstr>
      <vt:lpstr>Показатели расходов бюджета  за 9 месяцев 2022 года, тыс.руб.</vt:lpstr>
      <vt:lpstr>Муниципальный дорожный фонд  за 9 месяцев 2022 года </vt:lpstr>
      <vt:lpstr>Муниципальный долг</vt:lpstr>
      <vt:lpstr>Меры социальной поддержки отдельным категориям граждан за 9 месяцев 2022 года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691</cp:revision>
  <dcterms:created xsi:type="dcterms:W3CDTF">2013-08-21T19:17:07Z</dcterms:created>
  <dcterms:modified xsi:type="dcterms:W3CDTF">2022-11-28T10:22:22Z</dcterms:modified>
</cp:coreProperties>
</file>