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96" r:id="rId10"/>
    <p:sldId id="297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88" r:id="rId25"/>
    <p:sldId id="284" r:id="rId26"/>
    <p:sldId id="286" r:id="rId27"/>
    <p:sldId id="289" r:id="rId28"/>
    <p:sldId id="290" r:id="rId29"/>
    <p:sldId id="291" r:id="rId30"/>
    <p:sldId id="292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6600"/>
    <a:srgbClr val="A50BA5"/>
    <a:srgbClr val="FF6600"/>
    <a:srgbClr val="CC9900"/>
    <a:srgbClr val="D09622"/>
    <a:srgbClr val="FEAA02"/>
    <a:srgbClr val="D68B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4089859988327E-2"/>
          <c:y val="0.15119694379497414"/>
          <c:w val="0.84300019516056768"/>
          <c:h val="0.82079637948655071"/>
        </c:manualLayout>
      </c:layout>
      <c:pie3DChart>
        <c:varyColors val="1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4693881945265356E-2"/>
                  <c:y val="0.127430340268977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лиц, 69</a:t>
                    </a:r>
                    <a:r>
                      <a:rPr lang="ru-RU" dirty="0" smtClean="0"/>
                      <a:t>%; 11988</a:t>
                    </a:r>
                  </a:p>
                  <a:p>
                    <a:endParaRPr lang="ru-RU" dirty="0"/>
                  </a:p>
                </c:rich>
              </c:tx>
              <c:showCatName val="1"/>
            </c:dLbl>
            <c:dLbl>
              <c:idx val="1"/>
              <c:layout>
                <c:manualLayout>
                  <c:x val="1.3892592053025038E-3"/>
                  <c:y val="-1.5385591355962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ГСМ, 24</a:t>
                    </a:r>
                    <a:r>
                      <a:rPr lang="ru-RU" dirty="0" smtClean="0"/>
                      <a:t>%; 4523,6</a:t>
                    </a:r>
                    <a:endParaRPr lang="ru-RU" dirty="0"/>
                  </a:p>
                </c:rich>
              </c:tx>
              <c:showCatName val="1"/>
            </c:dLbl>
            <c:dLbl>
              <c:idx val="2"/>
              <c:layout>
                <c:manualLayout>
                  <c:x val="-9.7777448692470015E-2"/>
                  <c:y val="2.95656640983597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доход, 3</a:t>
                    </a:r>
                    <a:r>
                      <a:rPr lang="ru-RU" dirty="0" smtClean="0"/>
                      <a:t>%; 508,5</a:t>
                    </a:r>
                    <a:endParaRPr lang="ru-RU" dirty="0"/>
                  </a:p>
                </c:rich>
              </c:tx>
              <c:showCatName val="1"/>
            </c:dLbl>
            <c:dLbl>
              <c:idx val="3"/>
              <c:layout>
                <c:manualLayout>
                  <c:x val="4.8214624398369446E-2"/>
                  <c:y val="-4.90202202758375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пошлина, 1</a:t>
                    </a:r>
                    <a:r>
                      <a:rPr lang="ru-RU" dirty="0" smtClean="0"/>
                      <a:t>%;</a:t>
                    </a:r>
                    <a:r>
                      <a:rPr lang="ru-RU" baseline="0" dirty="0" smtClean="0"/>
                      <a:t> 118,3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.17315804615868111"/>
                  <c:y val="7.695220683238441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имущество, 3</a:t>
                    </a:r>
                    <a:r>
                      <a:rPr lang="ru-RU" dirty="0" smtClean="0"/>
                      <a:t>%; 425,9 </a:t>
                    </a:r>
                    <a:endParaRPr lang="ru-RU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CatName val="1"/>
            <c:showLeaderLines val="1"/>
          </c:dLbls>
          <c:cat>
            <c:strRef>
              <c:f>'[Диаграмма в Microsoft Office PowerPoint]Sheet1'!$B$1:$F$1</c:f>
              <c:strCache>
                <c:ptCount val="5"/>
                <c:pt idx="0">
                  <c:v>Налог на доходы физических лиц, 69%</c:v>
                </c:pt>
                <c:pt idx="1">
                  <c:v>Доходы от уплаты акцизов на ГСМ, 24%</c:v>
                </c:pt>
                <c:pt idx="2">
                  <c:v>Налоги на совокупный доход, 3%</c:v>
                </c:pt>
                <c:pt idx="3">
                  <c:v>Государственная пошлина, 1%</c:v>
                </c:pt>
                <c:pt idx="4">
                  <c:v>Налоги на имущество, 3%</c:v>
                </c:pt>
              </c:strCache>
            </c:strRef>
          </c:cat>
          <c:val>
            <c:numRef>
              <c:f>'[Диаграмма в Microsoft Office PowerPoint]Sheet1'!$B$2:$F$2</c:f>
              <c:numCache>
                <c:formatCode>General</c:formatCode>
                <c:ptCount val="5"/>
                <c:pt idx="0">
                  <c:v>10802.2</c:v>
                </c:pt>
                <c:pt idx="1">
                  <c:v>3795</c:v>
                </c:pt>
                <c:pt idx="2">
                  <c:v>446.4</c:v>
                </c:pt>
                <c:pt idx="3">
                  <c:v>153.69999999999999</c:v>
                </c:pt>
                <c:pt idx="4">
                  <c:v>425.9</c:v>
                </c:pt>
              </c:numCache>
            </c:numRef>
          </c:val>
        </c:ser>
        <c:dLbls>
          <c:showCatName val="1"/>
        </c:dLbls>
      </c:pie3DChart>
    </c:plotArea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384794397222227E-3"/>
          <c:y val="2.9949342461443006E-2"/>
          <c:w val="0.9749076758231553"/>
          <c:h val="0.94761299959109624"/>
        </c:manualLayout>
      </c:layout>
      <c:pie3DChart>
        <c:varyColors val="1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801479593123472"/>
                  <c:y val="3.6739432085105633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имущества, </a:t>
                    </a:r>
                    <a:r>
                      <a:rPr lang="ru-RU" dirty="0" smtClean="0"/>
                      <a:t>27%; 375,8</a:t>
                    </a:r>
                    <a:endParaRPr lang="ru-RU" dirty="0"/>
                  </a:p>
                </c:rich>
              </c:tx>
              <c:spPr>
                <a:solidFill>
                  <a:schemeClr val="accent1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1"/>
              <c:layout>
                <c:manualLayout>
                  <c:x val="-0.12528068608993201"/>
                  <c:y val="-0.19825484444504038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ресурсами, </a:t>
                    </a:r>
                    <a:r>
                      <a:rPr lang="ru-RU" dirty="0" smtClean="0"/>
                      <a:t>7%; 101,3</a:t>
                    </a:r>
                    <a:endParaRPr lang="ru-RU" dirty="0"/>
                  </a:p>
                </c:rich>
              </c:tx>
              <c:spPr>
                <a:solidFill>
                  <a:schemeClr val="accent2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2"/>
              <c:layout>
                <c:manualLayout>
                  <c:x val="0.11325118307523911"/>
                  <c:y val="-0.25469066252268785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Доходы от оказания платных услуг</a:t>
                    </a:r>
                    <a:r>
                      <a:rPr lang="ru-RU" sz="14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,</a:t>
                    </a:r>
                    <a:r>
                      <a:rPr lang="en-US" sz="14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11%; 153,9</a:t>
                    </a:r>
                    <a:endParaRPr lang="ru-RU" sz="1400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solidFill>
                  <a:schemeClr val="accent3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3"/>
              <c:layout>
                <c:manualLayout>
                  <c:x val="8.1861657071183952E-2"/>
                  <c:y val="-0.19586293482499756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продажи земельных участков и имущества, </a:t>
                    </a:r>
                    <a:r>
                      <a:rPr lang="ru-RU" dirty="0" smtClean="0"/>
                      <a:t>30%; 421,9</a:t>
                    </a:r>
                    <a:endParaRPr lang="ru-RU" dirty="0"/>
                  </a:p>
                </c:rich>
              </c:tx>
              <c:spPr>
                <a:solidFill>
                  <a:schemeClr val="accent4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4"/>
              <c:layout>
                <c:manualLayout>
                  <c:x val="4.9435920739454124E-2"/>
                  <c:y val="-0.17467682998238598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Штрафы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2%; 17,3</a:t>
                    </a:r>
                    <a:endParaRPr lang="ru-RU" dirty="0"/>
                  </a:p>
                </c:rich>
              </c:tx>
              <c:spPr>
                <a:solidFill>
                  <a:schemeClr val="accent5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5"/>
              <c:layout>
                <c:manualLayout>
                  <c:x val="2.5685799557103099E-2"/>
                  <c:y val="-2.880701437551088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Прочие неналоговые, </a:t>
                    </a:r>
                    <a:r>
                      <a:rPr lang="ru-RU" dirty="0" smtClean="0"/>
                      <a:t>23%; </a:t>
                    </a:r>
                    <a:r>
                      <a:rPr lang="ru-RU" dirty="0"/>
                      <a:t>314,9</a:t>
                    </a:r>
                  </a:p>
                </c:rich>
              </c:tx>
              <c:spPr>
                <a:solidFill>
                  <a:schemeClr val="accent6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</c:dLbls>
          <c:cat>
            <c:strRef>
              <c:f>'[Диаграмма в Microsoft Office PowerPoint]Sheet1'!$B$1:$G$1</c:f>
              <c:strCache>
                <c:ptCount val="6"/>
                <c:pt idx="0">
                  <c:v>Доходы от использования имущества, 33%</c:v>
                </c:pt>
                <c:pt idx="1">
                  <c:v>Платежи при пользовании природными ресурсами, 12%</c:v>
                </c:pt>
                <c:pt idx="2">
                  <c:v>Доходы от оказания платных услуг,16%</c:v>
                </c:pt>
                <c:pt idx="3">
                  <c:v>Доходы от продажи земельных участков и имущества, 6%</c:v>
                </c:pt>
                <c:pt idx="4">
                  <c:v>Штрафы, 4%</c:v>
                </c:pt>
                <c:pt idx="5">
                  <c:v>Прочие неналоговые, 30%</c:v>
                </c:pt>
              </c:strCache>
            </c:strRef>
          </c:cat>
          <c:val>
            <c:numRef>
              <c:f>'[Диаграмма в Microsoft Office PowerPoint]Sheet1'!$B$2:$G$2</c:f>
              <c:numCache>
                <c:formatCode>General</c:formatCode>
                <c:ptCount val="6"/>
                <c:pt idx="0">
                  <c:v>359.5</c:v>
                </c:pt>
                <c:pt idx="1">
                  <c:v>128.6</c:v>
                </c:pt>
                <c:pt idx="2">
                  <c:v>172.3</c:v>
                </c:pt>
                <c:pt idx="3">
                  <c:v>60.8</c:v>
                </c:pt>
                <c:pt idx="4">
                  <c:v>42.6</c:v>
                </c:pt>
                <c:pt idx="5">
                  <c:v>314.89999999999975</c:v>
                </c:pt>
              </c:numCache>
            </c:numRef>
          </c:val>
        </c:ser>
        <c:dLbls>
          <c:showVal val="1"/>
          <c:showCatName val="1"/>
        </c:dLbls>
      </c:pie3DChart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453E-2"/>
          <c:y val="0.16845195395060483"/>
          <c:w val="0.60408183078430977"/>
          <c:h val="0.795906049809638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4999"/>
                  <c:y val="-8.7859149613994714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51970</c:v>
                </c:pt>
                <c:pt idx="1">
                  <c:v>14988.8</c:v>
                </c:pt>
                <c:pt idx="2">
                  <c:v>8801.2000000000007</c:v>
                </c:pt>
                <c:pt idx="3">
                  <c:v>6702.9</c:v>
                </c:pt>
                <c:pt idx="4">
                  <c:v>1018.5</c:v>
                </c:pt>
                <c:pt idx="5">
                  <c:v>115.8</c:v>
                </c:pt>
                <c:pt idx="6">
                  <c:v>932.8</c:v>
                </c:pt>
                <c:pt idx="7">
                  <c:v>361.7</c:v>
                </c:pt>
                <c:pt idx="8">
                  <c:v>620.9</c:v>
                </c:pt>
                <c:pt idx="9">
                  <c:v>445.5</c:v>
                </c:pt>
                <c:pt idx="10">
                  <c:v>5.4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359"/>
          <c:h val="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73"/>
          <c:h val="0.78704365725457492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explosion val="44"/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9931.2000000000007</c:v>
                </c:pt>
                <c:pt idx="1">
                  <c:v>36211.199999999997</c:v>
                </c:pt>
                <c:pt idx="2">
                  <c:v>4501.6000000000004</c:v>
                </c:pt>
                <c:pt idx="3">
                  <c:v>3.9</c:v>
                </c:pt>
                <c:pt idx="4">
                  <c:v>1207.5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797"/>
        </c:manualLayout>
      </c:layout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РАСХОДЫ</a:t>
          </a:r>
          <a:endParaRPr lang="ru-RU" b="1" dirty="0">
            <a:solidFill>
              <a:srgbClr val="FFC000"/>
            </a:solidFill>
          </a:endParaRP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 smtClean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 smtClean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 smtClean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  <a:endParaRPr lang="ru-RU" dirty="0">
            <a:solidFill>
              <a:schemeClr val="tx1"/>
            </a:solidFill>
          </a:endParaRP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 smtClean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ЖКХ </a:t>
          </a:r>
          <a:r>
            <a:rPr lang="ru-RU" sz="1200" i="1" dirty="0" smtClean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  <dgm:t>
        <a:bodyPr/>
        <a:lstStyle/>
        <a:p>
          <a:endParaRPr lang="ru-RU"/>
        </a:p>
      </dgm:t>
    </dgm:pt>
    <dgm:pt modelId="{DB4BF6DB-A61C-4B53-A857-A2A8FA2AFCEF}" type="pres">
      <dgm:prSet presAssocID="{71B2611A-9678-4D99-9EEF-EF2F9FAE7BD3}" presName="rootConnector" presStyleLbl="node1" presStyleIdx="0" presStyleCnt="2"/>
      <dgm:spPr/>
      <dgm:t>
        <a:bodyPr/>
        <a:lstStyle/>
        <a:p>
          <a:endParaRPr lang="ru-RU"/>
        </a:p>
      </dgm:t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65441-FC0F-4884-8853-F279A35AA3FD}" type="pres">
      <dgm:prSet presAssocID="{101C32D0-AFEA-4D66-9821-8EC245B0FDB3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F464-44A2-4D8A-B509-A48AC0181183}" type="pres">
      <dgm:prSet presAssocID="{0500B7FF-8BFC-4FAD-8073-AF299F48AC3D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  <dgm:t>
        <a:bodyPr/>
        <a:lstStyle/>
        <a:p>
          <a:endParaRPr lang="ru-RU"/>
        </a:p>
      </dgm:t>
    </dgm:pt>
    <dgm:pt modelId="{9B7A9270-0818-469A-B6E4-FCC9833143D5}" type="pres">
      <dgm:prSet presAssocID="{50B242C8-1C38-408E-BB1B-BE3D654611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FADF7-7830-4BDE-858E-F7F99443D159}" type="pres">
      <dgm:prSet presAssocID="{3B05BBDE-5085-4668-9C25-07657B65C6CB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2B902-EBF0-4935-8F58-9EA4F0F3C44F}" type="pres">
      <dgm:prSet presAssocID="{287EB6F9-4C97-41A6-A0ED-913E1A603CB8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5F43-6A03-4EC8-90DC-4D9CFE8821DE}" type="pres">
      <dgm:prSet presAssocID="{63C32EED-AC7A-4ADE-B651-418F379B8569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8E85-2C6C-4D2B-9726-3D5AA935570B}" type="pres">
      <dgm:prSet presAssocID="{CF314F4D-96B2-4B24-B15D-F357712C66BF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EBC8-4659-42AF-A4FB-79F27F2F56DB}" type="pres">
      <dgm:prSet presAssocID="{EA8AE656-A14A-46E9-A362-0774CA8E9CE8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4409-6B6F-488E-8038-FD27484E4041}" type="pres">
      <dgm:prSet presAssocID="{AAE4D2F3-8AC6-4CFF-A254-EBB640593244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3FE37-A540-4C65-B65D-9AD4755DA976}" type="pres">
      <dgm:prSet presAssocID="{9AF00BC8-3F7A-4404-80EC-37FDDA8BA892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 smtClean="0"/>
            <a:t>«Предупреждение и ликвидация последствий ЧС» </a:t>
          </a:r>
        </a:p>
        <a:p>
          <a:r>
            <a:rPr lang="ru-RU" dirty="0" smtClean="0"/>
            <a:t>361,7тыс.рублей</a:t>
          </a:r>
          <a:endParaRPr lang="ru-RU" dirty="0"/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 smtClean="0"/>
            <a:t>«Профилактика правонарушений»                            0,0 тыс.рублей</a:t>
          </a:r>
          <a:endParaRPr lang="ru-RU" dirty="0"/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C5A2A-3ADF-4563-A251-BE9F1F68CBF6}" type="pres">
      <dgm:prSet presAssocID="{9EB86F3C-D0B6-4A52-9424-F3BFFAC21DC7}" presName="fgShape" presStyleLbl="fgShp" presStyleIdx="0" presStyleCnt="1" custScaleX="55403" custScaleY="87502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2"/>
      <dgm:spPr/>
      <dgm:t>
        <a:bodyPr/>
        <a:lstStyle/>
        <a:p>
          <a:endParaRPr lang="ru-RU"/>
        </a:p>
      </dgm:t>
    </dgm:pt>
    <dgm:pt modelId="{8CE2C005-6551-42FE-830D-07899CB1346A}" type="pres">
      <dgm:prSet presAssocID="{B50F761F-3510-4A26-8ACD-B1283102076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39FF1-FDB9-4AA9-A323-71434844F1C7}" type="pres">
      <dgm:prSet presAssocID="{B50F761F-3510-4A26-8ACD-B1283102076D}" presName="invisiNode" presStyleLbl="node1" presStyleIdx="0" presStyleCnt="2"/>
      <dgm:spPr/>
    </dgm:pt>
    <dgm:pt modelId="{27C5CB26-7FD9-4E34-A9F0-5A5A8F9AC43A}" type="pres">
      <dgm:prSet presAssocID="{B50F761F-3510-4A26-8ACD-B1283102076D}" presName="imagNode" presStyleLbl="fgImgPlace1" presStyleIdx="0" presStyleCnt="2" custScaleX="115661" custScaleY="1067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2"/>
      <dgm:spPr/>
      <dgm:t>
        <a:bodyPr/>
        <a:lstStyle/>
        <a:p>
          <a:endParaRPr lang="ru-RU"/>
        </a:p>
      </dgm:t>
    </dgm:pt>
    <dgm:pt modelId="{4FF2E816-CFA8-4DEA-8D81-6EDDDFEA6577}" type="pres">
      <dgm:prSet presAssocID="{0223FF2B-02B4-403F-8D67-5611B37C6C9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386A-31F7-48DB-ABAC-41926468BCDA}" type="pres">
      <dgm:prSet presAssocID="{0223FF2B-02B4-403F-8D67-5611B37C6C9A}" presName="invisiNode" presStyleLbl="node1" presStyleIdx="1" presStyleCnt="2"/>
      <dgm:spPr/>
    </dgm:pt>
    <dgm:pt modelId="{5AD1D3FE-9AA3-4228-9F40-0859FAE90C17}" type="pres">
      <dgm:prSet presAssocID="{0223FF2B-02B4-403F-8D67-5611B37C6C9A}" presName="imagNode" presStyleLbl="fgImgPlace1" presStyleIdx="1" presStyleCnt="2" custScaleX="113981" custScaleY="110922" custLinFactNeighborX="4252" custLinFactNeighborY="-21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CB1726E-9E9A-4ECA-A583-EB6269051E77}" type="presOf" srcId="{B50F761F-3510-4A26-8ACD-B1283102076D}" destId="{5AB64BC4-5248-47A1-AD9C-141D17C8BC20}" srcOrd="0" destOrd="0" presId="urn:microsoft.com/office/officeart/2005/8/layout/hList7"/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4E41BA2D-D39D-4E54-9260-07ACDD812D24}" type="presOf" srcId="{B50F761F-3510-4A26-8ACD-B1283102076D}" destId="{8CE2C005-6551-42FE-830D-07899CB1346A}" srcOrd="1" destOrd="0" presId="urn:microsoft.com/office/officeart/2005/8/layout/hList7"/>
    <dgm:cxn modelId="{685F7EAF-C135-4BCB-929C-21F2CD74419F}" type="presOf" srcId="{0223FF2B-02B4-403F-8D67-5611B37C6C9A}" destId="{4FF2E816-CFA8-4DEA-8D81-6EDDDFEA6577}" srcOrd="1" destOrd="0" presId="urn:microsoft.com/office/officeart/2005/8/layout/hList7"/>
    <dgm:cxn modelId="{8EF233C2-CABD-4940-9B20-CCDBADB8F60D}" type="presOf" srcId="{9EB86F3C-D0B6-4A52-9424-F3BFFAC21DC7}" destId="{BBFDD918-DC40-4623-ADE4-F01786311850}" srcOrd="0" destOrd="0" presId="urn:microsoft.com/office/officeart/2005/8/layout/hList7"/>
    <dgm:cxn modelId="{67090BB2-A3EA-4A80-8F92-8C6AC1F2087E}" type="presOf" srcId="{0223FF2B-02B4-403F-8D67-5611B37C6C9A}" destId="{62A604E2-A5B1-4AA3-B182-AE29FD923189}" srcOrd="0" destOrd="0" presId="urn:microsoft.com/office/officeart/2005/8/layout/hList7"/>
    <dgm:cxn modelId="{4D425E8F-5E98-4B6A-B666-00D293A75145}" type="presOf" srcId="{7831DB29-9926-48DA-BD7A-795CF89D6DC3}" destId="{7AD2C709-6680-4868-AE3A-A90439D79737}" srcOrd="0" destOrd="0" presId="urn:microsoft.com/office/officeart/2005/8/layout/hList7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4A37A95B-ABB1-4D8C-9FFC-1472622BA9D1}" type="presParOf" srcId="{BBFDD918-DC40-4623-ADE4-F01786311850}" destId="{CD6C5A2A-3ADF-4563-A251-BE9F1F68CBF6}" srcOrd="0" destOrd="0" presId="urn:microsoft.com/office/officeart/2005/8/layout/hList7"/>
    <dgm:cxn modelId="{B687DEE9-6A09-4970-81DD-98BA0ED69E25}" type="presParOf" srcId="{BBFDD918-DC40-4623-ADE4-F01786311850}" destId="{DCB327CD-DF89-4B41-B19B-B3D281056966}" srcOrd="1" destOrd="0" presId="urn:microsoft.com/office/officeart/2005/8/layout/hList7"/>
    <dgm:cxn modelId="{EEF93635-A575-4440-B3B8-447211AF4ADB}" type="presParOf" srcId="{DCB327CD-DF89-4B41-B19B-B3D281056966}" destId="{95E43093-3B94-492B-87DA-65DC9890F813}" srcOrd="0" destOrd="0" presId="urn:microsoft.com/office/officeart/2005/8/layout/hList7"/>
    <dgm:cxn modelId="{160315ED-1414-4DC4-9B48-5B95EA2D7D00}" type="presParOf" srcId="{95E43093-3B94-492B-87DA-65DC9890F813}" destId="{5AB64BC4-5248-47A1-AD9C-141D17C8BC20}" srcOrd="0" destOrd="0" presId="urn:microsoft.com/office/officeart/2005/8/layout/hList7"/>
    <dgm:cxn modelId="{AC2C071D-7405-44F8-B581-EE743A1E6BCD}" type="presParOf" srcId="{95E43093-3B94-492B-87DA-65DC9890F813}" destId="{8CE2C005-6551-42FE-830D-07899CB1346A}" srcOrd="1" destOrd="0" presId="urn:microsoft.com/office/officeart/2005/8/layout/hList7"/>
    <dgm:cxn modelId="{4F959E48-3974-43FD-8A45-98D10DCD99C2}" type="presParOf" srcId="{95E43093-3B94-492B-87DA-65DC9890F813}" destId="{F9D39FF1-FDB9-4AA9-A323-71434844F1C7}" srcOrd="2" destOrd="0" presId="urn:microsoft.com/office/officeart/2005/8/layout/hList7"/>
    <dgm:cxn modelId="{B2F8B2DB-BE5E-4564-8F94-3DAA91F07BA7}" type="presParOf" srcId="{95E43093-3B94-492B-87DA-65DC9890F813}" destId="{27C5CB26-7FD9-4E34-A9F0-5A5A8F9AC43A}" srcOrd="3" destOrd="0" presId="urn:microsoft.com/office/officeart/2005/8/layout/hList7"/>
    <dgm:cxn modelId="{7F720316-EFD1-4EAC-B4A8-3641D329C30F}" type="presParOf" srcId="{DCB327CD-DF89-4B41-B19B-B3D281056966}" destId="{7AD2C709-6680-4868-AE3A-A90439D79737}" srcOrd="1" destOrd="0" presId="urn:microsoft.com/office/officeart/2005/8/layout/hList7"/>
    <dgm:cxn modelId="{7CAC6AE7-BE94-491E-8738-E67EB8DD46AE}" type="presParOf" srcId="{DCB327CD-DF89-4B41-B19B-B3D281056966}" destId="{8FC21BBC-A9ED-4150-A240-19B0C7CF672E}" srcOrd="2" destOrd="0" presId="urn:microsoft.com/office/officeart/2005/8/layout/hList7"/>
    <dgm:cxn modelId="{A5CC911F-ED69-47F6-B928-7095E3C7162F}" type="presParOf" srcId="{8FC21BBC-A9ED-4150-A240-19B0C7CF672E}" destId="{62A604E2-A5B1-4AA3-B182-AE29FD923189}" srcOrd="0" destOrd="0" presId="urn:microsoft.com/office/officeart/2005/8/layout/hList7"/>
    <dgm:cxn modelId="{BAA32BDF-7191-4935-B4DA-D14DB3D0644F}" type="presParOf" srcId="{8FC21BBC-A9ED-4150-A240-19B0C7CF672E}" destId="{4FF2E816-CFA8-4DEA-8D81-6EDDDFEA6577}" srcOrd="1" destOrd="0" presId="urn:microsoft.com/office/officeart/2005/8/layout/hList7"/>
    <dgm:cxn modelId="{AA4DD5E4-6E68-4CCE-A741-36F47F57F129}" type="presParOf" srcId="{8FC21BBC-A9ED-4150-A240-19B0C7CF672E}" destId="{A1C5386A-31F7-48DB-ABAC-41926468BCDA}" srcOrd="2" destOrd="0" presId="urn:microsoft.com/office/officeart/2005/8/layout/hList7"/>
    <dgm:cxn modelId="{3CE0DB24-2654-4EAC-A6DA-A3C1756C30F0}" type="presParOf" srcId="{8FC21BBC-A9ED-4150-A240-19B0C7CF672E}" destId="{5AD1D3FE-9AA3-4228-9F40-0859FAE90C17}" srcOrd="3" destOrd="0" presId="urn:microsoft.com/office/officeart/2005/8/layout/hList7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vert270"/>
        <a:lstStyle/>
        <a:p>
          <a:r>
            <a:rPr lang="ru-RU" sz="1600" dirty="0" smtClean="0"/>
            <a:t>Организация муниципального управления</a:t>
          </a:r>
          <a:endParaRPr lang="ru-RU" sz="16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26518394-EFFF-43B1-8FE0-4F5EFAA80EE3}">
      <dgm:prSet phldrT="[Текст]" custT="1"/>
      <dgm:spPr/>
      <dgm:t>
        <a:bodyPr vert="vert270"/>
        <a:lstStyle/>
        <a:p>
          <a:r>
            <a:rPr lang="ru-RU" sz="1600" dirty="0" smtClean="0"/>
            <a:t>Управление муниципальным имуществом и земельными ресурсами</a:t>
          </a:r>
          <a:endParaRPr lang="ru-RU" sz="1600" dirty="0"/>
        </a:p>
      </dgm:t>
    </dgm:pt>
    <dgm:pt modelId="{C13E4567-7689-4637-8510-9EC39653A55C}" type="parTrans" cxnId="{D8759EA4-A11F-4588-8439-FDE2EE0B5ED3}">
      <dgm:prSet/>
      <dgm:spPr/>
      <dgm:t>
        <a:bodyPr/>
        <a:lstStyle/>
        <a:p>
          <a:endParaRPr lang="ru-RU"/>
        </a:p>
      </dgm:t>
    </dgm:pt>
    <dgm:pt modelId="{FB2AE377-1699-4639-90F0-AF3C47C4BFDB}" type="sibTrans" cxnId="{D8759EA4-A11F-4588-8439-FDE2EE0B5ED3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vert270"/>
        <a:lstStyle/>
        <a:p>
          <a:r>
            <a:rPr lang="ru-RU" sz="1600" dirty="0" smtClean="0"/>
            <a:t>Архивное дело</a:t>
          </a:r>
        </a:p>
        <a:p>
          <a:endParaRPr lang="ru-RU" sz="1000" dirty="0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F6CB099B-D62C-4BF0-8346-DDCFE186EA4B}">
      <dgm:prSet custT="1"/>
      <dgm:spPr/>
      <dgm:t>
        <a:bodyPr vert="vert270"/>
        <a:lstStyle/>
        <a:p>
          <a:r>
            <a:rPr lang="ru-RU" sz="1600" dirty="0" smtClean="0"/>
            <a:t>Создание условий для государственной регистрации актов гражданского состояния</a:t>
          </a:r>
        </a:p>
        <a:p>
          <a:r>
            <a:rPr lang="ru-RU" sz="1000" dirty="0" smtClean="0"/>
            <a:t> </a:t>
          </a:r>
          <a:endParaRPr lang="ru-RU" sz="1000" dirty="0"/>
        </a:p>
      </dgm:t>
    </dgm:pt>
    <dgm:pt modelId="{2413A2C2-2B64-4D62-97C4-0D626CE343F0}" type="parTrans" cxnId="{851B6D3D-42AD-414C-93DF-514C739A0E8E}">
      <dgm:prSet/>
      <dgm:spPr/>
      <dgm:t>
        <a:bodyPr/>
        <a:lstStyle/>
        <a:p>
          <a:endParaRPr lang="ru-RU"/>
        </a:p>
      </dgm:t>
    </dgm:pt>
    <dgm:pt modelId="{2EF62C33-0EC6-46DA-BD71-9920904364B5}" type="sibTrans" cxnId="{851B6D3D-42AD-414C-93DF-514C739A0E8E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vert270"/>
        <a:lstStyle/>
        <a:p>
          <a:r>
            <a:rPr lang="ru-RU" sz="1600" dirty="0" smtClean="0"/>
            <a:t>Противодействие коррупции</a:t>
          </a:r>
          <a:endParaRPr lang="ru-RU" sz="1600" dirty="0"/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vert270"/>
        <a:lstStyle/>
        <a:p>
          <a:r>
            <a:rPr lang="ru-RU" sz="1600" dirty="0" smtClean="0"/>
            <a:t>Развитие информатизации </a:t>
          </a:r>
          <a:endParaRPr lang="ru-RU" sz="1600" dirty="0"/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974C3-CFFF-43E6-BC87-911D27EE5A85}" type="pres">
      <dgm:prSet presAssocID="{DAAB2235-9DC5-4F0E-A154-FC5AA28ECFC2}" presName="bkgdShp" presStyleLbl="alignAccFollowNode1" presStyleIdx="0" presStyleCnt="1" custLinFactNeighborX="162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6B4387C-94C3-4A03-945C-0F366AE55A89}" type="pres">
      <dgm:prSet presAssocID="{DAAB2235-9DC5-4F0E-A154-FC5AA28ECFC2}" presName="linComp" presStyleCnt="0"/>
      <dgm:spPr/>
      <dgm:t>
        <a:bodyPr/>
        <a:lstStyle/>
        <a:p>
          <a:endParaRPr lang="ru-RU"/>
        </a:p>
      </dgm:t>
    </dgm:pt>
    <dgm:pt modelId="{91239CC1-70F8-4001-87ED-FB2C542FF648}" type="pres">
      <dgm:prSet presAssocID="{A6420DEC-1452-4741-BAC3-84DDC4752391}" presName="compNode" presStyleCnt="0"/>
      <dgm:spPr/>
      <dgm:t>
        <a:bodyPr/>
        <a:lstStyle/>
        <a:p>
          <a:endParaRPr lang="ru-RU"/>
        </a:p>
      </dgm:t>
    </dgm:pt>
    <dgm:pt modelId="{B1CE19AF-DD0B-41DE-97A6-597444BEE740}" type="pres">
      <dgm:prSet presAssocID="{A6420DEC-1452-4741-BAC3-84DDC4752391}" presName="node" presStyleLbl="node1" presStyleIdx="0" presStyleCnt="6" custScaleX="11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ADCC8-6514-40B1-AF83-BA7B3AAF5818}" type="pres">
      <dgm:prSet presAssocID="{A6420DEC-1452-4741-BAC3-84DDC4752391}" presName="invisiNode" presStyleLbl="node1" presStyleIdx="0" presStyleCnt="6"/>
      <dgm:spPr/>
      <dgm:t>
        <a:bodyPr/>
        <a:lstStyle/>
        <a:p>
          <a:endParaRPr lang="ru-RU"/>
        </a:p>
      </dgm:t>
    </dgm:pt>
    <dgm:pt modelId="{4FBC4F40-E9C6-4E79-A010-75D57B6B3C0C}" type="pres">
      <dgm:prSet presAssocID="{A6420DEC-1452-4741-BAC3-84DDC4752391}" presName="imagNode" presStyleLbl="fgImgPlace1" presStyleIdx="0" presStyleCnt="6" custScaleX="133156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2E8E027D-EAC6-44B2-9542-5ADE7B79D44E}" type="pres">
      <dgm:prSet presAssocID="{A2BA57D7-5C42-4855-8E31-7084410EBF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1BB8E9-F295-4AC6-AE94-43EEA1E484F3}" type="pres">
      <dgm:prSet presAssocID="{26518394-EFFF-43B1-8FE0-4F5EFAA80EE3}" presName="compNode" presStyleCnt="0"/>
      <dgm:spPr/>
      <dgm:t>
        <a:bodyPr/>
        <a:lstStyle/>
        <a:p>
          <a:endParaRPr lang="ru-RU"/>
        </a:p>
      </dgm:t>
    </dgm:pt>
    <dgm:pt modelId="{412E52FA-0C6D-4A5A-B7F4-3B46B5D53BDD}" type="pres">
      <dgm:prSet presAssocID="{26518394-EFFF-43B1-8FE0-4F5EFAA80EE3}" presName="node" presStyleLbl="node1" presStyleIdx="1" presStyleCnt="6" custScaleX="172484" custScaleY="98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26CDE-48E3-4285-B18B-599892AF5967}" type="pres">
      <dgm:prSet presAssocID="{26518394-EFFF-43B1-8FE0-4F5EFAA80EE3}" presName="invisiNode" presStyleLbl="node1" presStyleIdx="1" presStyleCnt="6"/>
      <dgm:spPr/>
      <dgm:t>
        <a:bodyPr/>
        <a:lstStyle/>
        <a:p>
          <a:endParaRPr lang="ru-RU"/>
        </a:p>
      </dgm:t>
    </dgm:pt>
    <dgm:pt modelId="{F54E1CB5-419F-4F30-A8F0-C3D05F38BFE2}" type="pres">
      <dgm:prSet presAssocID="{26518394-EFFF-43B1-8FE0-4F5EFAA80EE3}" presName="imagNode" presStyleLbl="fgImgPlace1" presStyleIdx="1" presStyleCnt="6" custScaleX="118941" custLinFactNeighborX="-4570" custLinFactNeighborY="-2735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0CA5F580-F1D7-4BB3-AFB5-B37FEC182844}" type="pres">
      <dgm:prSet presAssocID="{FB2AE377-1699-4639-90F0-AF3C47C4BF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37204C-343B-4650-A73C-D3896C9212CB}" type="pres">
      <dgm:prSet presAssocID="{7F78A63F-6394-4D83-8839-A49D1CC86F3E}" presName="compNode" presStyleCnt="0"/>
      <dgm:spPr/>
      <dgm:t>
        <a:bodyPr/>
        <a:lstStyle/>
        <a:p>
          <a:endParaRPr lang="ru-RU"/>
        </a:p>
      </dgm:t>
    </dgm:pt>
    <dgm:pt modelId="{4099D957-1913-42DF-ADFE-B56EA7480E29}" type="pres">
      <dgm:prSet presAssocID="{7F78A63F-6394-4D83-8839-A49D1CC86F3E}" presName="node" presStyleLbl="node1" presStyleIdx="2" presStyleCnt="6" custScaleX="88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C4D4C-E785-4A28-8B55-8704526F45B7}" type="pres">
      <dgm:prSet presAssocID="{7F78A63F-6394-4D83-8839-A49D1CC86F3E}" presName="invisiNode" presStyleLbl="node1" presStyleIdx="2" presStyleCnt="6"/>
      <dgm:spPr/>
      <dgm:t>
        <a:bodyPr/>
        <a:lstStyle/>
        <a:p>
          <a:endParaRPr lang="ru-RU"/>
        </a:p>
      </dgm:t>
    </dgm:pt>
    <dgm:pt modelId="{035A22DD-9163-43DD-A989-ABBD62757B10}" type="pres">
      <dgm:prSet presAssocID="{7F78A63F-6394-4D83-8839-A49D1CC86F3E}" presName="imagNode" presStyleLbl="fgImgPlace1" presStyleIdx="2" presStyleCnt="6" custScaleX="117047" custLinFactNeighborX="-7278" custLinFactNeighborY="-2202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960ECB85-A2ED-4296-94D9-09C95AD0CB98}" type="pres">
      <dgm:prSet presAssocID="{AC84D8C0-9876-4662-915C-6821A9D843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4E36D0-DD73-4FB1-AC51-45971C37277F}" type="pres">
      <dgm:prSet presAssocID="{F6CB099B-D62C-4BF0-8346-DDCFE186EA4B}" presName="compNode" presStyleCnt="0"/>
      <dgm:spPr/>
      <dgm:t>
        <a:bodyPr/>
        <a:lstStyle/>
        <a:p>
          <a:endParaRPr lang="ru-RU"/>
        </a:p>
      </dgm:t>
    </dgm:pt>
    <dgm:pt modelId="{9E00F6F1-B257-4931-840F-33BF0242A2FF}" type="pres">
      <dgm:prSet presAssocID="{F6CB099B-D62C-4BF0-8346-DDCFE186EA4B}" presName="node" presStyleLbl="node1" presStyleIdx="3" presStyleCnt="6" custScaleX="177410" custLinFactNeighborX="233" custLinFactNeighborY="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10B65-3D00-4F68-873B-711C62CCD881}" type="pres">
      <dgm:prSet presAssocID="{F6CB099B-D62C-4BF0-8346-DDCFE186EA4B}" presName="invisiNode" presStyleLbl="node1" presStyleIdx="3" presStyleCnt="6"/>
      <dgm:spPr/>
      <dgm:t>
        <a:bodyPr/>
        <a:lstStyle/>
        <a:p>
          <a:endParaRPr lang="ru-RU"/>
        </a:p>
      </dgm:t>
    </dgm:pt>
    <dgm:pt modelId="{BEA13DAC-0F43-40BC-B006-6B2BE77F8E3C}" type="pres">
      <dgm:prSet presAssocID="{F6CB099B-D62C-4BF0-8346-DDCFE186EA4B}" presName="imagNode" presStyleLbl="fgImgPlace1" presStyleIdx="3" presStyleCnt="6" custScaleX="144450" custScaleY="10440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C475CBF7-B238-4B90-96BE-46E90B0605A0}" type="pres">
      <dgm:prSet presAssocID="{2EF62C33-0EC6-46DA-BD71-99209043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6CA919-FE33-45AC-9372-9E3F598BAB09}" type="pres">
      <dgm:prSet presAssocID="{92A4AA89-42AD-42C5-B8E1-C23F4B796456}" presName="compNode" presStyleCnt="0"/>
      <dgm:spPr/>
      <dgm:t>
        <a:bodyPr/>
        <a:lstStyle/>
        <a:p>
          <a:endParaRPr lang="ru-RU"/>
        </a:p>
      </dgm:t>
    </dgm:pt>
    <dgm:pt modelId="{9F38D732-C76E-4A65-B212-1BA875955858}" type="pres">
      <dgm:prSet presAssocID="{92A4AA89-42AD-42C5-B8E1-C23F4B7964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23550-9585-4FCB-967B-4D68461F3B2A}" type="pres">
      <dgm:prSet presAssocID="{92A4AA89-42AD-42C5-B8E1-C23F4B796456}" presName="invisiNode" presStyleLbl="node1" presStyleIdx="4" presStyleCnt="6"/>
      <dgm:spPr/>
      <dgm:t>
        <a:bodyPr/>
        <a:lstStyle/>
        <a:p>
          <a:endParaRPr lang="ru-RU"/>
        </a:p>
      </dgm:t>
    </dgm:pt>
    <dgm:pt modelId="{96BA7B23-608C-41D1-8758-95938085802A}" type="pres">
      <dgm:prSet presAssocID="{92A4AA89-42AD-42C5-B8E1-C23F4B796456}" presName="imagNode" presStyleLbl="fgImgPlace1" presStyleIdx="4" presStyleCnt="6" custScaleX="134461" custScaleY="104403" custLinFactNeighborX="1019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D0D00852-5058-460D-9A8B-1B80BB6DEF3D}" type="pres">
      <dgm:prSet presAssocID="{499D86C1-BB26-46B6-878D-E156D93B81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9E485C-23CF-428D-B96E-3BB5D54598A9}" type="pres">
      <dgm:prSet presAssocID="{96DFFB02-8469-43A1-B1BA-B238D5E02795}" presName="compNode" presStyleCnt="0"/>
      <dgm:spPr/>
      <dgm:t>
        <a:bodyPr/>
        <a:lstStyle/>
        <a:p>
          <a:endParaRPr lang="ru-RU"/>
        </a:p>
      </dgm:t>
    </dgm:pt>
    <dgm:pt modelId="{09584605-7B14-4D8D-9C41-84CFA3D32AB3}" type="pres">
      <dgm:prSet presAssocID="{96DFFB02-8469-43A1-B1BA-B238D5E02795}" presName="node" presStyleLbl="node1" presStyleIdx="5" presStyleCnt="6" custScaleX="135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134A1-93CD-4ECB-A5C0-3F2F01654D05}" type="pres">
      <dgm:prSet presAssocID="{96DFFB02-8469-43A1-B1BA-B238D5E02795}" presName="invisiNode" presStyleLbl="node1" presStyleIdx="5" presStyleCnt="6"/>
      <dgm:spPr/>
      <dgm:t>
        <a:bodyPr/>
        <a:lstStyle/>
        <a:p>
          <a:endParaRPr lang="ru-RU"/>
        </a:p>
      </dgm:t>
    </dgm:pt>
    <dgm:pt modelId="{D54C5A4B-A157-40A6-B4CA-67ABE0D86E2F}" type="pres">
      <dgm:prSet presAssocID="{96DFFB02-8469-43A1-B1BA-B238D5E02795}" presName="imagNode" presStyleLbl="fgImgPlace1" presStyleIdx="5" presStyleCnt="6" custScaleX="136666" custScaleY="104403" custLinFactNeighborX="1690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</dgm:ptLst>
  <dgm:cxnLst>
    <dgm:cxn modelId="{F0019600-B646-4B99-B65E-92F185A0CC5D}" type="presOf" srcId="{2EF62C33-0EC6-46DA-BD71-9920904364B5}" destId="{C475CBF7-B238-4B90-96BE-46E90B0605A0}" srcOrd="0" destOrd="0" presId="urn:microsoft.com/office/officeart/2005/8/layout/pList2"/>
    <dgm:cxn modelId="{17CC9C5B-749E-4D84-A426-B7703BB4D800}" type="presOf" srcId="{26518394-EFFF-43B1-8FE0-4F5EFAA80EE3}" destId="{412E52FA-0C6D-4A5A-B7F4-3B46B5D53BDD}" srcOrd="0" destOrd="0" presId="urn:microsoft.com/office/officeart/2005/8/layout/pList2"/>
    <dgm:cxn modelId="{E414ED75-3BA7-44DF-B131-B996C86B6467}" type="presOf" srcId="{7F78A63F-6394-4D83-8839-A49D1CC86F3E}" destId="{4099D957-1913-42DF-ADFE-B56EA7480E29}" srcOrd="0" destOrd="0" presId="urn:microsoft.com/office/officeart/2005/8/layout/pList2"/>
    <dgm:cxn modelId="{80C623BC-B5FA-4C3E-9887-D8D1738B40EA}" type="presOf" srcId="{AC84D8C0-9876-4662-915C-6821A9D843D2}" destId="{960ECB85-A2ED-4296-94D9-09C95AD0CB98}" srcOrd="0" destOrd="0" presId="urn:microsoft.com/office/officeart/2005/8/layout/pList2"/>
    <dgm:cxn modelId="{BE65EBC1-B9A3-4DB0-A850-BDB393D6883D}" srcId="{DAAB2235-9DC5-4F0E-A154-FC5AA28ECFC2}" destId="{7F78A63F-6394-4D83-8839-A49D1CC86F3E}" srcOrd="2" destOrd="0" parTransId="{8FCE9957-F9AF-4AB8-9E69-B38536C255DB}" sibTransId="{AC84D8C0-9876-4662-915C-6821A9D843D2}"/>
    <dgm:cxn modelId="{A4B9FBE4-1E24-4DFA-9A68-C42911EF825E}" type="presOf" srcId="{DAAB2235-9DC5-4F0E-A154-FC5AA28ECFC2}" destId="{814CC6D3-7CE6-46AE-94F3-11A16B424888}" srcOrd="0" destOrd="0" presId="urn:microsoft.com/office/officeart/2005/8/layout/pList2"/>
    <dgm:cxn modelId="{716385BC-BF5B-4031-A653-BC2328134E19}" type="presOf" srcId="{A2BA57D7-5C42-4855-8E31-7084410EBF93}" destId="{2E8E027D-EAC6-44B2-9542-5ADE7B79D44E}" srcOrd="0" destOrd="0" presId="urn:microsoft.com/office/officeart/2005/8/layout/pList2"/>
    <dgm:cxn modelId="{489B70B4-650D-4A43-9CBD-C31FF2600B64}" srcId="{DAAB2235-9DC5-4F0E-A154-FC5AA28ECFC2}" destId="{92A4AA89-42AD-42C5-B8E1-C23F4B796456}" srcOrd="4" destOrd="0" parTransId="{FEB2AB50-D86B-410A-B63E-59EFF180E93A}" sibTransId="{499D86C1-BB26-46B6-878D-E156D93B810F}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B7DDBE8C-BFE6-4034-A055-B1BBDE47DF06}" type="presOf" srcId="{92A4AA89-42AD-42C5-B8E1-C23F4B796456}" destId="{9F38D732-C76E-4A65-B212-1BA875955858}" srcOrd="0" destOrd="0" presId="urn:microsoft.com/office/officeart/2005/8/layout/pList2"/>
    <dgm:cxn modelId="{D8759EA4-A11F-4588-8439-FDE2EE0B5ED3}" srcId="{DAAB2235-9DC5-4F0E-A154-FC5AA28ECFC2}" destId="{26518394-EFFF-43B1-8FE0-4F5EFAA80EE3}" srcOrd="1" destOrd="0" parTransId="{C13E4567-7689-4637-8510-9EC39653A55C}" sibTransId="{FB2AE377-1699-4639-90F0-AF3C47C4BFDB}"/>
    <dgm:cxn modelId="{E76F9E9C-E829-4B69-B6BB-7825C40298BD}" srcId="{DAAB2235-9DC5-4F0E-A154-FC5AA28ECFC2}" destId="{96DFFB02-8469-43A1-B1BA-B238D5E02795}" srcOrd="5" destOrd="0" parTransId="{ED59BED7-94D1-4AFD-87EF-0C685120FF4B}" sibTransId="{EFCF9C19-70F8-4CE2-B1D6-E601EEB0C7B6}"/>
    <dgm:cxn modelId="{F6F4AE25-24FF-4513-8711-5976C8E56350}" type="presOf" srcId="{499D86C1-BB26-46B6-878D-E156D93B810F}" destId="{D0D00852-5058-460D-9A8B-1B80BB6DEF3D}" srcOrd="0" destOrd="0" presId="urn:microsoft.com/office/officeart/2005/8/layout/pList2"/>
    <dgm:cxn modelId="{8C679CD3-07BD-43BA-8BAF-23D499CAF759}" type="presOf" srcId="{F6CB099B-D62C-4BF0-8346-DDCFE186EA4B}" destId="{9E00F6F1-B257-4931-840F-33BF0242A2FF}" srcOrd="0" destOrd="0" presId="urn:microsoft.com/office/officeart/2005/8/layout/pList2"/>
    <dgm:cxn modelId="{40ED5CAA-368E-4D13-A474-AB3331C3AB86}" type="presOf" srcId="{96DFFB02-8469-43A1-B1BA-B238D5E02795}" destId="{09584605-7B14-4D8D-9C41-84CFA3D32AB3}" srcOrd="0" destOrd="0" presId="urn:microsoft.com/office/officeart/2005/8/layout/pList2"/>
    <dgm:cxn modelId="{250DB292-9168-4E13-BA19-19AB87396F16}" type="presOf" srcId="{A6420DEC-1452-4741-BAC3-84DDC4752391}" destId="{B1CE19AF-DD0B-41DE-97A6-597444BEE740}" srcOrd="0" destOrd="0" presId="urn:microsoft.com/office/officeart/2005/8/layout/pList2"/>
    <dgm:cxn modelId="{851B6D3D-42AD-414C-93DF-514C739A0E8E}" srcId="{DAAB2235-9DC5-4F0E-A154-FC5AA28ECFC2}" destId="{F6CB099B-D62C-4BF0-8346-DDCFE186EA4B}" srcOrd="3" destOrd="0" parTransId="{2413A2C2-2B64-4D62-97C4-0D626CE343F0}" sibTransId="{2EF62C33-0EC6-46DA-BD71-9920904364B5}"/>
    <dgm:cxn modelId="{9D02DBB2-3E57-4923-ACE9-D70359630491}" type="presOf" srcId="{FB2AE377-1699-4639-90F0-AF3C47C4BFDB}" destId="{0CA5F580-F1D7-4BB3-AFB5-B37FEC182844}" srcOrd="0" destOrd="0" presId="urn:microsoft.com/office/officeart/2005/8/layout/pList2"/>
    <dgm:cxn modelId="{13CCDA3D-2A10-4AD2-B128-EC1FDCC4E4E5}" type="presParOf" srcId="{814CC6D3-7CE6-46AE-94F3-11A16B424888}" destId="{A27974C3-CFFF-43E6-BC87-911D27EE5A85}" srcOrd="0" destOrd="0" presId="urn:microsoft.com/office/officeart/2005/8/layout/pList2"/>
    <dgm:cxn modelId="{B53921F8-66BF-457D-BD8B-A6E344F309B9}" type="presParOf" srcId="{814CC6D3-7CE6-46AE-94F3-11A16B424888}" destId="{56B4387C-94C3-4A03-945C-0F366AE55A89}" srcOrd="1" destOrd="0" presId="urn:microsoft.com/office/officeart/2005/8/layout/pList2"/>
    <dgm:cxn modelId="{7807019E-13A9-4CD0-A191-8179B877310D}" type="presParOf" srcId="{56B4387C-94C3-4A03-945C-0F366AE55A89}" destId="{91239CC1-70F8-4001-87ED-FB2C542FF648}" srcOrd="0" destOrd="0" presId="urn:microsoft.com/office/officeart/2005/8/layout/pList2"/>
    <dgm:cxn modelId="{42BE8ABA-7DC3-4E01-B13E-AFEA415E3786}" type="presParOf" srcId="{91239CC1-70F8-4001-87ED-FB2C542FF648}" destId="{B1CE19AF-DD0B-41DE-97A6-597444BEE740}" srcOrd="0" destOrd="0" presId="urn:microsoft.com/office/officeart/2005/8/layout/pList2"/>
    <dgm:cxn modelId="{A2EAB621-463C-48C2-9240-946CC876E8D7}" type="presParOf" srcId="{91239CC1-70F8-4001-87ED-FB2C542FF648}" destId="{8A8ADCC8-6514-40B1-AF83-BA7B3AAF5818}" srcOrd="1" destOrd="0" presId="urn:microsoft.com/office/officeart/2005/8/layout/pList2"/>
    <dgm:cxn modelId="{DF437E82-BA3B-4432-B90E-E3B8E8882086}" type="presParOf" srcId="{91239CC1-70F8-4001-87ED-FB2C542FF648}" destId="{4FBC4F40-E9C6-4E79-A010-75D57B6B3C0C}" srcOrd="2" destOrd="0" presId="urn:microsoft.com/office/officeart/2005/8/layout/pList2"/>
    <dgm:cxn modelId="{1566DC78-57B1-40FD-B73E-E003A047F69A}" type="presParOf" srcId="{56B4387C-94C3-4A03-945C-0F366AE55A89}" destId="{2E8E027D-EAC6-44B2-9542-5ADE7B79D44E}" srcOrd="1" destOrd="0" presId="urn:microsoft.com/office/officeart/2005/8/layout/pList2"/>
    <dgm:cxn modelId="{FEEFB1D1-95D5-4B36-B67F-4D00D4C5D02D}" type="presParOf" srcId="{56B4387C-94C3-4A03-945C-0F366AE55A89}" destId="{6B1BB8E9-F295-4AC6-AE94-43EEA1E484F3}" srcOrd="2" destOrd="0" presId="urn:microsoft.com/office/officeart/2005/8/layout/pList2"/>
    <dgm:cxn modelId="{A9A6F9D8-E416-4321-8AA1-664E67DFE55F}" type="presParOf" srcId="{6B1BB8E9-F295-4AC6-AE94-43EEA1E484F3}" destId="{412E52FA-0C6D-4A5A-B7F4-3B46B5D53BDD}" srcOrd="0" destOrd="0" presId="urn:microsoft.com/office/officeart/2005/8/layout/pList2"/>
    <dgm:cxn modelId="{082C3FE6-21C8-4D0D-9650-031B3C6E497B}" type="presParOf" srcId="{6B1BB8E9-F295-4AC6-AE94-43EEA1E484F3}" destId="{13A26CDE-48E3-4285-B18B-599892AF5967}" srcOrd="1" destOrd="0" presId="urn:microsoft.com/office/officeart/2005/8/layout/pList2"/>
    <dgm:cxn modelId="{57551A7B-55A7-49F8-BD73-0B62A6590D39}" type="presParOf" srcId="{6B1BB8E9-F295-4AC6-AE94-43EEA1E484F3}" destId="{F54E1CB5-419F-4F30-A8F0-C3D05F38BFE2}" srcOrd="2" destOrd="0" presId="urn:microsoft.com/office/officeart/2005/8/layout/pList2"/>
    <dgm:cxn modelId="{3C093D37-276F-4DD7-97A2-05E752CD85DF}" type="presParOf" srcId="{56B4387C-94C3-4A03-945C-0F366AE55A89}" destId="{0CA5F580-F1D7-4BB3-AFB5-B37FEC182844}" srcOrd="3" destOrd="0" presId="urn:microsoft.com/office/officeart/2005/8/layout/pList2"/>
    <dgm:cxn modelId="{AC3D2F17-B00C-45CE-A4FE-E3352FB8C907}" type="presParOf" srcId="{56B4387C-94C3-4A03-945C-0F366AE55A89}" destId="{9D37204C-343B-4650-A73C-D3896C9212CB}" srcOrd="4" destOrd="0" presId="urn:microsoft.com/office/officeart/2005/8/layout/pList2"/>
    <dgm:cxn modelId="{A80FD377-4176-4D13-B251-6518DE4C81B9}" type="presParOf" srcId="{9D37204C-343B-4650-A73C-D3896C9212CB}" destId="{4099D957-1913-42DF-ADFE-B56EA7480E29}" srcOrd="0" destOrd="0" presId="urn:microsoft.com/office/officeart/2005/8/layout/pList2"/>
    <dgm:cxn modelId="{81B2D2C8-A926-4D7F-B5D1-C0965E7D6027}" type="presParOf" srcId="{9D37204C-343B-4650-A73C-D3896C9212CB}" destId="{32AC4D4C-E785-4A28-8B55-8704526F45B7}" srcOrd="1" destOrd="0" presId="urn:microsoft.com/office/officeart/2005/8/layout/pList2"/>
    <dgm:cxn modelId="{5CD90779-8A67-4D2A-9FC2-5C38791DB461}" type="presParOf" srcId="{9D37204C-343B-4650-A73C-D3896C9212CB}" destId="{035A22DD-9163-43DD-A989-ABBD62757B10}" srcOrd="2" destOrd="0" presId="urn:microsoft.com/office/officeart/2005/8/layout/pList2"/>
    <dgm:cxn modelId="{B5AEF47F-E658-4C83-BABA-BE2FDFEBE4BA}" type="presParOf" srcId="{56B4387C-94C3-4A03-945C-0F366AE55A89}" destId="{960ECB85-A2ED-4296-94D9-09C95AD0CB98}" srcOrd="5" destOrd="0" presId="urn:microsoft.com/office/officeart/2005/8/layout/pList2"/>
    <dgm:cxn modelId="{555E2D5D-5E29-4CBF-A4D9-6476590B1283}" type="presParOf" srcId="{56B4387C-94C3-4A03-945C-0F366AE55A89}" destId="{7D4E36D0-DD73-4FB1-AC51-45971C37277F}" srcOrd="6" destOrd="0" presId="urn:microsoft.com/office/officeart/2005/8/layout/pList2"/>
    <dgm:cxn modelId="{54644606-F31B-4A94-9A83-20F0642C8F12}" type="presParOf" srcId="{7D4E36D0-DD73-4FB1-AC51-45971C37277F}" destId="{9E00F6F1-B257-4931-840F-33BF0242A2FF}" srcOrd="0" destOrd="0" presId="urn:microsoft.com/office/officeart/2005/8/layout/pList2"/>
    <dgm:cxn modelId="{5464E2BE-C736-46A8-AFAF-31AE770BEBCE}" type="presParOf" srcId="{7D4E36D0-DD73-4FB1-AC51-45971C37277F}" destId="{ABB10B65-3D00-4F68-873B-711C62CCD881}" srcOrd="1" destOrd="0" presId="urn:microsoft.com/office/officeart/2005/8/layout/pList2"/>
    <dgm:cxn modelId="{3333D1B9-30BF-43B2-BDC4-442FBE7C682A}" type="presParOf" srcId="{7D4E36D0-DD73-4FB1-AC51-45971C37277F}" destId="{BEA13DAC-0F43-40BC-B006-6B2BE77F8E3C}" srcOrd="2" destOrd="0" presId="urn:microsoft.com/office/officeart/2005/8/layout/pList2"/>
    <dgm:cxn modelId="{80B35FF3-55DF-44F5-94B7-DD05FF3E98DC}" type="presParOf" srcId="{56B4387C-94C3-4A03-945C-0F366AE55A89}" destId="{C475CBF7-B238-4B90-96BE-46E90B0605A0}" srcOrd="7" destOrd="0" presId="urn:microsoft.com/office/officeart/2005/8/layout/pList2"/>
    <dgm:cxn modelId="{41212D16-9ED6-4DB0-871E-0207C5479AB9}" type="presParOf" srcId="{56B4387C-94C3-4A03-945C-0F366AE55A89}" destId="{026CA919-FE33-45AC-9372-9E3F598BAB09}" srcOrd="8" destOrd="0" presId="urn:microsoft.com/office/officeart/2005/8/layout/pList2"/>
    <dgm:cxn modelId="{77069F5D-27E4-49B5-9185-D6163D6C16F4}" type="presParOf" srcId="{026CA919-FE33-45AC-9372-9E3F598BAB09}" destId="{9F38D732-C76E-4A65-B212-1BA875955858}" srcOrd="0" destOrd="0" presId="urn:microsoft.com/office/officeart/2005/8/layout/pList2"/>
    <dgm:cxn modelId="{A371BF1C-15EF-47BA-A9EE-88C513139752}" type="presParOf" srcId="{026CA919-FE33-45AC-9372-9E3F598BAB09}" destId="{30C23550-9585-4FCB-967B-4D68461F3B2A}" srcOrd="1" destOrd="0" presId="urn:microsoft.com/office/officeart/2005/8/layout/pList2"/>
    <dgm:cxn modelId="{257810B1-3335-4C3D-9388-FD73F557A744}" type="presParOf" srcId="{026CA919-FE33-45AC-9372-9E3F598BAB09}" destId="{96BA7B23-608C-41D1-8758-95938085802A}" srcOrd="2" destOrd="0" presId="urn:microsoft.com/office/officeart/2005/8/layout/pList2"/>
    <dgm:cxn modelId="{0B2A1E35-3CFB-4E24-9890-171A16DBDF63}" type="presParOf" srcId="{56B4387C-94C3-4A03-945C-0F366AE55A89}" destId="{D0D00852-5058-460D-9A8B-1B80BB6DEF3D}" srcOrd="9" destOrd="0" presId="urn:microsoft.com/office/officeart/2005/8/layout/pList2"/>
    <dgm:cxn modelId="{DD8E7D83-675C-4B06-9924-C15E3987E92E}" type="presParOf" srcId="{56B4387C-94C3-4A03-945C-0F366AE55A89}" destId="{D39E485C-23CF-428D-B96E-3BB5D54598A9}" srcOrd="10" destOrd="0" presId="urn:microsoft.com/office/officeart/2005/8/layout/pList2"/>
    <dgm:cxn modelId="{203A1547-195B-42C8-9EBF-CD6E8C4CE57E}" type="presParOf" srcId="{D39E485C-23CF-428D-B96E-3BB5D54598A9}" destId="{09584605-7B14-4D8D-9C41-84CFA3D32AB3}" srcOrd="0" destOrd="0" presId="urn:microsoft.com/office/officeart/2005/8/layout/pList2"/>
    <dgm:cxn modelId="{6D69DA53-02D6-48ED-91AB-73D526CB8B6C}" type="presParOf" srcId="{D39E485C-23CF-428D-B96E-3BB5D54598A9}" destId="{F0D134A1-93CD-4ECB-A5C0-3F2F01654D05}" srcOrd="1" destOrd="0" presId="urn:microsoft.com/office/officeart/2005/8/layout/pList2"/>
    <dgm:cxn modelId="{224CBE8A-C966-4C77-9DF9-66CE04D42DEE}" type="presParOf" srcId="{D39E485C-23CF-428D-B96E-3BB5D54598A9}" destId="{D54C5A4B-A157-40A6-B4CA-67ABE0D86E2F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Денежные средства, </a:t>
          </a:r>
        </a:p>
        <a:p>
          <a:pPr algn="ctr" rtl="0"/>
          <a:r>
            <a:rPr lang="ru-RU" sz="1200" dirty="0" smtClean="0"/>
            <a:t>поступающие из вышестоящего бюджета, от организаций, граждан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 smtClean="0"/>
            <a:t>Субвенции </a:t>
          </a:r>
          <a:r>
            <a:rPr lang="ru-RU" dirty="0" smtClean="0"/>
            <a:t>53%</a:t>
          </a:r>
          <a:endParaRPr lang="ru-RU" dirty="0"/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 smtClean="0"/>
            <a:t>Дотации </a:t>
          </a:r>
          <a:r>
            <a:rPr lang="ru-RU" dirty="0" smtClean="0"/>
            <a:t>40%</a:t>
          </a:r>
          <a:endParaRPr lang="ru-RU" dirty="0"/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 smtClean="0"/>
            <a:t>Субсидии </a:t>
          </a:r>
          <a:r>
            <a:rPr lang="ru-RU" dirty="0" smtClean="0"/>
            <a:t>1%</a:t>
          </a:r>
          <a:endParaRPr lang="ru-RU" dirty="0"/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 smtClean="0"/>
            <a:t>Иные межбюджетные трансферты </a:t>
          </a:r>
          <a:r>
            <a:rPr lang="ru-RU" dirty="0" smtClean="0"/>
            <a:t>5%</a:t>
          </a:r>
          <a:endParaRPr lang="ru-RU" dirty="0"/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9BE4594C-74D3-47C3-BC5A-58FD400CA2F8}">
      <dgm:prSet phldrT="[Текст]"/>
      <dgm:spPr/>
      <dgm:t>
        <a:bodyPr/>
        <a:lstStyle/>
        <a:p>
          <a:r>
            <a:rPr lang="ru-RU" dirty="0" smtClean="0"/>
            <a:t>Прочие безвозмездные </a:t>
          </a:r>
          <a:r>
            <a:rPr lang="ru-RU" dirty="0" smtClean="0"/>
            <a:t>поступления 1%</a:t>
          </a:r>
          <a:endParaRPr lang="ru-RU" dirty="0"/>
        </a:p>
      </dgm:t>
    </dgm:pt>
    <dgm:pt modelId="{C3FF86DC-0AB7-4BEF-AABE-2CECEA26B1AF}" type="parTrans" cxnId="{10D733E7-6D08-40AB-8C63-F37DCAA0A565}">
      <dgm:prSet/>
      <dgm:spPr/>
      <dgm:t>
        <a:bodyPr/>
        <a:lstStyle/>
        <a:p>
          <a:endParaRPr lang="ru-RU"/>
        </a:p>
      </dgm:t>
    </dgm:pt>
    <dgm:pt modelId="{DDFD186E-8E73-4000-B23D-572532C8E534}" type="sibTrans" cxnId="{10D733E7-6D08-40AB-8C63-F37DCAA0A565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36FC-5712-450E-AC78-A36B632F6209}" type="pres">
      <dgm:prSet presAssocID="{FC47B2DF-BE39-4125-9FCF-DFD9656A288D}" presName="aSpace" presStyleCnt="0"/>
      <dgm:spPr/>
    </dgm:pt>
    <dgm:pt modelId="{C311EE3C-321E-4DEA-B5D9-DC61CABFE847}" type="pres">
      <dgm:prSet presAssocID="{9BE4594C-74D3-47C3-BC5A-58FD400CA2F8}" presName="aNode" presStyleLbl="fgAcc1" presStyleIdx="4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6825D-23BB-4E82-973F-B892E6E84A2B}" type="pres">
      <dgm:prSet presAssocID="{9BE4594C-74D3-47C3-BC5A-58FD400CA2F8}" presName="aSpace" presStyleCnt="0"/>
      <dgm:spPr/>
    </dgm:pt>
  </dgm:ptLst>
  <dgm:cxnLst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DE4E068D-027B-42D2-900B-3BE3D85D2451}" type="presOf" srcId="{9BE4594C-74D3-47C3-BC5A-58FD400CA2F8}" destId="{C311EE3C-321E-4DEA-B5D9-DC61CABFE847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10D733E7-6D08-40AB-8C63-F37DCAA0A565}" srcId="{8E487D8F-98DC-4AB7-9B2F-3E6748B8D5D5}" destId="{9BE4594C-74D3-47C3-BC5A-58FD400CA2F8}" srcOrd="4" destOrd="0" parTransId="{C3FF86DC-0AB7-4BEF-AABE-2CECEA26B1AF}" sibTransId="{DDFD186E-8E73-4000-B23D-572532C8E534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  <dgm:cxn modelId="{C595395F-B909-4316-AC0E-1550395B15E5}" type="presParOf" srcId="{B18F6C36-A4B9-42E5-870C-6AC599D1580C}" destId="{C311EE3C-321E-4DEA-B5D9-DC61CABFE847}" srcOrd="8" destOrd="0" presId="urn:microsoft.com/office/officeart/2005/8/layout/pyramid2"/>
    <dgm:cxn modelId="{8C10909A-0B3A-4966-9D31-31C8563C0082}" type="presParOf" srcId="{B18F6C36-A4B9-42E5-870C-6AC599D1580C}" destId="{E556825D-23BB-4E82-973F-B892E6E84A2B}" srcOrd="9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002060"/>
              </a:solidFill>
            </a:rPr>
            <a:t>Организация досуга,</a:t>
          </a:r>
        </a:p>
        <a:p>
          <a:pPr algn="ctr" rtl="0"/>
          <a:r>
            <a:rPr lang="ru-RU" sz="1200" b="1" dirty="0" smtClean="0">
              <a:solidFill>
                <a:srgbClr val="002060"/>
              </a:solidFill>
            </a:rPr>
            <a:t>предоставление     </a:t>
          </a:r>
        </a:p>
        <a:p>
          <a:pPr algn="ctr" rtl="0"/>
          <a:r>
            <a:rPr lang="ru-RU" sz="1200" b="1" dirty="0" smtClean="0">
              <a:solidFill>
                <a:srgbClr val="002060"/>
              </a:solidFill>
            </a:rPr>
            <a:t>услуг организаций культуры и </a:t>
          </a:r>
        </a:p>
        <a:p>
          <a:pPr algn="ctr" rtl="0"/>
          <a:r>
            <a:rPr lang="ru-RU" sz="1200" b="1" dirty="0" smtClean="0">
              <a:solidFill>
                <a:srgbClr val="002060"/>
              </a:solidFill>
            </a:rPr>
            <a:t>  доступа к музейным фондам </a:t>
          </a:r>
        </a:p>
        <a:p>
          <a:pPr algn="ctr" rtl="0"/>
          <a:r>
            <a:rPr lang="ru-RU" sz="1200" dirty="0" smtClean="0"/>
            <a:t>6 962,3 </a:t>
          </a:r>
        </a:p>
        <a:p>
          <a:pPr algn="ctr" rtl="0"/>
          <a:r>
            <a:rPr lang="ru-RU" sz="1200" b="1" dirty="0" smtClean="0"/>
            <a:t>тыс.руб</a:t>
          </a:r>
          <a:r>
            <a:rPr lang="ru-RU" sz="1200" dirty="0" smtClean="0"/>
            <a:t>.</a:t>
          </a:r>
          <a:r>
            <a:rPr lang="ru-RU" sz="2000" dirty="0" smtClean="0"/>
            <a:t>  </a:t>
          </a:r>
          <a:endParaRPr lang="ru-RU" sz="2000" dirty="0"/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Организация библиотечного </a:t>
          </a:r>
        </a:p>
        <a:p>
          <a:pPr rtl="0"/>
          <a:r>
            <a:rPr lang="ru-RU" sz="1200" b="1" dirty="0" smtClean="0">
              <a:solidFill>
                <a:srgbClr val="002060"/>
              </a:solidFill>
            </a:rPr>
            <a:t>обслуживания   </a:t>
          </a:r>
          <a:r>
            <a:rPr lang="ru-RU" sz="1200" b="1" dirty="0" smtClean="0">
              <a:solidFill>
                <a:srgbClr val="FF0000"/>
              </a:solidFill>
            </a:rPr>
            <a:t>    </a:t>
          </a:r>
        </a:p>
        <a:p>
          <a:pPr rtl="0"/>
          <a:r>
            <a:rPr lang="ru-RU" sz="1200" b="1" dirty="0" smtClean="0"/>
            <a:t> 1 355,0</a:t>
          </a:r>
        </a:p>
        <a:p>
          <a:pPr rtl="0"/>
          <a:r>
            <a:rPr lang="ru-RU" sz="1200" b="1" dirty="0" smtClean="0"/>
            <a:t> тыс.руб.</a:t>
          </a:r>
          <a:endParaRPr lang="ru-RU" sz="1200" b="1" dirty="0"/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Создание условий для   </a:t>
          </a:r>
        </a:p>
        <a:p>
          <a:pPr rtl="0"/>
          <a:r>
            <a:rPr lang="ru-RU" sz="1200" b="1" dirty="0" smtClean="0">
              <a:solidFill>
                <a:srgbClr val="002060"/>
              </a:solidFill>
            </a:rPr>
            <a:t>реализации муниципальной</a:t>
          </a:r>
        </a:p>
        <a:p>
          <a:pPr rtl="0"/>
          <a:r>
            <a:rPr lang="ru-RU" sz="1200" b="1" dirty="0" smtClean="0">
              <a:solidFill>
                <a:srgbClr val="002060"/>
              </a:solidFill>
            </a:rPr>
            <a:t> программы </a:t>
          </a:r>
        </a:p>
        <a:p>
          <a:pPr rtl="0"/>
          <a:r>
            <a:rPr lang="ru-RU" sz="1200" b="1" dirty="0" smtClean="0"/>
            <a:t>299,4</a:t>
          </a:r>
        </a:p>
        <a:p>
          <a:pPr rtl="0"/>
          <a:r>
            <a:rPr lang="ru-RU" sz="1200" b="1" dirty="0" smtClean="0"/>
            <a:t>тыс.руб</a:t>
          </a:r>
          <a:r>
            <a:rPr lang="ru-RU" sz="600" b="1" dirty="0" smtClean="0"/>
            <a:t>.</a:t>
          </a:r>
          <a:endParaRPr lang="ru-RU" sz="600" b="1" dirty="0"/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3" custScaleX="103203" custScaleY="86364" custLinFactNeighborX="-7311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F059-517F-4F76-8756-EE96E5559E61}" type="pres">
      <dgm:prSet presAssocID="{F08DA47C-E2E6-4D5D-A0F0-9D52823538D9}" presName="invisiNode" presStyleLbl="node1" presStyleIdx="0" presStyleCnt="3"/>
      <dgm:spPr/>
    </dgm:pt>
    <dgm:pt modelId="{BFE3F803-7537-4EE3-AA8B-2ECFAF62D4E1}" type="pres">
      <dgm:prSet presAssocID="{F08DA47C-E2E6-4D5D-A0F0-9D52823538D9}" presName="imagNode" presStyleLbl="fgImgPlace1" presStyleIdx="0" presStyleCnt="3" custScaleX="97412" custScaleY="84407" custLinFactNeighborX="-7458" custLinFactNeighborY="-45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A02806-6B71-4187-86BB-3BE890700C01}" type="pres">
      <dgm:prSet presAssocID="{7E2B6683-9E1F-4196-918E-38B4720A8A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3" custScaleX="104511" custScaleY="81819" custLinFactNeighborX="-3135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6ED23-E78A-425A-916B-E8FBC8A20C08}" type="pres">
      <dgm:prSet presAssocID="{5957C34C-AEC9-4AC4-8606-66A378B1C411}" presName="invisiNode" presStyleLbl="node1" presStyleIdx="1" presStyleCnt="3"/>
      <dgm:spPr/>
    </dgm:pt>
    <dgm:pt modelId="{9CD74EDC-6C6D-4AB5-BFBE-43E626F0B7EC}" type="pres">
      <dgm:prSet presAssocID="{5957C34C-AEC9-4AC4-8606-66A378B1C411}" presName="imagNode" presStyleLbl="fgImgPlace1" presStyleIdx="1" presStyleCnt="3" custScaleX="90675" custScaleY="82591" custLinFactNeighborX="-2303" custLinFactNeighborY="-73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3" custScaleX="95948" custScaleY="81818" custLinFactNeighborX="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A6D97-974C-4F78-BECE-4E3C70650823}" type="pres">
      <dgm:prSet presAssocID="{02A112F2-BEC6-447E-A8A3-3D8F2B5D9E4D}" presName="invisiNode" presStyleLbl="node1" presStyleIdx="2" presStyleCnt="3"/>
      <dgm:spPr/>
    </dgm:pt>
    <dgm:pt modelId="{D21D7E4F-726E-4263-BA14-CED1A01BC02A}" type="pres">
      <dgm:prSet presAssocID="{02A112F2-BEC6-447E-A8A3-3D8F2B5D9E4D}" presName="imagNode" presStyleLbl="fgImgPlace1" presStyleIdx="2" presStyleCnt="3" custScaleX="82244" custScaleY="76747" custLinFactNeighborX="5377" custLinFactNeighborY="-101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C6DFD19-56F0-4F5E-9CC0-9E3F574B4AC3}" type="presOf" srcId="{4A6444F0-92F6-472B-80A9-E35CBE2CAABD}" destId="{647AE471-54AA-483A-890F-CD3D20FE3750}" srcOrd="0" destOrd="0" presId="urn:microsoft.com/office/officeart/2005/8/layout/pList2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130A8E73-E63A-4E7B-AD7D-783BC4C78845}" type="presOf" srcId="{02A112F2-BEC6-447E-A8A3-3D8F2B5D9E4D}" destId="{ADDF07E1-951D-4B14-B2AD-BB9A2113CD45}" srcOrd="0" destOrd="0" presId="urn:microsoft.com/office/officeart/2005/8/layout/pList2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FBF46F0C-ABAA-4A37-9078-FF80A78BFA15}" type="presOf" srcId="{1B19157D-A7DD-4C0F-A7ED-5D5755FC34D5}" destId="{F17E5137-6E3D-4665-821B-373C6C4ABF77}" srcOrd="0" destOrd="0" presId="urn:microsoft.com/office/officeart/2005/8/layout/pList2"/>
    <dgm:cxn modelId="{BB26BBAF-5B11-4585-B459-449EA6340697}" type="presOf" srcId="{7E2B6683-9E1F-4196-918E-38B4720A8A4A}" destId="{C1A02806-6B71-4187-86BB-3BE890700C01}" srcOrd="0" destOrd="0" presId="urn:microsoft.com/office/officeart/2005/8/layout/pList2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B907D211-733C-439F-8372-2109284E4D81}" type="presOf" srcId="{5957C34C-AEC9-4AC4-8606-66A378B1C411}" destId="{11015A28-8188-4E47-AC75-4AD56287FD2B}" srcOrd="0" destOrd="0" presId="urn:microsoft.com/office/officeart/2005/8/layout/pList2"/>
    <dgm:cxn modelId="{D8A48D34-A43C-4498-B4F1-7283B986EC87}" type="presOf" srcId="{F08DA47C-E2E6-4D5D-A0F0-9D52823538D9}" destId="{02C475CD-03BA-47E1-B62F-05333E83AF7A}" srcOrd="0" destOrd="0" presId="urn:microsoft.com/office/officeart/2005/8/layout/pList2"/>
    <dgm:cxn modelId="{5E2E148C-85E3-49BF-9B95-7D06A2CFBA98}" type="presParOf" srcId="{F17E5137-6E3D-4665-821B-373C6C4ABF77}" destId="{3511CC35-3EB8-4E4C-AF1A-D6446BA0487E}" srcOrd="0" destOrd="0" presId="urn:microsoft.com/office/officeart/2005/8/layout/pList2"/>
    <dgm:cxn modelId="{D3D79ECC-C067-4F9A-9172-D3A963392C2C}" type="presParOf" srcId="{F17E5137-6E3D-4665-821B-373C6C4ABF77}" destId="{43F04E03-C2E8-4838-BE22-83F99D80EA7F}" srcOrd="1" destOrd="0" presId="urn:microsoft.com/office/officeart/2005/8/layout/pList2"/>
    <dgm:cxn modelId="{99D3396C-0472-4D1D-A69D-3BA821B97D6B}" type="presParOf" srcId="{43F04E03-C2E8-4838-BE22-83F99D80EA7F}" destId="{657D0670-8477-4725-9871-79EF3E8D9F2E}" srcOrd="0" destOrd="0" presId="urn:microsoft.com/office/officeart/2005/8/layout/pList2"/>
    <dgm:cxn modelId="{0932F2B4-886D-422A-AAAA-94C6AE1CC2A0}" type="presParOf" srcId="{657D0670-8477-4725-9871-79EF3E8D9F2E}" destId="{02C475CD-03BA-47E1-B62F-05333E83AF7A}" srcOrd="0" destOrd="0" presId="urn:microsoft.com/office/officeart/2005/8/layout/pList2"/>
    <dgm:cxn modelId="{210DE600-6B98-4C9E-A235-168E4CCC01E9}" type="presParOf" srcId="{657D0670-8477-4725-9871-79EF3E8D9F2E}" destId="{034BF059-517F-4F76-8756-EE96E5559E61}" srcOrd="1" destOrd="0" presId="urn:microsoft.com/office/officeart/2005/8/layout/pList2"/>
    <dgm:cxn modelId="{93DA1649-E04A-4CE8-912A-DFD8208E6411}" type="presParOf" srcId="{657D0670-8477-4725-9871-79EF3E8D9F2E}" destId="{BFE3F803-7537-4EE3-AA8B-2ECFAF62D4E1}" srcOrd="2" destOrd="0" presId="urn:microsoft.com/office/officeart/2005/8/layout/pList2"/>
    <dgm:cxn modelId="{FDD70DF2-1737-4656-8322-717417C43B0E}" type="presParOf" srcId="{43F04E03-C2E8-4838-BE22-83F99D80EA7F}" destId="{C1A02806-6B71-4187-86BB-3BE890700C01}" srcOrd="1" destOrd="0" presId="urn:microsoft.com/office/officeart/2005/8/layout/pList2"/>
    <dgm:cxn modelId="{D83E22F5-A998-4AEA-8A41-3CADF1BF1D47}" type="presParOf" srcId="{43F04E03-C2E8-4838-BE22-83F99D80EA7F}" destId="{F666E9F7-CB50-4ECB-912B-451DD134FB84}" srcOrd="2" destOrd="0" presId="urn:microsoft.com/office/officeart/2005/8/layout/pList2"/>
    <dgm:cxn modelId="{16256920-7576-48AF-BC18-B76B99A108A0}" type="presParOf" srcId="{F666E9F7-CB50-4ECB-912B-451DD134FB84}" destId="{11015A28-8188-4E47-AC75-4AD56287FD2B}" srcOrd="0" destOrd="0" presId="urn:microsoft.com/office/officeart/2005/8/layout/pList2"/>
    <dgm:cxn modelId="{79FC3FA8-CB79-4C0A-BFED-BAE288162757}" type="presParOf" srcId="{F666E9F7-CB50-4ECB-912B-451DD134FB84}" destId="{5886ED23-E78A-425A-916B-E8FBC8A20C08}" srcOrd="1" destOrd="0" presId="urn:microsoft.com/office/officeart/2005/8/layout/pList2"/>
    <dgm:cxn modelId="{7FDBC430-6B07-4B97-8BA8-BA5223F0A557}" type="presParOf" srcId="{F666E9F7-CB50-4ECB-912B-451DD134FB84}" destId="{9CD74EDC-6C6D-4AB5-BFBE-43E626F0B7EC}" srcOrd="2" destOrd="0" presId="urn:microsoft.com/office/officeart/2005/8/layout/pList2"/>
    <dgm:cxn modelId="{08B3ED9A-8CB4-41FB-AA00-3C2970223DFE}" type="presParOf" srcId="{43F04E03-C2E8-4838-BE22-83F99D80EA7F}" destId="{647AE471-54AA-483A-890F-CD3D20FE3750}" srcOrd="3" destOrd="0" presId="urn:microsoft.com/office/officeart/2005/8/layout/pList2"/>
    <dgm:cxn modelId="{5E70E101-5F79-487B-82C0-3402F86BF95E}" type="presParOf" srcId="{43F04E03-C2E8-4838-BE22-83F99D80EA7F}" destId="{82CE5D9C-F31E-49FC-B605-ACBBBD4E6721}" srcOrd="4" destOrd="0" presId="urn:microsoft.com/office/officeart/2005/8/layout/pList2"/>
    <dgm:cxn modelId="{E1C802C1-4B5B-4A31-BDA9-F8E3745073D0}" type="presParOf" srcId="{82CE5D9C-F31E-49FC-B605-ACBBBD4E6721}" destId="{ADDF07E1-951D-4B14-B2AD-BB9A2113CD45}" srcOrd="0" destOrd="0" presId="urn:microsoft.com/office/officeart/2005/8/layout/pList2"/>
    <dgm:cxn modelId="{4449C9D9-6C94-4FC3-ACC4-2986C2587579}" type="presParOf" srcId="{82CE5D9C-F31E-49FC-B605-ACBBBD4E6721}" destId="{7D7A6D97-974C-4F78-BECE-4E3C70650823}" srcOrd="1" destOrd="0" presId="urn:microsoft.com/office/officeart/2005/8/layout/pList2"/>
    <dgm:cxn modelId="{7FC042AA-7580-45A5-8D1C-111E9B91B863}" type="presParOf" srcId="{82CE5D9C-F31E-49FC-B605-ACBBBD4E6721}" destId="{D21D7E4F-726E-4263-BA14-CED1A01BC02A}" srcOrd="2" destOrd="0" presId="urn:microsoft.com/office/officeart/2005/8/layout/p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 smtClean="0"/>
            <a:t>	Социальная </a:t>
          </a:r>
        </a:p>
        <a:p>
          <a:pPr algn="ctr"/>
          <a:r>
            <a:rPr lang="ru-RU" sz="2200" dirty="0" smtClean="0"/>
            <a:t>	поддержка семьи</a:t>
          </a:r>
        </a:p>
        <a:p>
          <a:pPr algn="ctr"/>
          <a:r>
            <a:rPr lang="ru-RU" sz="2200" dirty="0" smtClean="0"/>
            <a:t> 	и детей – 366,5 тыс.руб.</a:t>
          </a:r>
          <a:endParaRPr lang="ru-RU" sz="2200" dirty="0"/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  <dgm:t>
        <a:bodyPr/>
        <a:lstStyle/>
        <a:p>
          <a:endParaRPr lang="ru-RU"/>
        </a:p>
      </dgm:t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E039F-BAA9-49E9-9B40-33D7860F85C0}" type="presOf" srcId="{64DBA897-F89B-42E0-BE04-FA76142A9AD5}" destId="{806BDEE7-4921-48C5-B8DA-586EBA40BBBB}" srcOrd="0" destOrd="0" presId="urn:microsoft.com/office/officeart/2005/8/layout/vList4"/>
    <dgm:cxn modelId="{0E53402E-A204-48F1-A4D0-C2FCCA2DA623}" type="presOf" srcId="{C194F3B2-9981-4CAF-BB1F-2772EFD75BE1}" destId="{290581CA-55E1-4DBA-B19F-E9260E7892EA}" srcOrd="0" destOrd="0" presId="urn:microsoft.com/office/officeart/2005/8/layout/vList4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EDB37CA5-EE61-490B-8EA2-CED39ED46D71}" type="presOf" srcId="{C194F3B2-9981-4CAF-BB1F-2772EFD75BE1}" destId="{4DF65E1B-B306-4430-9BDB-831653EB63F3}" srcOrd="1" destOrd="0" presId="urn:microsoft.com/office/officeart/2005/8/layout/vList4"/>
    <dgm:cxn modelId="{FF563CEF-B0D5-4128-ABE2-8B7F42D067F1}" type="presParOf" srcId="{806BDEE7-4921-48C5-B8DA-586EBA40BBBB}" destId="{8AD9E806-EFD6-45FF-A5A0-06CD64BC2B80}" srcOrd="0" destOrd="0" presId="urn:microsoft.com/office/officeart/2005/8/layout/vList4"/>
    <dgm:cxn modelId="{D869A7B5-D680-48FC-ACD0-7ECDFB084A53}" type="presParOf" srcId="{8AD9E806-EFD6-45FF-A5A0-06CD64BC2B80}" destId="{290581CA-55E1-4DBA-B19F-E9260E7892EA}" srcOrd="0" destOrd="0" presId="urn:microsoft.com/office/officeart/2005/8/layout/vList4"/>
    <dgm:cxn modelId="{14B7D04E-6048-4869-806C-60323D6428B7}" type="presParOf" srcId="{8AD9E806-EFD6-45FF-A5A0-06CD64BC2B80}" destId="{BE736186-4A9E-4C58-9618-1299EDE779C0}" srcOrd="1" destOrd="0" presId="urn:microsoft.com/office/officeart/2005/8/layout/vList4"/>
    <dgm:cxn modelId="{98973D1B-5455-40EA-8DDF-63B9B1E51D1F}" type="presParOf" srcId="{8AD9E806-EFD6-45FF-A5A0-06CD64BC2B80}" destId="{4DF65E1B-B306-4430-9BDB-831653EB63F3}" srcOrd="2" destOrd="0" presId="urn:microsoft.com/office/officeart/2005/8/layout/vList4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	</a:t>
          </a:r>
          <a:r>
            <a:rPr lang="ru-RU" sz="2200" dirty="0" smtClean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                  362,7 тыс.руб.</a:t>
          </a:r>
          <a:endParaRPr lang="ru-RU" sz="2200" dirty="0"/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  <dgm:t>
        <a:bodyPr/>
        <a:lstStyle/>
        <a:p>
          <a:endParaRPr lang="ru-RU"/>
        </a:p>
      </dgm:t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8C028091-28CB-4153-B618-C04E1C0938AD}" type="presOf" srcId="{EA5852E8-015D-4660-9F0E-E2ADAF6AE480}" destId="{CBA03A1B-7CAF-4AD5-B4BF-8DC0F1A6E9EA}" srcOrd="0" destOrd="0" presId="urn:microsoft.com/office/officeart/2005/8/layout/vList4"/>
    <dgm:cxn modelId="{1742E39E-379D-49F7-B080-9B7BF375DBCF}" type="presOf" srcId="{EA5852E8-015D-4660-9F0E-E2ADAF6AE480}" destId="{DDB09795-84B9-4807-9011-62E972782204}" srcOrd="1" destOrd="0" presId="urn:microsoft.com/office/officeart/2005/8/layout/vList4"/>
    <dgm:cxn modelId="{BE631F82-F3EC-4C30-A24F-417CD46BD861}" type="presOf" srcId="{EF3B1B0A-8441-428A-9A84-76234A95405F}" destId="{1F881114-A643-4093-90E6-F0E0D848672B}" srcOrd="0" destOrd="0" presId="urn:microsoft.com/office/officeart/2005/8/layout/vList4"/>
    <dgm:cxn modelId="{A9F5B7A5-D882-47B2-A352-A8307CF91860}" type="presParOf" srcId="{1F881114-A643-4093-90E6-F0E0D848672B}" destId="{7EB8DE30-D7B4-4B15-9438-1FC9AA19ED72}" srcOrd="0" destOrd="0" presId="urn:microsoft.com/office/officeart/2005/8/layout/vList4"/>
    <dgm:cxn modelId="{46832824-4551-4B42-808E-1C3DC0498E32}" type="presParOf" srcId="{7EB8DE30-D7B4-4B15-9438-1FC9AA19ED72}" destId="{CBA03A1B-7CAF-4AD5-B4BF-8DC0F1A6E9EA}" srcOrd="0" destOrd="0" presId="urn:microsoft.com/office/officeart/2005/8/layout/vList4"/>
    <dgm:cxn modelId="{01C67562-9986-4CA7-9CC0-F81FBBBF94EF}" type="presParOf" srcId="{7EB8DE30-D7B4-4B15-9438-1FC9AA19ED72}" destId="{5CE12C04-6CE5-4FDF-97B2-6CB1948C95FF}" srcOrd="1" destOrd="0" presId="urn:microsoft.com/office/officeart/2005/8/layout/vList4"/>
    <dgm:cxn modelId="{9BE9679C-4419-4F65-9B58-BDDA185BB9F7}" type="presParOf" srcId="{7EB8DE30-D7B4-4B15-9438-1FC9AA19ED72}" destId="{DDB09795-84B9-4807-9011-62E972782204}" srcOrd="2" destOrd="0" presId="urn:microsoft.com/office/officeart/2005/8/layout/vList4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 smtClean="0"/>
            <a:t>
</a:t>
          </a:r>
          <a:r>
            <a:rPr lang="ru-RU" sz="1200" baseline="0" dirty="0" smtClean="0"/>
            <a:t> 54,8 тыс.руб</a:t>
          </a:r>
          <a:r>
            <a:rPr lang="ru-RU" sz="800" baseline="0" dirty="0" smtClean="0"/>
            <a:t>.</a:t>
          </a:r>
          <a:endParaRPr lang="ru-RU" sz="8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 smtClean="0"/>
            <a:t>
</a:t>
          </a:r>
          <a:r>
            <a:rPr lang="ru-RU" sz="1200" baseline="0" dirty="0" smtClean="0"/>
            <a:t>0,0 тыс.руб. </a:t>
          </a:r>
          <a:endParaRPr lang="ru-RU" sz="1200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 smtClean="0"/>
            <a:t>
</a:t>
          </a:r>
          <a:r>
            <a:rPr lang="ru-RU" sz="1200" baseline="0" dirty="0" smtClean="0"/>
            <a:t> 52,0 тыс.руб.</a:t>
          </a:r>
          <a:endParaRPr lang="ru-RU" sz="1200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 smtClean="0"/>
            <a:t>
</a:t>
          </a:r>
          <a:r>
            <a:rPr lang="ru-RU" sz="1200" baseline="0" dirty="0" smtClean="0"/>
            <a:t> 0,0 тыс.руб. </a:t>
          </a:r>
          <a:r>
            <a:rPr lang="ru-RU" sz="1900" baseline="0" dirty="0" smtClean="0"/>
            <a:t>     </a:t>
          </a:r>
          <a:endParaRPr lang="ru-RU" sz="1900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AAA215F4-5EBC-4C1B-88EF-6E300BCF9C1B}" type="presOf" srcId="{6F740A4B-4E40-4BAF-827B-EB609B5407CE}" destId="{6A25DCBA-23C8-4721-A0F0-6C4F732C9DE9}" srcOrd="0" destOrd="0" presId="urn:microsoft.com/office/officeart/2005/8/layout/pList2"/>
    <dgm:cxn modelId="{E95ED9DF-CBCD-4BDF-A725-FA37E75BE1C1}" type="presOf" srcId="{BD0761FE-0441-47FA-B6A4-0F94AD214C86}" destId="{3E2AD502-EE1A-421C-B269-976F0C16FDE1}" srcOrd="0" destOrd="0" presId="urn:microsoft.com/office/officeart/2005/8/layout/pList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C3A36BF1-448A-4719-833E-1C5A3AB7309D}" type="presOf" srcId="{3DC872D9-F38C-4F2D-9526-E5A6FB6CDD99}" destId="{DDDF226B-D050-4934-9DE6-8B88FDD59211}" srcOrd="0" destOrd="0" presId="urn:microsoft.com/office/officeart/2005/8/layout/pList2"/>
    <dgm:cxn modelId="{4D875D46-15F9-4108-9CDE-08417D714BF7}" type="presOf" srcId="{56088713-45EC-4057-BEEA-59EBEBA0E8D1}" destId="{0CAFA209-1501-4F4B-98CA-AB44F1E60675}" srcOrd="0" destOrd="0" presId="urn:microsoft.com/office/officeart/2005/8/layout/pList2"/>
    <dgm:cxn modelId="{ECA8E9F9-4078-4F76-A8F1-AC52A7337486}" type="presOf" srcId="{C3BA9AA1-8D81-4AE0-A64C-ED1BDAFD9E1E}" destId="{07017BAF-3268-499F-BE8D-137664246723}" srcOrd="0" destOrd="0" presId="urn:microsoft.com/office/officeart/2005/8/layout/pList2"/>
    <dgm:cxn modelId="{8EAC00CE-F044-472C-B06D-31D9CFAA6EDE}" type="presOf" srcId="{EEFF7AD8-0C98-4D06-A6FE-69B90AEDF183}" destId="{506731C5-1797-4E87-BD04-7417B1F36AFA}" srcOrd="0" destOrd="0" presId="urn:microsoft.com/office/officeart/2005/8/layout/pList2"/>
    <dgm:cxn modelId="{D7580AA4-FC15-4F29-880D-6DB8000E3604}" type="presOf" srcId="{92C6202C-05CA-4BD4-A3FF-D81F3E21A4A3}" destId="{3CB32B6B-C454-41EA-AED8-7493E68110B2}" srcOrd="0" destOrd="0" presId="urn:microsoft.com/office/officeart/2005/8/layout/pList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3C512A9C-801F-43CA-B30F-C216CC0D00D4}" type="presParOf" srcId="{40710088-C1D9-487D-9451-ECC5D05510E4}" destId="{DC4DCFBA-19B2-4F00-8FB3-C81E9ACAED51}" srcOrd="0" destOrd="0" presId="urn:microsoft.com/office/officeart/2005/8/layout/pList2"/>
    <dgm:cxn modelId="{282AB4D7-1213-4525-AFA3-7DBF71B44500}" type="presParOf" srcId="{40710088-C1D9-487D-9451-ECC5D05510E4}" destId="{DDB5D0E9-229A-4744-9416-4C2BEC5DFFB1}" srcOrd="1" destOrd="0" presId="urn:microsoft.com/office/officeart/2005/8/layout/pList2"/>
    <dgm:cxn modelId="{2D2B652A-0516-4451-BCDC-46664E2D703E}" type="presParOf" srcId="{DDB5D0E9-229A-4744-9416-4C2BEC5DFFB1}" destId="{C3FB7189-B4AB-41B1-95AE-9141FAF05338}" srcOrd="0" destOrd="0" presId="urn:microsoft.com/office/officeart/2005/8/layout/pList2"/>
    <dgm:cxn modelId="{0F0E6AE3-1A69-4008-912E-1ADE6A34BA4A}" type="presParOf" srcId="{C3FB7189-B4AB-41B1-95AE-9141FAF05338}" destId="{506731C5-1797-4E87-BD04-7417B1F36AFA}" srcOrd="0" destOrd="0" presId="urn:microsoft.com/office/officeart/2005/8/layout/pList2"/>
    <dgm:cxn modelId="{2E0119AF-7E55-4D4C-9150-CC240B9358B4}" type="presParOf" srcId="{C3FB7189-B4AB-41B1-95AE-9141FAF05338}" destId="{01EBE649-710F-44B0-A5EE-D09CB46E36AA}" srcOrd="1" destOrd="0" presId="urn:microsoft.com/office/officeart/2005/8/layout/pList2"/>
    <dgm:cxn modelId="{E6D22000-2FE3-4E8D-BAD0-41E782770C8D}" type="presParOf" srcId="{C3FB7189-B4AB-41B1-95AE-9141FAF05338}" destId="{214B66EF-0C8F-4B70-9479-92404FFBD751}" srcOrd="2" destOrd="0" presId="urn:microsoft.com/office/officeart/2005/8/layout/pList2"/>
    <dgm:cxn modelId="{E6365CD7-19BA-4581-9416-789E4926F00B}" type="presParOf" srcId="{DDB5D0E9-229A-4744-9416-4C2BEC5DFFB1}" destId="{3E2AD502-EE1A-421C-B269-976F0C16FDE1}" srcOrd="1" destOrd="0" presId="urn:microsoft.com/office/officeart/2005/8/layout/pList2"/>
    <dgm:cxn modelId="{0A0FCAE3-2A4D-4AEC-A824-52B2E23F3087}" type="presParOf" srcId="{DDB5D0E9-229A-4744-9416-4C2BEC5DFFB1}" destId="{CD6A7087-EE5F-4AB7-835D-A543EB4308AA}" srcOrd="2" destOrd="0" presId="urn:microsoft.com/office/officeart/2005/8/layout/pList2"/>
    <dgm:cxn modelId="{2A9762A5-C272-4CD9-BD5A-FC38DC83D066}" type="presParOf" srcId="{CD6A7087-EE5F-4AB7-835D-A543EB4308AA}" destId="{DDDF226B-D050-4934-9DE6-8B88FDD59211}" srcOrd="0" destOrd="0" presId="urn:microsoft.com/office/officeart/2005/8/layout/pList2"/>
    <dgm:cxn modelId="{8DF4944C-7B32-49DA-ABB4-233E8309CE24}" type="presParOf" srcId="{CD6A7087-EE5F-4AB7-835D-A543EB4308AA}" destId="{67D2BAA3-2BBB-4486-AA95-41E144EF3593}" srcOrd="1" destOrd="0" presId="urn:microsoft.com/office/officeart/2005/8/layout/pList2"/>
    <dgm:cxn modelId="{32FBFCC6-24B6-48D8-A1F5-ECB54A05F360}" type="presParOf" srcId="{CD6A7087-EE5F-4AB7-835D-A543EB4308AA}" destId="{314D7995-19D2-4850-BC41-07480920937E}" srcOrd="2" destOrd="0" presId="urn:microsoft.com/office/officeart/2005/8/layout/pList2"/>
    <dgm:cxn modelId="{81387109-EA7D-41DA-8163-CF8C81DA83D2}" type="presParOf" srcId="{DDB5D0E9-229A-4744-9416-4C2BEC5DFFB1}" destId="{07017BAF-3268-499F-BE8D-137664246723}" srcOrd="3" destOrd="0" presId="urn:microsoft.com/office/officeart/2005/8/layout/pList2"/>
    <dgm:cxn modelId="{82F08566-734C-4685-9F14-785E56F35906}" type="presParOf" srcId="{DDB5D0E9-229A-4744-9416-4C2BEC5DFFB1}" destId="{4B4779CF-655B-4DC8-84D7-51E22516A294}" srcOrd="4" destOrd="0" presId="urn:microsoft.com/office/officeart/2005/8/layout/pList2"/>
    <dgm:cxn modelId="{06343BD8-E9A9-48E4-845C-B6DD6C05B167}" type="presParOf" srcId="{4B4779CF-655B-4DC8-84D7-51E22516A294}" destId="{3CB32B6B-C454-41EA-AED8-7493E68110B2}" srcOrd="0" destOrd="0" presId="urn:microsoft.com/office/officeart/2005/8/layout/pList2"/>
    <dgm:cxn modelId="{5B6E8D53-D358-475F-87AD-202BD9AEC9B3}" type="presParOf" srcId="{4B4779CF-655B-4DC8-84D7-51E22516A294}" destId="{B540DB5A-B918-4DCA-8D98-1A2DAFFAEBDE}" srcOrd="1" destOrd="0" presId="urn:microsoft.com/office/officeart/2005/8/layout/pList2"/>
    <dgm:cxn modelId="{793A9BD2-E5EB-430A-B15F-06B3775284D2}" type="presParOf" srcId="{4B4779CF-655B-4DC8-84D7-51E22516A294}" destId="{68F8CDFF-BD0E-41DD-9906-BD33079A7464}" srcOrd="2" destOrd="0" presId="urn:microsoft.com/office/officeart/2005/8/layout/pList2"/>
    <dgm:cxn modelId="{033D5087-C170-4A44-8DC0-8E51C6A34866}" type="presParOf" srcId="{DDB5D0E9-229A-4744-9416-4C2BEC5DFFB1}" destId="{0CAFA209-1501-4F4B-98CA-AB44F1E60675}" srcOrd="5" destOrd="0" presId="urn:microsoft.com/office/officeart/2005/8/layout/pList2"/>
    <dgm:cxn modelId="{0781868A-94AF-44FE-AED9-AF14BF31B4C6}" type="presParOf" srcId="{DDB5D0E9-229A-4744-9416-4C2BEC5DFFB1}" destId="{14748548-ACAE-4E4B-91CA-0704C0DEAB95}" srcOrd="6" destOrd="0" presId="urn:microsoft.com/office/officeart/2005/8/layout/pList2"/>
    <dgm:cxn modelId="{2033F012-9389-4382-B160-14B5C96091DF}" type="presParOf" srcId="{14748548-ACAE-4E4B-91CA-0704C0DEAB95}" destId="{6A25DCBA-23C8-4721-A0F0-6C4F732C9DE9}" srcOrd="0" destOrd="0" presId="urn:microsoft.com/office/officeart/2005/8/layout/pList2"/>
    <dgm:cxn modelId="{5FCCBCAB-1D17-4B30-BC6E-2F0675B8FECA}" type="presParOf" srcId="{14748548-ACAE-4E4B-91CA-0704C0DEAB95}" destId="{9168F19F-5BE6-4FB4-8823-EB301050B622}" srcOrd="1" destOrd="0" presId="urn:microsoft.com/office/officeart/2005/8/layout/pList2"/>
    <dgm:cxn modelId="{6CD0CB3B-0395-4597-A2F1-75F1417AA3AA}" type="presParOf" srcId="{14748548-ACAE-4E4B-91CA-0704C0DEAB95}" destId="{5912F3ED-E65A-436A-82B5-0677D9010D6F}" srcOrd="2" destOrd="0" presId="urn:microsoft.com/office/officeart/2005/8/layout/p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Data" Target="../diagrams/data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5" Type="http://schemas.openxmlformats.org/officeDocument/2006/relationships/diagramQuickStyle" Target="../diagrams/quickStyle4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9.png"/><Relationship Id="rId9" Type="http://schemas.openxmlformats.org/officeDocument/2006/relationships/diagramData" Target="../diagrams/data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5500726" cy="8592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БЮДЖЕТ ДЛЯ ГРАЖДАН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58148" y="0"/>
            <a:ext cx="785818" cy="121442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000108"/>
            <a:ext cx="7858180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cap="none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  <a:endParaRPr kumimoji="0" lang="ru-RU" sz="36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1"/>
            <a:ext cx="24288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за 1 квартал 2022 года</a:t>
            </a:r>
          </a:p>
          <a:p>
            <a:pPr algn="ctr"/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p:control spid="1026" name="SapphireHiddenControl" r:id="rId2" imgW="6095880" imgH="4067280"/>
    </p:controls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1357298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939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150" y="271462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000132"/>
          </a:xfrm>
          <a:solidFill>
            <a:schemeClr val="bg2">
              <a:lumMod val="50000"/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Неналоговые доходы бюджета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 1 квартал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2984"/>
          </a:xfrm>
          <a:solidFill>
            <a:schemeClr val="bg2">
              <a:lumMod val="50000"/>
              <a:alpha val="7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в бюджет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1 квартал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 smtClean="0">
                <a:solidFill>
                  <a:srgbClr val="FFFF00"/>
                </a:solidFill>
              </a:rPr>
              <a:t>Юкаменского района за 1 квартал 2022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28670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42843" y="1285857"/>
          <a:ext cx="8858314" cy="549393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/>
                <a:gridCol w="2270408"/>
                <a:gridCol w="2214579"/>
                <a:gridCol w="2214579"/>
              </a:tblGrid>
              <a:tr h="114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2021г.,%</a:t>
                      </a:r>
                    </a:p>
                  </a:txBody>
                  <a:tcPr horzOverflow="overflow"/>
                </a:tc>
              </a:tr>
              <a:tr h="32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59 722,3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62 235,4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11 915,7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14 988,8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/>
                </a:tc>
              </a:tr>
              <a:tr h="32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5 051,4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6 702,9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502,6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1 786,7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620,9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</a:p>
                  </a:txBody>
                  <a:tcPr horzOverflow="overflow"/>
                </a:tc>
              </a:tr>
              <a:tr h="33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79 804,5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85 963,8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</a:rPr>
              <a:t>Юкаменского 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428736"/>
          <a:ext cx="8229600" cy="50884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/>
                <a:gridCol w="1785950"/>
                <a:gridCol w="1814482"/>
                <a:gridCol w="2057400"/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квартал    2021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квартал     2022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к уровню                    1 квартала 2021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48 923,6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57 970,0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/>
                </a:tc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8 053,1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8 801,2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horzOverflow="overflow"/>
                </a:tc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2 339,7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1 018,5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/>
                </a:tc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405,9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445,7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/>
                </a:tc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59 722,3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68 235,4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643306" y="1285860"/>
            <a:ext cx="1785950" cy="928694"/>
          </a:xfrm>
          <a:prstGeom prst="wedgeRoundRectCallout">
            <a:avLst>
              <a:gd name="adj1" fmla="val 4152"/>
              <a:gd name="adj2" fmla="val 10536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286512" y="1571612"/>
            <a:ext cx="2571768" cy="1071570"/>
          </a:xfrm>
          <a:prstGeom prst="wedgeRoundRectCallout">
            <a:avLst>
              <a:gd name="adj1" fmla="val -106668"/>
              <a:gd name="adj2" fmla="val 54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«Развитие образования и воспитания» - 51 855,4 тыс.руб.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57950" y="164305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молодежной политики,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1 207,5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121442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3,9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429420" cy="3421058"/>
            <a:chOff x="2286016" y="2928958"/>
            <a:chExt cx="6429420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786346"/>
              <a:ext cx="2214578" cy="1214446"/>
            </a:xfrm>
            <a:prstGeom prst="wedgeRoundRectCallout">
              <a:avLst>
                <a:gd name="adj1" fmla="val -44191"/>
                <a:gd name="adj2" fmla="val -84496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2296" y="4857784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           9 931,2 тыс.руб.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4 501,6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36 211,2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215206" y="2786058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5072074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print"/>
          <a:srcRect r="15225"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«</a:t>
            </a:r>
            <a:r>
              <a:rPr lang="ru-RU" sz="2000" b="1" dirty="0" smtClean="0">
                <a:solidFill>
                  <a:srgbClr val="FFFF00"/>
                </a:solidFill>
              </a:rPr>
              <a:t>Охрана здоровья и формирование здорового образа жизни населения»    – 445,5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условий для развития физкультуры и спорта                     445,5 тыс.рублей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7943848" cy="114298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«Развитие культуры»  - 8 801,2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428596" y="1571612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0"/>
            <a:ext cx="8143932" cy="1071546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729,2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300" dirty="0" smtClean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 smtClean="0">
                <a:solidFill>
                  <a:srgbClr val="FFFF00"/>
                </a:solidFill>
              </a:rPr>
            </a:br>
            <a:r>
              <a:rPr lang="ru-RU" sz="2300" dirty="0" smtClean="0">
                <a:solidFill>
                  <a:srgbClr val="FFFF00"/>
                </a:solidFill>
              </a:rPr>
              <a:t>   106,8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 smtClean="0">
                <a:solidFill>
                  <a:srgbClr val="FFFF00"/>
                </a:solidFill>
              </a:rPr>
              <a:t> 361,7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1643050"/>
          <a:ext cx="659606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7249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13 194,5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543560" cy="50006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6 596,1 тыс. 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Содержание и развитие жилищного хозяйства – </a:t>
            </a:r>
            <a:r>
              <a:rPr lang="ru-RU" sz="1800" b="1" dirty="0" smtClean="0">
                <a:solidFill>
                  <a:srgbClr val="002060"/>
                </a:solidFill>
              </a:rPr>
              <a:t>68,0 тыс. 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1800" b="1" dirty="0" smtClean="0">
                <a:solidFill>
                  <a:srgbClr val="002060"/>
                </a:solidFill>
              </a:rPr>
              <a:t>454,0 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 smtClean="0">
                <a:solidFill>
                  <a:srgbClr val="002060"/>
                </a:solidFill>
              </a:rPr>
              <a:t>5 660,1 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1800" b="1" dirty="0" smtClean="0">
                <a:solidFill>
                  <a:srgbClr val="002060"/>
                </a:solidFill>
              </a:rPr>
              <a:t>79,1 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Территориальное развитие (градостроительство и землеустройство) – </a:t>
            </a:r>
            <a:r>
              <a:rPr lang="ru-RU" sz="1800" b="1" dirty="0" smtClean="0">
                <a:solidFill>
                  <a:srgbClr val="002060"/>
                </a:solidFill>
              </a:rPr>
              <a:t>337,3 тыс.рублей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	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357299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энергетической эффективности» - 413,9 тыс.руб.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62" y="2000240"/>
            <a:ext cx="7572428" cy="2500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Энергосбережение и повышение энергетической эффективности –</a:t>
            </a:r>
          </a:p>
          <a:p>
            <a:pPr algn="ctr"/>
            <a:r>
              <a:rPr lang="ru-RU" sz="3600" dirty="0" smtClean="0"/>
              <a:t> 413,9 тыс.руб.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8672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8 121,4 тыс.руб.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1500174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2910" y="2000240"/>
            <a:ext cx="8572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 smtClean="0">
                <a:solidFill>
                  <a:srgbClr val="7030A0"/>
                </a:solidFill>
              </a:rPr>
              <a:t>7515,0тыс. 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1928802"/>
            <a:ext cx="121444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54,9</a:t>
            </a:r>
            <a:r>
              <a:rPr lang="ru-RU" sz="1700" b="1" dirty="0" smtClean="0">
                <a:solidFill>
                  <a:srgbClr val="7030A0"/>
                </a:solidFill>
              </a:rPr>
              <a:t>                                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   тыс.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   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1928802"/>
            <a:ext cx="100013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178,1</a:t>
            </a:r>
            <a:r>
              <a:rPr lang="ru-RU" sz="1700" b="1" dirty="0" smtClean="0">
                <a:solidFill>
                  <a:srgbClr val="7030A0"/>
                </a:solidFill>
              </a:rPr>
              <a:t>                                                                   тыс. 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1928802"/>
            <a:ext cx="1071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289,4   тыс.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1928802"/>
            <a:ext cx="11430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84,1 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тыс.   руб. 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   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5272" y="2000240"/>
            <a:ext cx="12144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0,0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тыс.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Показатели расходов бюджета за 1 квартал 2022 год, тыс.руб.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/>
                <a:gridCol w="2767013"/>
                <a:gridCol w="2767013"/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2022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85 963,8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85 581,1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horzOverflow="overflow"/>
                </a:tc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Муниципальный дорожный фонд  за 1 квартал 2022 год 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498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  <a:gridCol w="1071570"/>
                <a:gridCol w="1143008"/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квартал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года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квартал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1 614,8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3 941,8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Доходы от уплаты</a:t>
                      </a:r>
                      <a:r>
                        <a:rPr lang="ru-RU" sz="1400" b="0" baseline="0" dirty="0" smtClean="0"/>
                        <a:t> а</a:t>
                      </a:r>
                      <a:r>
                        <a:rPr lang="ru-RU" sz="1400" b="0" dirty="0" smtClean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(</a:t>
                      </a:r>
                      <a:r>
                        <a:rPr lang="ru-RU" sz="1400" b="0" dirty="0" err="1" smtClean="0"/>
                        <a:t>инжекторных</a:t>
                      </a:r>
                      <a:r>
                        <a:rPr lang="ru-RU" sz="1400" b="0" dirty="0" smtClean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3 795,0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4 523,6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Безвозмездные</a:t>
                      </a:r>
                      <a:r>
                        <a:rPr lang="ru-RU" sz="1400" b="0" baseline="0" dirty="0" smtClean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741,9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доходов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6 151,7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6151,0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Ремонт и содержание автомобильных</a:t>
                      </a:r>
                      <a:r>
                        <a:rPr lang="ru-RU" sz="1400" b="0" baseline="0" dirty="0" smtClean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3 649,3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6 596,1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Комплекс</a:t>
                      </a:r>
                      <a:r>
                        <a:rPr lang="ru-RU" sz="1400" b="0" baseline="0" dirty="0" smtClean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370,6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Развитие сети автомобильных дорог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4 019,9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6 596,1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Муниципальный долг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/>
                <a:gridCol w="2173959"/>
                <a:gridCol w="2173959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квартал 2021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квартал 2022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Привлечение</a:t>
                      </a:r>
                      <a:r>
                        <a:rPr lang="ru-RU" sz="1400" b="0" baseline="0" dirty="0" smtClean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Погашение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Расходы</a:t>
                      </a:r>
                      <a:r>
                        <a:rPr lang="ru-RU" sz="1400" b="0" baseline="0" dirty="0" smtClean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404,2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620,9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Верхний предел  муниципального долга на 1 января</a:t>
                      </a:r>
                      <a:r>
                        <a:rPr lang="ru-RU" sz="1400" b="0" baseline="0" dirty="0" smtClean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Меры социальной поддержки отдельным категориям граждан в 1 квартале 2022 года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/>
                <a:gridCol w="2113632"/>
                <a:gridCol w="1603445"/>
                <a:gridCol w="1166142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социальной поддержки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выплат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получателей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расходов</a:t>
                      </a:r>
                      <a:endParaRPr lang="ru-RU" dirty="0"/>
                    </a:p>
                  </a:txBody>
                  <a:tcPr/>
                </a:tc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Компенсация</a:t>
                      </a:r>
                      <a:r>
                        <a:rPr lang="ru-RU" dirty="0" smtClean="0"/>
                        <a:t>  </a:t>
                      </a:r>
                      <a:r>
                        <a:rPr lang="ru-RU" sz="1400" dirty="0" smtClean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 smtClean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Возмещение расходов по факту:</a:t>
                      </a:r>
                    </a:p>
                    <a:p>
                      <a:r>
                        <a:rPr lang="ru-RU" sz="1400" dirty="0" smtClean="0"/>
                        <a:t>20% - на</a:t>
                      </a:r>
                      <a:r>
                        <a:rPr lang="ru-RU" sz="1400" baseline="0" dirty="0" smtClean="0"/>
                        <a:t> первого ребенка,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50% - на второго ребенка,</a:t>
                      </a:r>
                    </a:p>
                    <a:p>
                      <a:r>
                        <a:rPr lang="ru-RU" sz="1400" baseline="0" dirty="0" smtClean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84 </a:t>
                      </a:r>
                      <a:r>
                        <a:rPr lang="ru-RU" sz="1200" dirty="0" smtClean="0"/>
                        <a:t>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 smtClean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 smtClean="0"/>
                        <a:t> организациях, реализующих программу дошкольного образования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100 % освобождение от родительской 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3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/>
                <a:gridCol w="2519956"/>
                <a:gridCol w="1785950"/>
                <a:gridCol w="1428762"/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 человек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16,5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 Обеспечение учащихся общеобразовательных</a:t>
                      </a:r>
                      <a:r>
                        <a:rPr lang="ru-RU" sz="1200" baseline="0" dirty="0" smtClean="0"/>
                        <a:t> учреждений качественным сбалансированным питанием      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питание детей из малообеспеченных семей  - 60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завтрак</a:t>
                      </a:r>
                      <a:r>
                        <a:rPr lang="ru-RU" sz="1200" baseline="0" dirty="0" smtClean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 человек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298  человек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298  человек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8 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23,1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147,1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554,3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26,2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3"/>
          <a:ext cx="871543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3571900"/>
                <a:gridCol w="1571636"/>
                <a:gridCol w="857256"/>
              </a:tblGrid>
              <a:tr h="85725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(60 руб. в день на 1 ребенка)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181  человек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524,6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 smtClean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 smtClean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38424"/>
            <a:ext cx="8258204" cy="136188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68649"/>
          <a:ext cx="8643999" cy="537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/>
                <a:gridCol w="1875881"/>
                <a:gridCol w="2161000"/>
                <a:gridCol w="2161000"/>
              </a:tblGrid>
              <a:tr h="601702"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3000 руб.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9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-Доплаты к пенсиям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37  </a:t>
                      </a:r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362,7</a:t>
                      </a:r>
                      <a:endParaRPr lang="ru-RU" sz="1200" dirty="0"/>
                    </a:p>
                  </a:txBody>
                  <a:tcPr/>
                </a:tc>
              </a:tr>
              <a:tr h="173025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 smtClean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Расчет</a:t>
                      </a:r>
                      <a:r>
                        <a:rPr lang="ru-RU" sz="1200" baseline="0" dirty="0" smtClean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416 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042,8</a:t>
                      </a:r>
                      <a:endParaRPr lang="ru-RU" sz="1200" dirty="0"/>
                    </a:p>
                  </a:txBody>
                  <a:tcPr/>
                </a:tc>
              </a:tr>
              <a:tr h="19302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-Реализация льгот гражданам, имеющим звание «Почетный гражданин </a:t>
                      </a:r>
                      <a:r>
                        <a:rPr lang="ru-RU" sz="1200" baseline="0" dirty="0" smtClean="0"/>
                        <a:t>Юкаменского района»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Единовременная выплата 1000 рублей (на праздник «День народного единства»)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/>
                <a:gridCol w="1306826"/>
                <a:gridCol w="1260384"/>
                <a:gridCol w="1260384"/>
                <a:gridCol w="1260384"/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Привлечение</a:t>
                      </a:r>
                      <a:r>
                        <a:rPr lang="ru-RU" sz="1400" b="1" baseline="0" dirty="0" smtClean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Погашение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Расходы</a:t>
                      </a:r>
                      <a:r>
                        <a:rPr lang="ru-RU" sz="1400" b="1" baseline="0" dirty="0" smtClean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2012,0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Верхний предел  муниципального долга на 1 января</a:t>
                      </a:r>
                      <a:r>
                        <a:rPr lang="ru-RU" sz="1400" b="1" baseline="0" dirty="0" smtClean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 smtClean="0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 smtClean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 smtClean="0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 smtClean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 smtClean="0">
                  <a:solidFill>
                    <a:srgbClr val="FFFF00"/>
                  </a:solidFill>
                </a:rPr>
                <a:t>БЮДЖЕТ</a:t>
              </a:r>
              <a:endParaRPr lang="ru-RU" sz="43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42"/>
            <a:ext cx="8643998" cy="121442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214554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/>
                <a:gridCol w="2071702"/>
                <a:gridCol w="2428892"/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 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82 907,9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80 577,9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79 804,5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85 963,8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29 956,5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3 103,4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- 5 385,9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13845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Bosk" pitchFamily="2" charset="0"/>
              </a:rPr>
              <a:t>80577,9</a:t>
            </a:r>
          </a:p>
          <a:p>
            <a:r>
              <a:rPr lang="ru-RU" sz="1400" b="1" dirty="0" smtClean="0">
                <a:latin typeface="Bosk" pitchFamily="2" charset="0"/>
              </a:rPr>
              <a:t>тыс. руб</a:t>
            </a:r>
            <a:r>
              <a:rPr lang="ru-RU" sz="1400" dirty="0" smtClean="0">
                <a:latin typeface="Bosk" pitchFamily="2" charset="0"/>
              </a:rPr>
              <a:t>.</a:t>
            </a:r>
            <a:endParaRPr lang="ru-RU" sz="1400" dirty="0">
              <a:latin typeface="Bos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за  1 квартал 2022 года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Неналоговые доходы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76%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22%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2%</a:t>
            </a:r>
            <a:endParaRPr lang="ru-RU" dirty="0"/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000132"/>
          </a:xfrm>
          <a:solidFill>
            <a:schemeClr val="bg2">
              <a:lumMod val="50000"/>
              <a:alpha val="5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1 квартал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1500174"/>
            <a:ext cx="8072495" cy="4515952"/>
            <a:chOff x="500034" y="2071678"/>
            <a:chExt cx="7274135" cy="1866972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6697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/>
                  <a:gridCol w="1961541"/>
                  <a:gridCol w="1831349"/>
                  <a:gridCol w="1714513"/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квартал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2021 года,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квартал  2022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1 квартала 2021г.,%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15197,3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17564,3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115,6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735,4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1385,1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188,3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66975,2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61628,5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92</a:t>
                        </a:r>
                      </a:p>
                    </a:txBody>
                    <a:tcPr horzOverflow="overflow"/>
                  </a:tc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82907,9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80577,9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97</a:t>
                        </a:r>
                        <a:endPara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horzOverflow="overflow"/>
                  </a:tc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12728" y="1285860"/>
          <a:ext cx="8731272" cy="515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000132"/>
          </a:xfrm>
          <a:solidFill>
            <a:schemeClr val="bg2">
              <a:lumMod val="50000"/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 1 квартал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ндф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736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5356</TotalTime>
  <Words>2003</Words>
  <Application>Microsoft Office PowerPoint</Application>
  <PresentationFormat>Экран (4:3)</PresentationFormat>
  <Paragraphs>488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БЮДЖЕТ ДЛЯ ГРАЖДАН </vt:lpstr>
      <vt:lpstr>Азбука бюджета</vt:lpstr>
      <vt:lpstr>Слайд 3</vt:lpstr>
      <vt:lpstr>Бюджетный процесс</vt:lpstr>
      <vt:lpstr>Слайд 5</vt:lpstr>
      <vt:lpstr>Основные характеристики бюджета  Юкаменского района</vt:lpstr>
      <vt:lpstr>Слайд 7</vt:lpstr>
      <vt:lpstr>Доходы бюджета   Юкаменского района за 1 квартал 2022 года</vt:lpstr>
      <vt:lpstr> Налоговые доходы бюджета Юкаменского района за  1 квартал 2022 года</vt:lpstr>
      <vt:lpstr> Неналоговые доходы бюджета Юкаменского района за  1 квартал 2022 года</vt:lpstr>
      <vt:lpstr>Безвозмездные поступления  в бюджет Юкаменского района за 1 квартал 2022 года</vt:lpstr>
      <vt:lpstr>Структура расходов  бюджета Юкаменского района за 1 квартал 2022 года</vt:lpstr>
      <vt:lpstr>Расходы бюджета  Юкаменского района</vt:lpstr>
      <vt:lpstr>Социально-значимые расходы  бюджета  Юкаменского  района</vt:lpstr>
      <vt:lpstr>Муниципальная программа  «Развитие образования и воспитания» - 51 855,4 тыс.руб.  </vt:lpstr>
      <vt:lpstr>Муниципальная программа  «Охрана здоровья и формирование здорового образа жизни населения»    – 445,5 тыс.рублей</vt:lpstr>
      <vt:lpstr>Муниципальная программа  «Развитие культуры»  - 8 801,2 тыс.рублей</vt:lpstr>
      <vt:lpstr>Муниципальная программа  «Социальная поддержка населения»                                                                                           729,2 тыс.рублей</vt:lpstr>
      <vt:lpstr>Муниципальная программа  «Создание условий для устойчивого экономического развития»            106,8  тыс.рублей</vt:lpstr>
      <vt:lpstr>Муниципальная программа      «Безопасность»  - 361,7 тыс.рублей</vt:lpstr>
      <vt:lpstr>Муниципальная программа  «Муниципальное хозяйство»   13 194,5 тыс.рублей</vt:lpstr>
      <vt:lpstr>Муниципальная программа  «Энергосбережение и повышение  энергетической эффективности» - 413,9 тыс.руб.</vt:lpstr>
      <vt:lpstr>Муниципальная программа  «Муниципальное управление»   8 121,4 тыс.руб.</vt:lpstr>
      <vt:lpstr>Показатели расходов бюджета за 1 квартал 2022 год, тыс.руб.</vt:lpstr>
      <vt:lpstr>Муниципальный дорожный фонд  за 1 квартал 2022 год </vt:lpstr>
      <vt:lpstr>Муниципальный долг</vt:lpstr>
      <vt:lpstr>Меры социальной поддержки отдельным категориям граждан в 1 квартале 2022 года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532</cp:revision>
  <dcterms:created xsi:type="dcterms:W3CDTF">2013-08-21T19:17:07Z</dcterms:created>
  <dcterms:modified xsi:type="dcterms:W3CDTF">2022-09-02T07:50:52Z</dcterms:modified>
</cp:coreProperties>
</file>