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9" r:id="rId3"/>
    <p:sldId id="257" r:id="rId4"/>
    <p:sldId id="260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300" r:id="rId17"/>
    <p:sldId id="301" r:id="rId18"/>
    <p:sldId id="271" r:id="rId19"/>
    <p:sldId id="272" r:id="rId20"/>
    <p:sldId id="302" r:id="rId21"/>
    <p:sldId id="290" r:id="rId22"/>
    <p:sldId id="274" r:id="rId23"/>
    <p:sldId id="275" r:id="rId24"/>
    <p:sldId id="276" r:id="rId25"/>
    <p:sldId id="277" r:id="rId26"/>
    <p:sldId id="279" r:id="rId27"/>
    <p:sldId id="280" r:id="rId28"/>
    <p:sldId id="281" r:id="rId29"/>
    <p:sldId id="287" r:id="rId30"/>
    <p:sldId id="282" r:id="rId31"/>
    <p:sldId id="289" r:id="rId32"/>
    <p:sldId id="303" r:id="rId33"/>
    <p:sldId id="297" r:id="rId34"/>
    <p:sldId id="304" r:id="rId35"/>
    <p:sldId id="305" r:id="rId36"/>
    <p:sldId id="288" r:id="rId37"/>
    <p:sldId id="284" r:id="rId38"/>
    <p:sldId id="286" r:id="rId39"/>
    <p:sldId id="291" r:id="rId40"/>
    <p:sldId id="292" r:id="rId41"/>
    <p:sldId id="294" r:id="rId42"/>
    <p:sldId id="295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09622"/>
    <a:srgbClr val="CC6600"/>
    <a:srgbClr val="FEAA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15"/>
      <c:rotY val="2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845336687911864E-2"/>
          <c:y val="8.2900480733154217E-2"/>
          <c:w val="0.83961200104518163"/>
          <c:h val="0.8108840886711603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52"/>
          <c:dLbls>
            <c:dLbl>
              <c:idx val="0"/>
              <c:layout>
                <c:manualLayout>
                  <c:x val="-4.8747612338968724E-2"/>
                  <c:y val="-0.112233028334318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
74,6%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AA8-43C2-88A9-0A8A7E4B2418}"/>
                </c:ext>
              </c:extLst>
            </c:dLbl>
            <c:dLbl>
              <c:idx val="1"/>
              <c:layout>
                <c:manualLayout>
                  <c:x val="-4.8256686052513993E-3"/>
                  <c:y val="-0.21591834078559097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i="0" u="none" strike="noStrike" baseline="0" dirty="0"/>
                      <a:t>Налоги на совокупный доход</a:t>
                    </a:r>
                    <a:br>
                      <a:rPr lang="ru-RU" sz="1600" b="1" i="0" u="none" strike="noStrike" baseline="0" dirty="0"/>
                    </a:br>
                    <a:r>
                      <a:rPr lang="ru-RU" sz="1600" b="1" i="0" u="none" strike="noStrike" baseline="0" dirty="0"/>
                      <a:t>3,5%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AA8-43C2-88A9-0A8A7E4B2418}"/>
                </c:ext>
              </c:extLst>
            </c:dLbl>
            <c:dLbl>
              <c:idx val="2"/>
              <c:layout>
                <c:manualLayout>
                  <c:x val="7.8892413439841547E-2"/>
                  <c:y val="3.344073733782328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уплаты акцизов на ГСМ  17,7%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AA8-43C2-88A9-0A8A7E4B2418}"/>
                </c:ext>
              </c:extLst>
            </c:dLbl>
            <c:dLbl>
              <c:idx val="3"/>
              <c:layout>
                <c:manualLayout>
                  <c:x val="0.18293197745133738"/>
                  <c:y val="8.8617452058451757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/>
                      <a:t>Налоги на имущество 3,4%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AA8-43C2-88A9-0A8A7E4B2418}"/>
                </c:ext>
              </c:extLst>
            </c:dLbl>
            <c:dLbl>
              <c:idx val="4"/>
              <c:layout>
                <c:manualLayout>
                  <c:x val="-5.1935340093744627E-2"/>
                  <c:y val="-9.867873422060823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пошлина
0,8%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AA8-43C2-88A9-0A8A7E4B241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93180</c:v>
                </c:pt>
                <c:pt idx="1">
                  <c:v>4226</c:v>
                </c:pt>
                <c:pt idx="2">
                  <c:v>22140</c:v>
                </c:pt>
                <c:pt idx="3">
                  <c:v>4403</c:v>
                </c:pt>
                <c:pt idx="4">
                  <c:v>1005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A8-43C2-88A9-0A8A7E4B241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6-EAA8-43C2-88A9-0A8A7E4B241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25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Налог на доходы физических лиц</c:v>
                </c:pt>
                <c:pt idx="1">
                  <c:v>Налоги на имущество</c:v>
                </c:pt>
                <c:pt idx="2">
                  <c:v>Доходы от уплаты акцизов на ГСМ</c:v>
                </c:pt>
                <c:pt idx="3">
                  <c:v>Налоги на совокупный доход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7-EAA8-43C2-88A9-0A8A7E4B241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8100000" scaled="1"/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107538641003222"/>
          <c:y val="0.25801999467169995"/>
          <c:w val="0.74867369009431095"/>
          <c:h val="0.51177374837988665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explosion val="29"/>
          <c:dLbls>
            <c:dLbl>
              <c:idx val="0"/>
              <c:layout>
                <c:manualLayout>
                  <c:x val="-0.35956802274715682"/>
                  <c:y val="0.124341751746373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Доходы от использования имущества
62,3%</a:t>
                    </a:r>
                  </a:p>
                </c:rich>
              </c:tx>
              <c:numFmt formatCode="0%" sourceLinked="0"/>
              <c:spPr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376-4829-AF73-E2C214D85108}"/>
                </c:ext>
              </c:extLst>
            </c:dLbl>
            <c:dLbl>
              <c:idx val="1"/>
              <c:layout>
                <c:manualLayout>
                  <c:x val="9.2592592592593351E-3"/>
                  <c:y val="0.28609878126425542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Платежи при пользовании природными ресурсами
3,4%</a:t>
                    </a:r>
                  </a:p>
                </c:rich>
              </c:tx>
              <c:numFmt formatCode="0%" sourceLinked="0"/>
              <c:spPr>
                <a:solidFill>
                  <a:schemeClr val="accent2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376-4829-AF73-E2C214D85108}"/>
                </c:ext>
              </c:extLst>
            </c:dLbl>
            <c:dLbl>
              <c:idx val="2"/>
              <c:layout>
                <c:manualLayout>
                  <c:x val="-8.6976523767862912E-2"/>
                  <c:y val="6.0611670783305314E-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Доходы от оказания платных услуг 17,7%</a:t>
                    </a:r>
                  </a:p>
                </c:rich>
              </c:tx>
              <c:numFmt formatCode="0%" sourceLinked="0"/>
              <c:spPr>
                <a:solidFill>
                  <a:schemeClr val="accent3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376-4829-AF73-E2C214D85108}"/>
                </c:ext>
              </c:extLst>
            </c:dLbl>
            <c:dLbl>
              <c:idx val="3"/>
              <c:layout>
                <c:manualLayout>
                  <c:x val="-0.125"/>
                  <c:y val="-0.1272398051106525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Прочие неналоговые доходы 0%</a:t>
                    </a:r>
                  </a:p>
                </c:rich>
              </c:tx>
              <c:numFmt formatCode="0%" sourceLinked="0"/>
              <c:spPr>
                <a:solidFill>
                  <a:schemeClr val="accent4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376-4829-AF73-E2C214D85108}"/>
                </c:ext>
              </c:extLst>
            </c:dLbl>
            <c:dLbl>
              <c:idx val="4"/>
              <c:layout>
                <c:manualLayout>
                  <c:x val="9.1247448235637227E-2"/>
                  <c:y val="-0.11460518651307963"/>
                </c:manualLayout>
              </c:layout>
              <c:tx>
                <c:rich>
                  <a:bodyPr/>
                  <a:lstStyle/>
                  <a:p>
                    <a:pPr>
                      <a:defRPr sz="16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="0" i="0" u="none" strike="noStrike" baseline="0" dirty="0"/>
                      <a:t>Доходы от продажи 10,6%</a:t>
                    </a:r>
                    <a:endParaRPr lang="ru-RU" sz="1600" dirty="0"/>
                  </a:p>
                </c:rich>
              </c:tx>
              <c:numFmt formatCode="0%" sourceLinked="0"/>
              <c:spPr>
                <a:solidFill>
                  <a:schemeClr val="accent5"/>
                </a:solidFill>
                <a:ln w="25400" cap="flat" cmpd="sng" algn="ctr">
                  <a:solidFill>
                    <a:schemeClr val="bg1"/>
                  </a:solidFill>
                  <a:prstDash val="solid"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376-4829-AF73-E2C214D85108}"/>
                </c:ext>
              </c:extLst>
            </c:dLbl>
            <c:dLbl>
              <c:idx val="5"/>
              <c:layout>
                <c:manualLayout>
                  <c:x val="0.15713424710800086"/>
                  <c:y val="-6.9857681116557123E-3"/>
                </c:manualLayout>
              </c:layout>
              <c:tx>
                <c:rich>
                  <a:bodyPr/>
                  <a:lstStyle/>
                  <a:p>
                    <a:pPr>
                      <a:defRPr sz="1600" b="1" cap="none" spc="50">
                        <a:ln w="12700" cmpd="sng">
                          <a:solidFill>
                            <a:schemeClr val="accent6">
                              <a:satMod val="120000"/>
                              <a:shade val="80000"/>
                            </a:schemeClr>
                          </a:solidFill>
                          <a:prstDash val="solid"/>
                        </a:ln>
                        <a:solidFill>
                          <a:schemeClr val="accent6">
                            <a:tint val="1000"/>
                          </a:schemeClr>
                        </a:solidFill>
                        <a:effectLst>
                          <a:glow rad="53100">
                            <a:schemeClr val="accent6">
                              <a:satMod val="180000"/>
                              <a:alpha val="30000"/>
                            </a:schemeClr>
                          </a:glow>
                        </a:effectLst>
                      </a:defRPr>
                    </a:pPr>
                    <a:r>
                      <a:rPr lang="ru-RU" sz="1600" dirty="0"/>
                      <a:t>Штрафы
6,0%</a:t>
                    </a:r>
                  </a:p>
                </c:rich>
              </c:tx>
              <c:numFmt formatCode="0%" sourceLinked="0"/>
              <c:spPr>
                <a:solidFill>
                  <a:schemeClr val="accent6"/>
                </a:solidFill>
                <a:ln w="28575">
                  <a:solidFill>
                    <a:schemeClr val="bg1"/>
                  </a:solidFill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376-4829-AF73-E2C214D85108}"/>
                </c:ext>
              </c:extLst>
            </c:dLbl>
            <c:numFmt formatCode="0%" sourceLinked="0"/>
            <c:spPr>
              <a:ln>
                <a:solidFill>
                  <a:schemeClr val="bg1"/>
                </a:solidFill>
              </a:ln>
            </c:spPr>
            <c:txPr>
              <a:bodyPr/>
              <a:lstStyle/>
              <a:p>
                <a:pPr>
                  <a:defRPr sz="1600" b="1" cap="none" spc="50">
                    <a:ln w="12700" cmpd="sng">
                      <a:solidFill>
                        <a:schemeClr val="accent6">
                          <a:satMod val="120000"/>
                          <a:shade val="80000"/>
                        </a:schemeClr>
                      </a:solidFill>
                      <a:prstDash val="solid"/>
                    </a:ln>
                    <a:solidFill>
                      <a:schemeClr val="accent6">
                        <a:tint val="1000"/>
                      </a:schemeClr>
                    </a:solidFill>
                    <a:effectLst>
                      <a:glow rad="53100">
                        <a:schemeClr val="accent6">
                          <a:satMod val="180000"/>
                          <a:alpha val="30000"/>
                        </a:schemeClr>
                      </a:glo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</c:v>
                </c:pt>
                <c:pt idx="5">
                  <c:v>Штрафы, санкции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2934</c:v>
                </c:pt>
                <c:pt idx="1">
                  <c:v>162</c:v>
                </c:pt>
                <c:pt idx="2">
                  <c:v>833</c:v>
                </c:pt>
                <c:pt idx="3">
                  <c:v>0</c:v>
                </c:pt>
                <c:pt idx="4">
                  <c:v>500</c:v>
                </c:pt>
                <c:pt idx="5">
                  <c:v>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376-4829-AF73-E2C214D8510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</c:v>
                </c:pt>
                <c:pt idx="5">
                  <c:v>Штрафы, санкции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7-5376-4829-AF73-E2C214D8510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explosion val="13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Sheet1!$B$1:$G$1</c:f>
              <c:strCache>
                <c:ptCount val="6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оказания платных услуг</c:v>
                </c:pt>
                <c:pt idx="3">
                  <c:v>Прочие неналоговые доходы</c:v>
                </c:pt>
                <c:pt idx="4">
                  <c:v>Доходы от продажи </c:v>
                </c:pt>
                <c:pt idx="5">
                  <c:v>Штрафы, санкции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8-5376-4829-AF73-E2C214D8510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path path="circle">
        <a:fillToRect l="50000" t="50000" r="50000" b="50000"/>
      </a:path>
      <a:tileRect/>
    </a:gra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541666666666671"/>
          <c:y val="8.2390748031496097E-2"/>
          <c:w val="0.63704691601050389"/>
          <c:h val="0.82073425196850691"/>
        </c:manualLayout>
      </c:layout>
      <c:pie3DChart>
        <c:varyColors val="1"/>
        <c:ser>
          <c:idx val="0"/>
          <c:order val="0"/>
          <c:tx>
            <c:strRef>
              <c:f>Лист1!$B$9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24127434685474991"/>
                  <c:y val="-0.2247496693915729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</a:t>
                    </a:r>
                    <a:r>
                      <a:rPr lang="en-US" dirty="0"/>
                      <a:t>01</a:t>
                    </a:r>
                    <a:r>
                      <a:rPr lang="ru-RU" dirty="0"/>
                      <a:t> </a:t>
                    </a:r>
                    <a:r>
                      <a:rPr lang="en-US" dirty="0"/>
                      <a:t>39</a:t>
                    </a:r>
                    <a:r>
                      <a:rPr lang="ru-RU" dirty="0"/>
                      <a:t>3</a:t>
                    </a:r>
                    <a:r>
                      <a:rPr lang="en-US" dirty="0"/>
                      <a:t>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788-4B82-99A0-5F2F9DDD91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171</a:t>
                    </a:r>
                    <a:r>
                      <a:rPr lang="ru-RU" dirty="0"/>
                      <a:t> </a:t>
                    </a:r>
                    <a:r>
                      <a:rPr lang="en-US" dirty="0"/>
                      <a:t>27</a:t>
                    </a:r>
                    <a:r>
                      <a:rPr lang="ru-RU" dirty="0"/>
                      <a:t>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788-4B82-99A0-5F2F9DDD91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социальная сфера</c:v>
                </c:pt>
                <c:pt idx="1">
                  <c:v>прочие отрасли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401395.7</c:v>
                </c:pt>
                <c:pt idx="1">
                  <c:v>171276.1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88-4B82-99A0-5F2F9DDD9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654387686296709"/>
          <c:y val="0.79172363464991624"/>
          <c:w val="0.6292282155668113"/>
          <c:h val="0.1656899606299212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143738965126442E-2"/>
          <c:y val="0.16845198968947431"/>
          <c:w val="0.60408183078431421"/>
          <c:h val="0.7959060498096330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0.17629150354245182"/>
                  <c:y val="-8.78591496139947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19-48DE-A15E-6C094568F8D4}"/>
                </c:ext>
              </c:extLst>
            </c:dLbl>
            <c:dLbl>
              <c:idx val="3"/>
              <c:layout>
                <c:manualLayout>
                  <c:x val="6.9355281160676824E-2"/>
                  <c:y val="5.2472566578958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19-48DE-A15E-6C094568F8D4}"/>
                </c:ext>
              </c:extLst>
            </c:dLbl>
            <c:dLbl>
              <c:idx val="6"/>
              <c:layout>
                <c:manualLayout>
                  <c:x val="-2.8389766410635026E-2"/>
                  <c:y val="-0.13826369285451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19-48DE-A15E-6C094568F8D4}"/>
                </c:ext>
              </c:extLst>
            </c:dLbl>
            <c:dLbl>
              <c:idx val="10"/>
              <c:layout>
                <c:manualLayout>
                  <c:x val="6.1268722596260206E-2"/>
                  <c:y val="5.4902330357182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19-48DE-A15E-6C094568F8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rgbClr val="FFFF00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Образование</c:v>
                </c:pt>
                <c:pt idx="1">
                  <c:v>Общегосударственные расходы</c:v>
                </c:pt>
                <c:pt idx="2">
                  <c:v>Культура и кинематография</c:v>
                </c:pt>
                <c:pt idx="3">
                  <c:v>Национальная экономика</c:v>
                </c:pt>
                <c:pt idx="4">
                  <c:v>Социальная политика</c:v>
                </c:pt>
                <c:pt idx="5">
                  <c:v>Жилищно-коммунальное хозяйство</c:v>
                </c:pt>
                <c:pt idx="6">
                  <c:v>Национальная безопасность и правоохранительная деятельность</c:v>
                </c:pt>
                <c:pt idx="7">
                  <c:v>Обслуживание гос. Долга</c:v>
                </c:pt>
                <c:pt idx="8">
                  <c:v>Физическая культура и спорт</c:v>
                </c:pt>
                <c:pt idx="9">
                  <c:v>Нацинальная оборона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359421.9</c:v>
                </c:pt>
                <c:pt idx="1">
                  <c:v>113995.3</c:v>
                </c:pt>
                <c:pt idx="2">
                  <c:v>60623.7</c:v>
                </c:pt>
                <c:pt idx="3">
                  <c:v>45638.7</c:v>
                </c:pt>
                <c:pt idx="4">
                  <c:v>3258.3</c:v>
                </c:pt>
                <c:pt idx="5">
                  <c:v>25174.7</c:v>
                </c:pt>
                <c:pt idx="6">
                  <c:v>3338</c:v>
                </c:pt>
                <c:pt idx="7">
                  <c:v>40</c:v>
                </c:pt>
                <c:pt idx="8">
                  <c:v>200</c:v>
                </c:pt>
                <c:pt idx="9">
                  <c:v>906.4</c:v>
                </c:pt>
                <c:pt idx="10">
                  <c:v>5208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19-48DE-A15E-6C094568F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195139462739947"/>
          <c:y val="0"/>
          <c:w val="0.37122680700994959"/>
          <c:h val="1"/>
        </c:manualLayout>
      </c:layout>
      <c:overlay val="0"/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Лист1!$B$22</c:f>
              <c:strCache>
                <c:ptCount val="1"/>
              </c:strCache>
            </c:strRef>
          </c:tx>
          <c:explosion val="46"/>
          <c:dPt>
            <c:idx val="0"/>
            <c:bubble3D val="0"/>
            <c:explosion val="44"/>
            <c:extLst>
              <c:ext xmlns:c16="http://schemas.microsoft.com/office/drawing/2014/chart" uri="{C3380CC4-5D6E-409C-BE32-E72D297353CC}">
                <c16:uniqueId val="{00000000-EDA1-4749-9FF6-C30A704A1607}"/>
              </c:ext>
            </c:extLst>
          </c:dPt>
          <c:cat>
            <c:strRef>
              <c:f>Лист1!$A$2:$A$6</c:f>
              <c:strCache>
                <c:ptCount val="5"/>
                <c:pt idx="0">
                  <c:v>Развитие дошкольного образования   </c:v>
                </c:pt>
                <c:pt idx="1">
                  <c:v>Развитие общего образования  </c:v>
                </c:pt>
                <c:pt idx="2">
                  <c:v>Дополнительное образование и воспитание детей,</c:v>
                </c:pt>
                <c:pt idx="3">
                  <c:v>реализация молодежной политики</c:v>
                </c:pt>
                <c:pt idx="4">
                  <c:v>Создание условий для реализации молодежной политики,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35160.789999999994</c:v>
                </c:pt>
                <c:pt idx="1">
                  <c:v>100820.40999999999</c:v>
                </c:pt>
                <c:pt idx="2">
                  <c:v>17317.12</c:v>
                </c:pt>
                <c:pt idx="3">
                  <c:v>177.83</c:v>
                </c:pt>
                <c:pt idx="4">
                  <c:v>5468.25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1-4749-9FF6-C30A704A1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5187032418952632"/>
          <c:w val="0.60390355912743976"/>
          <c:h val="0.51870324189524797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explosion val="29"/>
          <c:dPt>
            <c:idx val="0"/>
            <c:bubble3D val="0"/>
            <c:explosion val="0"/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7D0B-4977-B723-A41AC6496E4F}"/>
              </c:ext>
            </c:extLst>
          </c:dPt>
          <c:cat>
            <c:strRef>
              <c:f>Sheet1!$B$1:$C$1</c:f>
              <c:strCache>
                <c:ptCount val="2"/>
                <c:pt idx="0">
                  <c:v>создание условий для развития физкультуры и спорта</c:v>
                </c:pt>
                <c:pt idx="1">
                  <c:v>Профилактика немедицинского потребления наркотиков и других психоактивных веществ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478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0B-4977-B723-A41AC6496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png"/><Relationship Id="rId4" Type="http://schemas.openxmlformats.org/officeDocument/2006/relationships/image" Target="../media/image36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E799E4-CCD5-4978-8894-C19B46ACF6C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B2611A-9678-4D99-9EEF-EF2F9FAE7BD3}">
      <dgm:prSet phldrT="[Текст]"/>
      <dgm:spPr/>
      <dgm:t>
        <a:bodyPr/>
        <a:lstStyle/>
        <a:p>
          <a:r>
            <a:rPr lang="ru-RU" b="1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gm:t>
    </dgm:pt>
    <dgm:pt modelId="{90C9BA06-4FA1-4080-B8F5-C977EAC124A2}" type="parTrans" cxnId="{4E028E1D-3845-477A-BF54-DD5C3AF41F34}">
      <dgm:prSet/>
      <dgm:spPr/>
      <dgm:t>
        <a:bodyPr/>
        <a:lstStyle/>
        <a:p>
          <a:endParaRPr lang="ru-RU"/>
        </a:p>
      </dgm:t>
    </dgm:pt>
    <dgm:pt modelId="{70AC9422-8DD3-4A56-9BB2-D91AB2EEEEFD}" type="sibTrans" cxnId="{4E028E1D-3845-477A-BF54-DD5C3AF41F34}">
      <dgm:prSet/>
      <dgm:spPr/>
      <dgm:t>
        <a:bodyPr/>
        <a:lstStyle/>
        <a:p>
          <a:endParaRPr lang="ru-RU"/>
        </a:p>
      </dgm:t>
    </dgm:pt>
    <dgm:pt modelId="{3E63A110-2FBE-450E-92E3-8A824E879C0D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Налоговые доходы</a:t>
          </a:r>
          <a:endParaRPr lang="ru-RU" sz="1200" dirty="0"/>
        </a:p>
      </dgm:t>
    </dgm:pt>
    <dgm:pt modelId="{432D4EAD-EF10-4142-AB82-A025ADB34A36}" type="parTrans" cxnId="{EC882D24-5DB7-4EFD-8C02-A4593CB2B092}">
      <dgm:prSet/>
      <dgm:spPr/>
      <dgm:t>
        <a:bodyPr/>
        <a:lstStyle/>
        <a:p>
          <a:endParaRPr lang="ru-RU"/>
        </a:p>
      </dgm:t>
    </dgm:pt>
    <dgm:pt modelId="{FA455A88-C87D-4F87-9378-94D10A50898C}" type="sibTrans" cxnId="{EC882D24-5DB7-4EFD-8C02-A4593CB2B092}">
      <dgm:prSet/>
      <dgm:spPr/>
      <dgm:t>
        <a:bodyPr/>
        <a:lstStyle/>
        <a:p>
          <a:endParaRPr lang="ru-RU"/>
        </a:p>
      </dgm:t>
    </dgm:pt>
    <dgm:pt modelId="{B7161287-2C2F-4DB5-B28A-3D261905AD49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dirty="0"/>
        </a:p>
      </dgm:t>
    </dgm:pt>
    <dgm:pt modelId="{101C32D0-AFEA-4D66-9821-8EC245B0FDB3}" type="parTrans" cxnId="{5C09F62D-6CA1-430A-8B55-66FBE759E982}">
      <dgm:prSet/>
      <dgm:spPr/>
      <dgm:t>
        <a:bodyPr/>
        <a:lstStyle/>
        <a:p>
          <a:endParaRPr lang="ru-RU"/>
        </a:p>
      </dgm:t>
    </dgm:pt>
    <dgm:pt modelId="{47BB0F0A-E3C3-420B-BC93-B2AFE42F5A70}" type="sibTrans" cxnId="{5C09F62D-6CA1-430A-8B55-66FBE759E982}">
      <dgm:prSet/>
      <dgm:spPr/>
      <dgm:t>
        <a:bodyPr/>
        <a:lstStyle/>
        <a:p>
          <a:endParaRPr lang="ru-RU"/>
        </a:p>
      </dgm:t>
    </dgm:pt>
    <dgm:pt modelId="{50B242C8-1C38-408E-BB1B-BE3D654611BE}">
      <dgm:prSet phldrT="[Текст]"/>
      <dgm:spPr/>
      <dgm:t>
        <a:bodyPr/>
        <a:lstStyle/>
        <a:p>
          <a:r>
            <a:rPr lang="ru-RU" b="1" dirty="0">
              <a:solidFill>
                <a:srgbClr val="FFC000"/>
              </a:solidFill>
            </a:rPr>
            <a:t>РАСХОДЫ</a:t>
          </a:r>
        </a:p>
      </dgm:t>
    </dgm:pt>
    <dgm:pt modelId="{48C8795A-3DB4-4D72-BC85-DF5DECF4659B}" type="parTrans" cxnId="{16C221AA-F3B8-41E2-B14D-DC92A59F6FE6}">
      <dgm:prSet/>
      <dgm:spPr/>
      <dgm:t>
        <a:bodyPr/>
        <a:lstStyle/>
        <a:p>
          <a:endParaRPr lang="ru-RU"/>
        </a:p>
      </dgm:t>
    </dgm:pt>
    <dgm:pt modelId="{080F3417-D6D7-4205-8D70-B6D71DEB351F}" type="sibTrans" cxnId="{16C221AA-F3B8-41E2-B14D-DC92A59F6FE6}">
      <dgm:prSet/>
      <dgm:spPr/>
      <dgm:t>
        <a:bodyPr/>
        <a:lstStyle/>
        <a:p>
          <a:endParaRPr lang="ru-RU"/>
        </a:p>
      </dgm:t>
    </dgm:pt>
    <dgm:pt modelId="{D0A950B1-F99C-48FB-AA0D-2A659599B5B0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dirty="0"/>
        </a:p>
      </dgm:t>
    </dgm:pt>
    <dgm:pt modelId="{1B054C6C-0E17-4C9F-B5FD-2D1377D4C4B8}" type="parTrans" cxnId="{A7BD5725-6EDE-467C-BC6D-4E778B5556F1}">
      <dgm:prSet/>
      <dgm:spPr/>
      <dgm:t>
        <a:bodyPr/>
        <a:lstStyle/>
        <a:p>
          <a:endParaRPr lang="ru-RU"/>
        </a:p>
      </dgm:t>
    </dgm:pt>
    <dgm:pt modelId="{7F4BF03C-42D3-4A19-91A6-918545781D02}" type="sibTrans" cxnId="{A7BD5725-6EDE-467C-BC6D-4E778B5556F1}">
      <dgm:prSet/>
      <dgm:spPr/>
      <dgm:t>
        <a:bodyPr/>
        <a:lstStyle/>
        <a:p>
          <a:endParaRPr lang="ru-RU"/>
        </a:p>
      </dgm:t>
    </dgm:pt>
    <dgm:pt modelId="{58C49A79-E950-49A0-9BA4-894E6C356D9B}">
      <dgm:prSet phldrT="[Текст]"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dirty="0">
              <a:solidFill>
                <a:prstClr val="black"/>
              </a:solidFill>
            </a:rPr>
            <a:t> </a:t>
          </a:r>
          <a:endParaRPr lang="ru-RU" sz="1200" dirty="0"/>
        </a:p>
      </dgm:t>
    </dgm:pt>
    <dgm:pt modelId="{287EB6F9-4C97-41A6-A0ED-913E1A603CB8}" type="parTrans" cxnId="{9E039377-2054-4560-9271-2BAC9F725F98}">
      <dgm:prSet/>
      <dgm:spPr/>
      <dgm:t>
        <a:bodyPr/>
        <a:lstStyle/>
        <a:p>
          <a:endParaRPr lang="ru-RU"/>
        </a:p>
      </dgm:t>
    </dgm:pt>
    <dgm:pt modelId="{C0D7BC8E-B443-493F-A928-3C406DA8276D}" type="sibTrans" cxnId="{9E039377-2054-4560-9271-2BAC9F725F98}">
      <dgm:prSet/>
      <dgm:spPr/>
      <dgm:t>
        <a:bodyPr/>
        <a:lstStyle/>
        <a:p>
          <a:endParaRPr lang="ru-RU"/>
        </a:p>
      </dgm:t>
    </dgm:pt>
    <dgm:pt modelId="{0578267F-1749-4035-AC87-BC5E82373C8D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gm:t>
    </dgm:pt>
    <dgm:pt modelId="{0500B7FF-8BFC-4FAD-8073-AF299F48AC3D}" type="parTrans" cxnId="{685E1453-B774-42EA-903F-7DDA5F63CCAD}">
      <dgm:prSet/>
      <dgm:spPr/>
      <dgm:t>
        <a:bodyPr/>
        <a:lstStyle/>
        <a:p>
          <a:endParaRPr lang="ru-RU"/>
        </a:p>
      </dgm:t>
    </dgm:pt>
    <dgm:pt modelId="{03D8F4BD-3A82-4866-8185-A89BDA221DB5}" type="sibTrans" cxnId="{685E1453-B774-42EA-903F-7DDA5F63CCAD}">
      <dgm:prSet/>
      <dgm:spPr/>
      <dgm:t>
        <a:bodyPr/>
        <a:lstStyle/>
        <a:p>
          <a:endParaRPr lang="ru-RU"/>
        </a:p>
      </dgm:t>
    </dgm:pt>
    <dgm:pt modelId="{83F03A1F-3869-4245-BEDE-2E056C331B7F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социальная политика и др.</a:t>
          </a:r>
          <a:endParaRPr lang="ru-RU" sz="1200" dirty="0"/>
        </a:p>
      </dgm:t>
    </dgm:pt>
    <dgm:pt modelId="{9AF00BC8-3F7A-4404-80EC-37FDDA8BA892}" type="parTrans" cxnId="{F003FD96-FD30-4711-ABCD-6E1CD7B93487}">
      <dgm:prSet/>
      <dgm:spPr/>
      <dgm:t>
        <a:bodyPr/>
        <a:lstStyle/>
        <a:p>
          <a:endParaRPr lang="ru-RU"/>
        </a:p>
      </dgm:t>
    </dgm:pt>
    <dgm:pt modelId="{8993C364-CDDF-4953-AE56-A1E240E4C5EC}" type="sibTrans" cxnId="{F003FD96-FD30-4711-ABCD-6E1CD7B93487}">
      <dgm:prSet/>
      <dgm:spPr/>
      <dgm:t>
        <a:bodyPr/>
        <a:lstStyle/>
        <a:p>
          <a:endParaRPr lang="ru-RU"/>
        </a:p>
      </dgm:t>
    </dgm:pt>
    <dgm:pt modelId="{DD25228E-0034-4189-8CCC-ED08436888A5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спорт</a:t>
          </a:r>
          <a:endParaRPr lang="ru-RU" sz="1200" i="1" dirty="0">
            <a:solidFill>
              <a:prstClr val="black"/>
            </a:solidFill>
          </a:endParaRPr>
        </a:p>
      </dgm:t>
    </dgm:pt>
    <dgm:pt modelId="{AAE4D2F3-8AC6-4CFF-A254-EBB640593244}" type="parTrans" cxnId="{87103B52-C03C-4D90-95F1-C38A15D63015}">
      <dgm:prSet/>
      <dgm:spPr/>
      <dgm:t>
        <a:bodyPr/>
        <a:lstStyle/>
        <a:p>
          <a:endParaRPr lang="ru-RU"/>
        </a:p>
      </dgm:t>
    </dgm:pt>
    <dgm:pt modelId="{224FA87F-A45A-4D42-BC32-538FCFA4F3F8}" type="sibTrans" cxnId="{87103B52-C03C-4D90-95F1-C38A15D63015}">
      <dgm:prSet/>
      <dgm:spPr/>
      <dgm:t>
        <a:bodyPr/>
        <a:lstStyle/>
        <a:p>
          <a:endParaRPr lang="ru-RU"/>
        </a:p>
      </dgm:t>
    </dgm:pt>
    <dgm:pt modelId="{EDBDF63E-BA38-44AD-AC1A-4F021A46BCCC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культура</a:t>
          </a:r>
          <a:endParaRPr lang="ru-RU" sz="1200" dirty="0"/>
        </a:p>
      </dgm:t>
    </dgm:pt>
    <dgm:pt modelId="{EA8AE656-A14A-46E9-A362-0774CA8E9CE8}" type="parTrans" cxnId="{C278E013-C2B3-49DB-9969-9B028C1D5347}">
      <dgm:prSet/>
      <dgm:spPr/>
      <dgm:t>
        <a:bodyPr/>
        <a:lstStyle/>
        <a:p>
          <a:endParaRPr lang="ru-RU"/>
        </a:p>
      </dgm:t>
    </dgm:pt>
    <dgm:pt modelId="{68F03F3D-88D7-4331-89ED-CEA4A1863A5C}" type="sibTrans" cxnId="{C278E013-C2B3-49DB-9969-9B028C1D5347}">
      <dgm:prSet/>
      <dgm:spPr/>
      <dgm:t>
        <a:bodyPr/>
        <a:lstStyle/>
        <a:p>
          <a:endParaRPr lang="ru-RU"/>
        </a:p>
      </dgm:t>
    </dgm:pt>
    <dgm:pt modelId="{6C34FED8-18AC-435E-8A61-F185EA5378AD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dirty="0">
            <a:solidFill>
              <a:prstClr val="black"/>
            </a:solidFill>
          </a:endParaRPr>
        </a:p>
      </dgm:t>
    </dgm:pt>
    <dgm:pt modelId="{3B05BBDE-5085-4668-9C25-07657B65C6CB}" type="parTrans" cxnId="{1903F20F-F58E-4DC8-A93B-FB916F9554BD}">
      <dgm:prSet/>
      <dgm:spPr/>
      <dgm:t>
        <a:bodyPr/>
        <a:lstStyle/>
        <a:p>
          <a:endParaRPr lang="ru-RU"/>
        </a:p>
      </dgm:t>
    </dgm:pt>
    <dgm:pt modelId="{591A3D51-B0AE-4C5B-86D4-3A0AC95E2C75}" type="sibTrans" cxnId="{1903F20F-F58E-4DC8-A93B-FB916F9554BD}">
      <dgm:prSet/>
      <dgm:spPr/>
      <dgm:t>
        <a:bodyPr/>
        <a:lstStyle/>
        <a:p>
          <a:endParaRPr lang="ru-RU"/>
        </a:p>
      </dgm:t>
    </dgm:pt>
    <dgm:pt modelId="{7D9C2A7D-57BB-4A93-88BC-6513387F37C9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ЖКХ </a:t>
          </a:r>
          <a:r>
            <a:rPr lang="ru-RU" sz="1200" i="1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dirty="0"/>
        </a:p>
      </dgm:t>
    </dgm:pt>
    <dgm:pt modelId="{63C32EED-AC7A-4ADE-B651-418F379B8569}" type="parTrans" cxnId="{B8DEF4E8-6737-449F-A241-8FD3EE884B5C}">
      <dgm:prSet/>
      <dgm:spPr/>
      <dgm:t>
        <a:bodyPr/>
        <a:lstStyle/>
        <a:p>
          <a:endParaRPr lang="ru-RU"/>
        </a:p>
      </dgm:t>
    </dgm:pt>
    <dgm:pt modelId="{05F1B059-8DC7-4274-9405-3EE8268963BF}" type="sibTrans" cxnId="{B8DEF4E8-6737-449F-A241-8FD3EE884B5C}">
      <dgm:prSet/>
      <dgm:spPr/>
      <dgm:t>
        <a:bodyPr/>
        <a:lstStyle/>
        <a:p>
          <a:endParaRPr lang="ru-RU"/>
        </a:p>
      </dgm:t>
    </dgm:pt>
    <dgm:pt modelId="{F18B609C-E361-4019-AFBF-24D67DACB72B}">
      <dgm:prSet custT="1"/>
      <dgm:spPr/>
      <dgm:t>
        <a:bodyPr/>
        <a:lstStyle/>
        <a:p>
          <a:r>
            <a:rPr lang="ru-RU" sz="1200" dirty="0">
              <a:solidFill>
                <a:prstClr val="black"/>
              </a:solidFill>
            </a:rPr>
            <a:t>образование</a:t>
          </a:r>
          <a:endParaRPr lang="ru-RU" sz="1200" dirty="0"/>
        </a:p>
      </dgm:t>
    </dgm:pt>
    <dgm:pt modelId="{CF314F4D-96B2-4B24-B15D-F357712C66BF}" type="parTrans" cxnId="{737BC26A-B451-430F-AF1F-D49B00CB2322}">
      <dgm:prSet/>
      <dgm:spPr/>
      <dgm:t>
        <a:bodyPr/>
        <a:lstStyle/>
        <a:p>
          <a:endParaRPr lang="ru-RU"/>
        </a:p>
      </dgm:t>
    </dgm:pt>
    <dgm:pt modelId="{D22F5B08-F3C1-4945-8E45-E9EFF75461B8}" type="sibTrans" cxnId="{737BC26A-B451-430F-AF1F-D49B00CB2322}">
      <dgm:prSet/>
      <dgm:spPr/>
      <dgm:t>
        <a:bodyPr/>
        <a:lstStyle/>
        <a:p>
          <a:endParaRPr lang="ru-RU"/>
        </a:p>
      </dgm:t>
    </dgm:pt>
    <dgm:pt modelId="{5F428F79-8000-4940-B398-C0B514A3B79B}" type="pres">
      <dgm:prSet presAssocID="{F3E799E4-CCD5-4978-8894-C19B46ACF6C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CF9C2B8-44F2-47B3-8A87-CC99E913A85C}" type="pres">
      <dgm:prSet presAssocID="{71B2611A-9678-4D99-9EEF-EF2F9FAE7BD3}" presName="root" presStyleCnt="0"/>
      <dgm:spPr/>
    </dgm:pt>
    <dgm:pt modelId="{9D78DABE-648D-442A-A989-C50FD80D87C8}" type="pres">
      <dgm:prSet presAssocID="{71B2611A-9678-4D99-9EEF-EF2F9FAE7BD3}" presName="rootComposite" presStyleCnt="0"/>
      <dgm:spPr/>
    </dgm:pt>
    <dgm:pt modelId="{B5A0F374-6030-4728-A239-ADF8C27376B8}" type="pres">
      <dgm:prSet presAssocID="{71B2611A-9678-4D99-9EEF-EF2F9FAE7BD3}" presName="rootText" presStyleLbl="node1" presStyleIdx="0" presStyleCnt="2" custScaleX="209765"/>
      <dgm:spPr/>
    </dgm:pt>
    <dgm:pt modelId="{DB4BF6DB-A61C-4B53-A857-A2A8FA2AFCEF}" type="pres">
      <dgm:prSet presAssocID="{71B2611A-9678-4D99-9EEF-EF2F9FAE7BD3}" presName="rootConnector" presStyleLbl="node1" presStyleIdx="0" presStyleCnt="2"/>
      <dgm:spPr/>
    </dgm:pt>
    <dgm:pt modelId="{B95B8D3B-A6F9-49AA-A9D7-AB77DEA35C2D}" type="pres">
      <dgm:prSet presAssocID="{71B2611A-9678-4D99-9EEF-EF2F9FAE7BD3}" presName="childShape" presStyleCnt="0"/>
      <dgm:spPr/>
    </dgm:pt>
    <dgm:pt modelId="{77B27775-7167-489E-84CC-6F5233FEE365}" type="pres">
      <dgm:prSet presAssocID="{432D4EAD-EF10-4142-AB82-A025ADB34A36}" presName="Name13" presStyleLbl="parChTrans1D2" presStyleIdx="0" presStyleCnt="11"/>
      <dgm:spPr/>
    </dgm:pt>
    <dgm:pt modelId="{4C4C19DF-F21F-41D2-831E-5689EF6246A0}" type="pres">
      <dgm:prSet presAssocID="{3E63A110-2FBE-450E-92E3-8A824E879C0D}" presName="childText" presStyleLbl="bgAcc1" presStyleIdx="0" presStyleCnt="11" custScaleX="237487">
        <dgm:presLayoutVars>
          <dgm:bulletEnabled val="1"/>
        </dgm:presLayoutVars>
      </dgm:prSet>
      <dgm:spPr/>
    </dgm:pt>
    <dgm:pt modelId="{30C65441-FC0F-4884-8853-F279A35AA3FD}" type="pres">
      <dgm:prSet presAssocID="{101C32D0-AFEA-4D66-9821-8EC245B0FDB3}" presName="Name13" presStyleLbl="parChTrans1D2" presStyleIdx="1" presStyleCnt="11"/>
      <dgm:spPr/>
    </dgm:pt>
    <dgm:pt modelId="{98EA6370-E6A4-48EC-8217-990C4813F2D3}" type="pres">
      <dgm:prSet presAssocID="{B7161287-2C2F-4DB5-B28A-3D261905AD49}" presName="childText" presStyleLbl="bgAcc1" presStyleIdx="1" presStyleCnt="11" custScaleX="229207" custScaleY="155209">
        <dgm:presLayoutVars>
          <dgm:bulletEnabled val="1"/>
        </dgm:presLayoutVars>
      </dgm:prSet>
      <dgm:spPr/>
    </dgm:pt>
    <dgm:pt modelId="{6E1EF464-44A2-4D8A-B509-A48AC0181183}" type="pres">
      <dgm:prSet presAssocID="{0500B7FF-8BFC-4FAD-8073-AF299F48AC3D}" presName="Name13" presStyleLbl="parChTrans1D2" presStyleIdx="2" presStyleCnt="11"/>
      <dgm:spPr/>
    </dgm:pt>
    <dgm:pt modelId="{F95C08B3-D134-4BE7-9A3E-B923E8967545}" type="pres">
      <dgm:prSet presAssocID="{0578267F-1749-4035-AC87-BC5E82373C8D}" presName="childText" presStyleLbl="bgAcc1" presStyleIdx="2" presStyleCnt="11" custScaleX="231514" custLinFactNeighborX="-742" custLinFactNeighborY="26239">
        <dgm:presLayoutVars>
          <dgm:bulletEnabled val="1"/>
        </dgm:presLayoutVars>
      </dgm:prSet>
      <dgm:spPr/>
    </dgm:pt>
    <dgm:pt modelId="{10038FFE-5179-403C-91DC-4680EB328A3E}" type="pres">
      <dgm:prSet presAssocID="{50B242C8-1C38-408E-BB1B-BE3D654611BE}" presName="root" presStyleCnt="0"/>
      <dgm:spPr/>
    </dgm:pt>
    <dgm:pt modelId="{FC31B49E-1BE0-4C87-9286-D2E8B785740A}" type="pres">
      <dgm:prSet presAssocID="{50B242C8-1C38-408E-BB1B-BE3D654611BE}" presName="rootComposite" presStyleCnt="0"/>
      <dgm:spPr/>
    </dgm:pt>
    <dgm:pt modelId="{FC6859A6-5AF1-4E0E-A8C9-7334753B5B52}" type="pres">
      <dgm:prSet presAssocID="{50B242C8-1C38-408E-BB1B-BE3D654611BE}" presName="rootText" presStyleLbl="node1" presStyleIdx="1" presStyleCnt="2" custScaleX="224342" custLinFactNeighborX="13392" custLinFactNeighborY="-538"/>
      <dgm:spPr/>
    </dgm:pt>
    <dgm:pt modelId="{9B7A9270-0818-469A-B6E4-FCC9833143D5}" type="pres">
      <dgm:prSet presAssocID="{50B242C8-1C38-408E-BB1B-BE3D654611BE}" presName="rootConnector" presStyleLbl="node1" presStyleIdx="1" presStyleCnt="2"/>
      <dgm:spPr/>
    </dgm:pt>
    <dgm:pt modelId="{488793F4-A79B-4777-A349-35193E2D86BD}" type="pres">
      <dgm:prSet presAssocID="{50B242C8-1C38-408E-BB1B-BE3D654611BE}" presName="childShape" presStyleCnt="0"/>
      <dgm:spPr/>
    </dgm:pt>
    <dgm:pt modelId="{8D4480AD-BD74-4A2B-BD56-5E2B3619411F}" type="pres">
      <dgm:prSet presAssocID="{1B054C6C-0E17-4C9F-B5FD-2D1377D4C4B8}" presName="Name13" presStyleLbl="parChTrans1D2" presStyleIdx="3" presStyleCnt="11"/>
      <dgm:spPr/>
    </dgm:pt>
    <dgm:pt modelId="{65620E35-2410-49C0-B6AD-8E3F4A77D808}" type="pres">
      <dgm:prSet presAssocID="{D0A950B1-F99C-48FB-AA0D-2A659599B5B0}" presName="childText" presStyleLbl="bgAcc1" presStyleIdx="3" presStyleCnt="11" custScaleX="374248" custScaleY="79627">
        <dgm:presLayoutVars>
          <dgm:bulletEnabled val="1"/>
        </dgm:presLayoutVars>
      </dgm:prSet>
      <dgm:spPr/>
    </dgm:pt>
    <dgm:pt modelId="{062FADF7-7830-4BDE-858E-F7F99443D159}" type="pres">
      <dgm:prSet presAssocID="{3B05BBDE-5085-4668-9C25-07657B65C6CB}" presName="Name13" presStyleLbl="parChTrans1D2" presStyleIdx="4" presStyleCnt="11"/>
      <dgm:spPr/>
    </dgm:pt>
    <dgm:pt modelId="{C178FE69-B1D7-4FCB-A512-EEC972071CFF}" type="pres">
      <dgm:prSet presAssocID="{6C34FED8-18AC-435E-8A61-F185EA5378AD}" presName="childText" presStyleLbl="bgAcc1" presStyleIdx="4" presStyleCnt="11" custScaleX="400973" custScaleY="112486">
        <dgm:presLayoutVars>
          <dgm:bulletEnabled val="1"/>
        </dgm:presLayoutVars>
      </dgm:prSet>
      <dgm:spPr/>
    </dgm:pt>
    <dgm:pt modelId="{8822B902-EBF0-4935-8F58-9EA4F0F3C44F}" type="pres">
      <dgm:prSet presAssocID="{287EB6F9-4C97-41A6-A0ED-913E1A603CB8}" presName="Name13" presStyleLbl="parChTrans1D2" presStyleIdx="5" presStyleCnt="11"/>
      <dgm:spPr/>
    </dgm:pt>
    <dgm:pt modelId="{5442FE89-2EB5-4A81-A51B-080D120DE71C}" type="pres">
      <dgm:prSet presAssocID="{58C49A79-E950-49A0-9BA4-894E6C356D9B}" presName="childText" presStyleLbl="bgAcc1" presStyleIdx="5" presStyleCnt="11" custScaleX="400972" custScaleY="111059">
        <dgm:presLayoutVars>
          <dgm:bulletEnabled val="1"/>
        </dgm:presLayoutVars>
      </dgm:prSet>
      <dgm:spPr/>
    </dgm:pt>
    <dgm:pt modelId="{CF7E5F43-6A03-4EC8-90DC-4D9CFE8821DE}" type="pres">
      <dgm:prSet presAssocID="{63C32EED-AC7A-4ADE-B651-418F379B8569}" presName="Name13" presStyleLbl="parChTrans1D2" presStyleIdx="6" presStyleCnt="11"/>
      <dgm:spPr/>
    </dgm:pt>
    <dgm:pt modelId="{6B18ED30-6336-48BB-865E-4FF651DF830C}" type="pres">
      <dgm:prSet presAssocID="{7D9C2A7D-57BB-4A93-88BC-6513387F37C9}" presName="childText" presStyleLbl="bgAcc1" presStyleIdx="6" presStyleCnt="11" custScaleX="403791" custScaleY="115535">
        <dgm:presLayoutVars>
          <dgm:bulletEnabled val="1"/>
        </dgm:presLayoutVars>
      </dgm:prSet>
      <dgm:spPr/>
    </dgm:pt>
    <dgm:pt modelId="{081D8E85-2C6C-4D2B-9726-3D5AA935570B}" type="pres">
      <dgm:prSet presAssocID="{CF314F4D-96B2-4B24-B15D-F357712C66BF}" presName="Name13" presStyleLbl="parChTrans1D2" presStyleIdx="7" presStyleCnt="11"/>
      <dgm:spPr/>
    </dgm:pt>
    <dgm:pt modelId="{BDFF1C62-B864-475E-8BE7-7E0EF5879014}" type="pres">
      <dgm:prSet presAssocID="{F18B609C-E361-4019-AFBF-24D67DACB72B}" presName="childText" presStyleLbl="bgAcc1" presStyleIdx="7" presStyleCnt="11" custScaleX="240885" custScaleY="37217">
        <dgm:presLayoutVars>
          <dgm:bulletEnabled val="1"/>
        </dgm:presLayoutVars>
      </dgm:prSet>
      <dgm:spPr/>
    </dgm:pt>
    <dgm:pt modelId="{82C8EBC8-4659-42AF-A4FB-79F27F2F56DB}" type="pres">
      <dgm:prSet presAssocID="{EA8AE656-A14A-46E9-A362-0774CA8E9CE8}" presName="Name13" presStyleLbl="parChTrans1D2" presStyleIdx="8" presStyleCnt="11"/>
      <dgm:spPr/>
    </dgm:pt>
    <dgm:pt modelId="{D8D131FC-DF75-4D6C-9D74-5F7B8644F122}" type="pres">
      <dgm:prSet presAssocID="{EDBDF63E-BA38-44AD-AC1A-4F021A46BCCC}" presName="childText" presStyleLbl="bgAcc1" presStyleIdx="8" presStyleCnt="11" custScaleX="245193" custScaleY="37950">
        <dgm:presLayoutVars>
          <dgm:bulletEnabled val="1"/>
        </dgm:presLayoutVars>
      </dgm:prSet>
      <dgm:spPr/>
    </dgm:pt>
    <dgm:pt modelId="{53FD4409-6B6F-488E-8038-FD27484E4041}" type="pres">
      <dgm:prSet presAssocID="{AAE4D2F3-8AC6-4CFF-A254-EBB640593244}" presName="Name13" presStyleLbl="parChTrans1D2" presStyleIdx="9" presStyleCnt="11"/>
      <dgm:spPr/>
    </dgm:pt>
    <dgm:pt modelId="{55DE8063-026E-4187-BA6D-53CC5E7DF052}" type="pres">
      <dgm:prSet presAssocID="{DD25228E-0034-4189-8CCC-ED08436888A5}" presName="childText" presStyleLbl="bgAcc1" presStyleIdx="9" presStyleCnt="11" custScaleX="249758" custScaleY="48255" custLinFactNeighborX="-2418" custLinFactNeighborY="-1309">
        <dgm:presLayoutVars>
          <dgm:bulletEnabled val="1"/>
        </dgm:presLayoutVars>
      </dgm:prSet>
      <dgm:spPr/>
    </dgm:pt>
    <dgm:pt modelId="{8673FE37-A540-4C65-B65D-9AD4755DA976}" type="pres">
      <dgm:prSet presAssocID="{9AF00BC8-3F7A-4404-80EC-37FDDA8BA892}" presName="Name13" presStyleLbl="parChTrans1D2" presStyleIdx="10" presStyleCnt="11"/>
      <dgm:spPr/>
    </dgm:pt>
    <dgm:pt modelId="{148E382A-C5B1-4B37-BEB1-2ED40C7E24A0}" type="pres">
      <dgm:prSet presAssocID="{83F03A1F-3869-4245-BEDE-2E056C331B7F}" presName="childText" presStyleLbl="bgAcc1" presStyleIdx="10" presStyleCnt="11" custScaleX="237359" custScaleY="53566" custLinFactNeighborX="-2418" custLinFactNeighborY="-15479">
        <dgm:presLayoutVars>
          <dgm:bulletEnabled val="1"/>
        </dgm:presLayoutVars>
      </dgm:prSet>
      <dgm:spPr/>
    </dgm:pt>
  </dgm:ptLst>
  <dgm:cxnLst>
    <dgm:cxn modelId="{3CB7E303-B29B-4450-89DE-CA85B55C107A}" type="presOf" srcId="{63C32EED-AC7A-4ADE-B651-418F379B8569}" destId="{CF7E5F43-6A03-4EC8-90DC-4D9CFE8821DE}" srcOrd="0" destOrd="0" presId="urn:microsoft.com/office/officeart/2005/8/layout/hierarchy3"/>
    <dgm:cxn modelId="{802F1006-D861-430A-B176-4DB80FFC5300}" type="presOf" srcId="{432D4EAD-EF10-4142-AB82-A025ADB34A36}" destId="{77B27775-7167-489E-84CC-6F5233FEE365}" srcOrd="0" destOrd="0" presId="urn:microsoft.com/office/officeart/2005/8/layout/hierarchy3"/>
    <dgm:cxn modelId="{1903F20F-F58E-4DC8-A93B-FB916F9554BD}" srcId="{50B242C8-1C38-408E-BB1B-BE3D654611BE}" destId="{6C34FED8-18AC-435E-8A61-F185EA5378AD}" srcOrd="1" destOrd="0" parTransId="{3B05BBDE-5085-4668-9C25-07657B65C6CB}" sibTransId="{591A3D51-B0AE-4C5B-86D4-3A0AC95E2C75}"/>
    <dgm:cxn modelId="{921C8911-9B25-40B1-8BC6-D43F75DCCD29}" type="presOf" srcId="{3E63A110-2FBE-450E-92E3-8A824E879C0D}" destId="{4C4C19DF-F21F-41D2-831E-5689EF6246A0}" srcOrd="0" destOrd="0" presId="urn:microsoft.com/office/officeart/2005/8/layout/hierarchy3"/>
    <dgm:cxn modelId="{C278E013-C2B3-49DB-9969-9B028C1D5347}" srcId="{50B242C8-1C38-408E-BB1B-BE3D654611BE}" destId="{EDBDF63E-BA38-44AD-AC1A-4F021A46BCCC}" srcOrd="5" destOrd="0" parTransId="{EA8AE656-A14A-46E9-A362-0774CA8E9CE8}" sibTransId="{68F03F3D-88D7-4331-89ED-CEA4A1863A5C}"/>
    <dgm:cxn modelId="{A5C2D015-F443-4CCA-893C-D6D2ED556281}" type="presOf" srcId="{58C49A79-E950-49A0-9BA4-894E6C356D9B}" destId="{5442FE89-2EB5-4A81-A51B-080D120DE71C}" srcOrd="0" destOrd="0" presId="urn:microsoft.com/office/officeart/2005/8/layout/hierarchy3"/>
    <dgm:cxn modelId="{4E028E1D-3845-477A-BF54-DD5C3AF41F34}" srcId="{F3E799E4-CCD5-4978-8894-C19B46ACF6C9}" destId="{71B2611A-9678-4D99-9EEF-EF2F9FAE7BD3}" srcOrd="0" destOrd="0" parTransId="{90C9BA06-4FA1-4080-B8F5-C977EAC124A2}" sibTransId="{70AC9422-8DD3-4A56-9BB2-D91AB2EEEEFD}"/>
    <dgm:cxn modelId="{0CEBD21D-7772-45C3-8F5B-DB7E85C22043}" type="presOf" srcId="{DD25228E-0034-4189-8CCC-ED08436888A5}" destId="{55DE8063-026E-4187-BA6D-53CC5E7DF052}" srcOrd="0" destOrd="0" presId="urn:microsoft.com/office/officeart/2005/8/layout/hierarchy3"/>
    <dgm:cxn modelId="{EC882D24-5DB7-4EFD-8C02-A4593CB2B092}" srcId="{71B2611A-9678-4D99-9EEF-EF2F9FAE7BD3}" destId="{3E63A110-2FBE-450E-92E3-8A824E879C0D}" srcOrd="0" destOrd="0" parTransId="{432D4EAD-EF10-4142-AB82-A025ADB34A36}" sibTransId="{FA455A88-C87D-4F87-9378-94D10A50898C}"/>
    <dgm:cxn modelId="{A7BD5725-6EDE-467C-BC6D-4E778B5556F1}" srcId="{50B242C8-1C38-408E-BB1B-BE3D654611BE}" destId="{D0A950B1-F99C-48FB-AA0D-2A659599B5B0}" srcOrd="0" destOrd="0" parTransId="{1B054C6C-0E17-4C9F-B5FD-2D1377D4C4B8}" sibTransId="{7F4BF03C-42D3-4A19-91A6-918545781D02}"/>
    <dgm:cxn modelId="{5C09F62D-6CA1-430A-8B55-66FBE759E982}" srcId="{71B2611A-9678-4D99-9EEF-EF2F9FAE7BD3}" destId="{B7161287-2C2F-4DB5-B28A-3D261905AD49}" srcOrd="1" destOrd="0" parTransId="{101C32D0-AFEA-4D66-9821-8EC245B0FDB3}" sibTransId="{47BB0F0A-E3C3-420B-BC93-B2AFE42F5A70}"/>
    <dgm:cxn modelId="{F7723131-449F-47E6-9B61-3EC75F025D17}" type="presOf" srcId="{1B054C6C-0E17-4C9F-B5FD-2D1377D4C4B8}" destId="{8D4480AD-BD74-4A2B-BD56-5E2B3619411F}" srcOrd="0" destOrd="0" presId="urn:microsoft.com/office/officeart/2005/8/layout/hierarchy3"/>
    <dgm:cxn modelId="{B4604339-31C5-49A0-A88B-7EE7D2EBD2AB}" type="presOf" srcId="{F18B609C-E361-4019-AFBF-24D67DACB72B}" destId="{BDFF1C62-B864-475E-8BE7-7E0EF5879014}" srcOrd="0" destOrd="0" presId="urn:microsoft.com/office/officeart/2005/8/layout/hierarchy3"/>
    <dgm:cxn modelId="{81F25765-3B2D-43CD-AFF2-B585367FCD39}" type="presOf" srcId="{D0A950B1-F99C-48FB-AA0D-2A659599B5B0}" destId="{65620E35-2410-49C0-B6AD-8E3F4A77D808}" srcOrd="0" destOrd="0" presId="urn:microsoft.com/office/officeart/2005/8/layout/hierarchy3"/>
    <dgm:cxn modelId="{3611BF68-A993-4DCF-B556-13468DD72552}" type="presOf" srcId="{101C32D0-AFEA-4D66-9821-8EC245B0FDB3}" destId="{30C65441-FC0F-4884-8853-F279A35AA3FD}" srcOrd="0" destOrd="0" presId="urn:microsoft.com/office/officeart/2005/8/layout/hierarchy3"/>
    <dgm:cxn modelId="{02B66A6A-B776-4A83-A1F0-ACB1ED2853FD}" type="presOf" srcId="{B7161287-2C2F-4DB5-B28A-3D261905AD49}" destId="{98EA6370-E6A4-48EC-8217-990C4813F2D3}" srcOrd="0" destOrd="0" presId="urn:microsoft.com/office/officeart/2005/8/layout/hierarchy3"/>
    <dgm:cxn modelId="{737BC26A-B451-430F-AF1F-D49B00CB2322}" srcId="{50B242C8-1C38-408E-BB1B-BE3D654611BE}" destId="{F18B609C-E361-4019-AFBF-24D67DACB72B}" srcOrd="4" destOrd="0" parTransId="{CF314F4D-96B2-4B24-B15D-F357712C66BF}" sibTransId="{D22F5B08-F3C1-4945-8E45-E9EFF75461B8}"/>
    <dgm:cxn modelId="{CB5D824D-3A9D-4809-A306-D917C992FCD7}" type="presOf" srcId="{7D9C2A7D-57BB-4A93-88BC-6513387F37C9}" destId="{6B18ED30-6336-48BB-865E-4FF651DF830C}" srcOrd="0" destOrd="0" presId="urn:microsoft.com/office/officeart/2005/8/layout/hierarchy3"/>
    <dgm:cxn modelId="{87103B52-C03C-4D90-95F1-C38A15D63015}" srcId="{50B242C8-1C38-408E-BB1B-BE3D654611BE}" destId="{DD25228E-0034-4189-8CCC-ED08436888A5}" srcOrd="6" destOrd="0" parTransId="{AAE4D2F3-8AC6-4CFF-A254-EBB640593244}" sibTransId="{224FA87F-A45A-4D42-BC32-538FCFA4F3F8}"/>
    <dgm:cxn modelId="{685E1453-B774-42EA-903F-7DDA5F63CCAD}" srcId="{71B2611A-9678-4D99-9EEF-EF2F9FAE7BD3}" destId="{0578267F-1749-4035-AC87-BC5E82373C8D}" srcOrd="2" destOrd="0" parTransId="{0500B7FF-8BFC-4FAD-8073-AF299F48AC3D}" sibTransId="{03D8F4BD-3A82-4866-8185-A89BDA221DB5}"/>
    <dgm:cxn modelId="{9E039377-2054-4560-9271-2BAC9F725F98}" srcId="{50B242C8-1C38-408E-BB1B-BE3D654611BE}" destId="{58C49A79-E950-49A0-9BA4-894E6C356D9B}" srcOrd="2" destOrd="0" parTransId="{287EB6F9-4C97-41A6-A0ED-913E1A603CB8}" sibTransId="{C0D7BC8E-B443-493F-A928-3C406DA8276D}"/>
    <dgm:cxn modelId="{FB21BA58-8C16-47A0-98FE-C925375EB28A}" type="presOf" srcId="{CF314F4D-96B2-4B24-B15D-F357712C66BF}" destId="{081D8E85-2C6C-4D2B-9726-3D5AA935570B}" srcOrd="0" destOrd="0" presId="urn:microsoft.com/office/officeart/2005/8/layout/hierarchy3"/>
    <dgm:cxn modelId="{07192D7A-B81A-46AB-B9BC-7DED9ED33396}" type="presOf" srcId="{EDBDF63E-BA38-44AD-AC1A-4F021A46BCCC}" destId="{D8D131FC-DF75-4D6C-9D74-5F7B8644F122}" srcOrd="0" destOrd="0" presId="urn:microsoft.com/office/officeart/2005/8/layout/hierarchy3"/>
    <dgm:cxn modelId="{7297CE5A-5372-4972-ADB1-744F659A93AA}" type="presOf" srcId="{F3E799E4-CCD5-4978-8894-C19B46ACF6C9}" destId="{5F428F79-8000-4940-B398-C0B514A3B79B}" srcOrd="0" destOrd="0" presId="urn:microsoft.com/office/officeart/2005/8/layout/hierarchy3"/>
    <dgm:cxn modelId="{3AA3A780-33C0-4B99-9C77-8A9D61136828}" type="presOf" srcId="{9AF00BC8-3F7A-4404-80EC-37FDDA8BA892}" destId="{8673FE37-A540-4C65-B65D-9AD4755DA976}" srcOrd="0" destOrd="0" presId="urn:microsoft.com/office/officeart/2005/8/layout/hierarchy3"/>
    <dgm:cxn modelId="{27C03385-E994-4AD6-B022-19165D5273B7}" type="presOf" srcId="{0578267F-1749-4035-AC87-BC5E82373C8D}" destId="{F95C08B3-D134-4BE7-9A3E-B923E8967545}" srcOrd="0" destOrd="0" presId="urn:microsoft.com/office/officeart/2005/8/layout/hierarchy3"/>
    <dgm:cxn modelId="{4AA99F90-CA03-47E0-A986-84C33D8C711D}" type="presOf" srcId="{50B242C8-1C38-408E-BB1B-BE3D654611BE}" destId="{9B7A9270-0818-469A-B6E4-FCC9833143D5}" srcOrd="1" destOrd="0" presId="urn:microsoft.com/office/officeart/2005/8/layout/hierarchy3"/>
    <dgm:cxn modelId="{F003FD96-FD30-4711-ABCD-6E1CD7B93487}" srcId="{50B242C8-1C38-408E-BB1B-BE3D654611BE}" destId="{83F03A1F-3869-4245-BEDE-2E056C331B7F}" srcOrd="7" destOrd="0" parTransId="{9AF00BC8-3F7A-4404-80EC-37FDDA8BA892}" sibTransId="{8993C364-CDDF-4953-AE56-A1E240E4C5EC}"/>
    <dgm:cxn modelId="{F7F197A4-FFE1-4446-9A25-C6883AA24F3A}" type="presOf" srcId="{6C34FED8-18AC-435E-8A61-F185EA5378AD}" destId="{C178FE69-B1D7-4FCB-A512-EEC972071CFF}" srcOrd="0" destOrd="0" presId="urn:microsoft.com/office/officeart/2005/8/layout/hierarchy3"/>
    <dgm:cxn modelId="{C3A0EDA6-E3F1-429B-BF6E-67959C454B46}" type="presOf" srcId="{EA8AE656-A14A-46E9-A362-0774CA8E9CE8}" destId="{82C8EBC8-4659-42AF-A4FB-79F27F2F56DB}" srcOrd="0" destOrd="0" presId="urn:microsoft.com/office/officeart/2005/8/layout/hierarchy3"/>
    <dgm:cxn modelId="{16C221AA-F3B8-41E2-B14D-DC92A59F6FE6}" srcId="{F3E799E4-CCD5-4978-8894-C19B46ACF6C9}" destId="{50B242C8-1C38-408E-BB1B-BE3D654611BE}" srcOrd="1" destOrd="0" parTransId="{48C8795A-3DB4-4D72-BC85-DF5DECF4659B}" sibTransId="{080F3417-D6D7-4205-8D70-B6D71DEB351F}"/>
    <dgm:cxn modelId="{BC6555B0-D457-466E-AC25-1FAB52012544}" type="presOf" srcId="{AAE4D2F3-8AC6-4CFF-A254-EBB640593244}" destId="{53FD4409-6B6F-488E-8038-FD27484E4041}" srcOrd="0" destOrd="0" presId="urn:microsoft.com/office/officeart/2005/8/layout/hierarchy3"/>
    <dgm:cxn modelId="{543EA6B0-78E5-427C-98D6-F7193DE5C5C0}" type="presOf" srcId="{3B05BBDE-5085-4668-9C25-07657B65C6CB}" destId="{062FADF7-7830-4BDE-858E-F7F99443D159}" srcOrd="0" destOrd="0" presId="urn:microsoft.com/office/officeart/2005/8/layout/hierarchy3"/>
    <dgm:cxn modelId="{ADF639B2-0A20-483B-926D-4C2E86AD76D1}" type="presOf" srcId="{71B2611A-9678-4D99-9EEF-EF2F9FAE7BD3}" destId="{DB4BF6DB-A61C-4B53-A857-A2A8FA2AFCEF}" srcOrd="1" destOrd="0" presId="urn:microsoft.com/office/officeart/2005/8/layout/hierarchy3"/>
    <dgm:cxn modelId="{83E4BCB2-1A00-422E-996B-1481E4294A78}" type="presOf" srcId="{71B2611A-9678-4D99-9EEF-EF2F9FAE7BD3}" destId="{B5A0F374-6030-4728-A239-ADF8C27376B8}" srcOrd="0" destOrd="0" presId="urn:microsoft.com/office/officeart/2005/8/layout/hierarchy3"/>
    <dgm:cxn modelId="{9BB49EB6-7228-4A04-9A67-16F39EC3D797}" type="presOf" srcId="{287EB6F9-4C97-41A6-A0ED-913E1A603CB8}" destId="{8822B902-EBF0-4935-8F58-9EA4F0F3C44F}" srcOrd="0" destOrd="0" presId="urn:microsoft.com/office/officeart/2005/8/layout/hierarchy3"/>
    <dgm:cxn modelId="{717A02CF-12E7-4627-AB0C-59C725C775DA}" type="presOf" srcId="{83F03A1F-3869-4245-BEDE-2E056C331B7F}" destId="{148E382A-C5B1-4B37-BEB1-2ED40C7E24A0}" srcOrd="0" destOrd="0" presId="urn:microsoft.com/office/officeart/2005/8/layout/hierarchy3"/>
    <dgm:cxn modelId="{E3D58BD1-A95F-4D31-8888-DEABC5856BB5}" type="presOf" srcId="{0500B7FF-8BFC-4FAD-8073-AF299F48AC3D}" destId="{6E1EF464-44A2-4D8A-B509-A48AC0181183}" srcOrd="0" destOrd="0" presId="urn:microsoft.com/office/officeart/2005/8/layout/hierarchy3"/>
    <dgm:cxn modelId="{187301DC-865E-4B51-A5A8-87F5543E3CF1}" type="presOf" srcId="{50B242C8-1C38-408E-BB1B-BE3D654611BE}" destId="{FC6859A6-5AF1-4E0E-A8C9-7334753B5B52}" srcOrd="0" destOrd="0" presId="urn:microsoft.com/office/officeart/2005/8/layout/hierarchy3"/>
    <dgm:cxn modelId="{B8DEF4E8-6737-449F-A241-8FD3EE884B5C}" srcId="{50B242C8-1C38-408E-BB1B-BE3D654611BE}" destId="{7D9C2A7D-57BB-4A93-88BC-6513387F37C9}" srcOrd="3" destOrd="0" parTransId="{63C32EED-AC7A-4ADE-B651-418F379B8569}" sibTransId="{05F1B059-8DC7-4274-9405-3EE8268963BF}"/>
    <dgm:cxn modelId="{53CE341A-E7AF-4112-985A-80343E6DF8C6}" type="presParOf" srcId="{5F428F79-8000-4940-B398-C0B514A3B79B}" destId="{5CF9C2B8-44F2-47B3-8A87-CC99E913A85C}" srcOrd="0" destOrd="0" presId="urn:microsoft.com/office/officeart/2005/8/layout/hierarchy3"/>
    <dgm:cxn modelId="{005F8E7F-A8E7-411F-8FC7-7311866910A3}" type="presParOf" srcId="{5CF9C2B8-44F2-47B3-8A87-CC99E913A85C}" destId="{9D78DABE-648D-442A-A989-C50FD80D87C8}" srcOrd="0" destOrd="0" presId="urn:microsoft.com/office/officeart/2005/8/layout/hierarchy3"/>
    <dgm:cxn modelId="{757DE547-6495-4BE9-A3F6-B2CDE2213E1B}" type="presParOf" srcId="{9D78DABE-648D-442A-A989-C50FD80D87C8}" destId="{B5A0F374-6030-4728-A239-ADF8C27376B8}" srcOrd="0" destOrd="0" presId="urn:microsoft.com/office/officeart/2005/8/layout/hierarchy3"/>
    <dgm:cxn modelId="{F67408B2-4B1E-4AD7-BA97-01D78692DB87}" type="presParOf" srcId="{9D78DABE-648D-442A-A989-C50FD80D87C8}" destId="{DB4BF6DB-A61C-4B53-A857-A2A8FA2AFCEF}" srcOrd="1" destOrd="0" presId="urn:microsoft.com/office/officeart/2005/8/layout/hierarchy3"/>
    <dgm:cxn modelId="{1B27B42A-8503-4A3F-91DD-6B1AF796284D}" type="presParOf" srcId="{5CF9C2B8-44F2-47B3-8A87-CC99E913A85C}" destId="{B95B8D3B-A6F9-49AA-A9D7-AB77DEA35C2D}" srcOrd="1" destOrd="0" presId="urn:microsoft.com/office/officeart/2005/8/layout/hierarchy3"/>
    <dgm:cxn modelId="{56579E4E-4B33-4B3B-839B-D7C499705B9E}" type="presParOf" srcId="{B95B8D3B-A6F9-49AA-A9D7-AB77DEA35C2D}" destId="{77B27775-7167-489E-84CC-6F5233FEE365}" srcOrd="0" destOrd="0" presId="urn:microsoft.com/office/officeart/2005/8/layout/hierarchy3"/>
    <dgm:cxn modelId="{D87B9C17-6702-4853-BAD5-8C363C150263}" type="presParOf" srcId="{B95B8D3B-A6F9-49AA-A9D7-AB77DEA35C2D}" destId="{4C4C19DF-F21F-41D2-831E-5689EF6246A0}" srcOrd="1" destOrd="0" presId="urn:microsoft.com/office/officeart/2005/8/layout/hierarchy3"/>
    <dgm:cxn modelId="{58B53EAE-85C9-41C9-8F14-F6935DBEF93B}" type="presParOf" srcId="{B95B8D3B-A6F9-49AA-A9D7-AB77DEA35C2D}" destId="{30C65441-FC0F-4884-8853-F279A35AA3FD}" srcOrd="2" destOrd="0" presId="urn:microsoft.com/office/officeart/2005/8/layout/hierarchy3"/>
    <dgm:cxn modelId="{600A9AED-881A-4F25-BA46-D355E0312CD7}" type="presParOf" srcId="{B95B8D3B-A6F9-49AA-A9D7-AB77DEA35C2D}" destId="{98EA6370-E6A4-48EC-8217-990C4813F2D3}" srcOrd="3" destOrd="0" presId="urn:microsoft.com/office/officeart/2005/8/layout/hierarchy3"/>
    <dgm:cxn modelId="{76AEA6A0-5F9B-4E9D-9BA4-F39C5983381B}" type="presParOf" srcId="{B95B8D3B-A6F9-49AA-A9D7-AB77DEA35C2D}" destId="{6E1EF464-44A2-4D8A-B509-A48AC0181183}" srcOrd="4" destOrd="0" presId="urn:microsoft.com/office/officeart/2005/8/layout/hierarchy3"/>
    <dgm:cxn modelId="{52B11149-8975-4ACA-A639-FFFFBE0CAFF3}" type="presParOf" srcId="{B95B8D3B-A6F9-49AA-A9D7-AB77DEA35C2D}" destId="{F95C08B3-D134-4BE7-9A3E-B923E8967545}" srcOrd="5" destOrd="0" presId="urn:microsoft.com/office/officeart/2005/8/layout/hierarchy3"/>
    <dgm:cxn modelId="{62A9E660-3699-4BC4-A494-83387A7B0EAE}" type="presParOf" srcId="{5F428F79-8000-4940-B398-C0B514A3B79B}" destId="{10038FFE-5179-403C-91DC-4680EB328A3E}" srcOrd="1" destOrd="0" presId="urn:microsoft.com/office/officeart/2005/8/layout/hierarchy3"/>
    <dgm:cxn modelId="{AADB62D9-4D16-4BEF-94F6-1B5DD291274D}" type="presParOf" srcId="{10038FFE-5179-403C-91DC-4680EB328A3E}" destId="{FC31B49E-1BE0-4C87-9286-D2E8B785740A}" srcOrd="0" destOrd="0" presId="urn:microsoft.com/office/officeart/2005/8/layout/hierarchy3"/>
    <dgm:cxn modelId="{16B5179B-7C64-4A91-BBD2-5EA56B374ED3}" type="presParOf" srcId="{FC31B49E-1BE0-4C87-9286-D2E8B785740A}" destId="{FC6859A6-5AF1-4E0E-A8C9-7334753B5B52}" srcOrd="0" destOrd="0" presId="urn:microsoft.com/office/officeart/2005/8/layout/hierarchy3"/>
    <dgm:cxn modelId="{B900C03A-CAB8-44F0-A573-49E060E8D7A9}" type="presParOf" srcId="{FC31B49E-1BE0-4C87-9286-D2E8B785740A}" destId="{9B7A9270-0818-469A-B6E4-FCC9833143D5}" srcOrd="1" destOrd="0" presId="urn:microsoft.com/office/officeart/2005/8/layout/hierarchy3"/>
    <dgm:cxn modelId="{772BD7C3-772E-4F71-9691-726E3AE488C0}" type="presParOf" srcId="{10038FFE-5179-403C-91DC-4680EB328A3E}" destId="{488793F4-A79B-4777-A349-35193E2D86BD}" srcOrd="1" destOrd="0" presId="urn:microsoft.com/office/officeart/2005/8/layout/hierarchy3"/>
    <dgm:cxn modelId="{6590E800-428C-4E64-B9BD-5F6E482600C0}" type="presParOf" srcId="{488793F4-A79B-4777-A349-35193E2D86BD}" destId="{8D4480AD-BD74-4A2B-BD56-5E2B3619411F}" srcOrd="0" destOrd="0" presId="urn:microsoft.com/office/officeart/2005/8/layout/hierarchy3"/>
    <dgm:cxn modelId="{88E52045-6B46-45FB-879E-7B2005DE3DE4}" type="presParOf" srcId="{488793F4-A79B-4777-A349-35193E2D86BD}" destId="{65620E35-2410-49C0-B6AD-8E3F4A77D808}" srcOrd="1" destOrd="0" presId="urn:microsoft.com/office/officeart/2005/8/layout/hierarchy3"/>
    <dgm:cxn modelId="{B9D87BC6-6042-47B1-834A-B6412C3D12E3}" type="presParOf" srcId="{488793F4-A79B-4777-A349-35193E2D86BD}" destId="{062FADF7-7830-4BDE-858E-F7F99443D159}" srcOrd="2" destOrd="0" presId="urn:microsoft.com/office/officeart/2005/8/layout/hierarchy3"/>
    <dgm:cxn modelId="{625CA882-EB46-448A-AFF1-C4F4370E5D5C}" type="presParOf" srcId="{488793F4-A79B-4777-A349-35193E2D86BD}" destId="{C178FE69-B1D7-4FCB-A512-EEC972071CFF}" srcOrd="3" destOrd="0" presId="urn:microsoft.com/office/officeart/2005/8/layout/hierarchy3"/>
    <dgm:cxn modelId="{07BB39B1-7258-447A-B722-7EFCC66DE4A3}" type="presParOf" srcId="{488793F4-A79B-4777-A349-35193E2D86BD}" destId="{8822B902-EBF0-4935-8F58-9EA4F0F3C44F}" srcOrd="4" destOrd="0" presId="urn:microsoft.com/office/officeart/2005/8/layout/hierarchy3"/>
    <dgm:cxn modelId="{8325BF59-132F-4679-A46C-CD3CFFC7849A}" type="presParOf" srcId="{488793F4-A79B-4777-A349-35193E2D86BD}" destId="{5442FE89-2EB5-4A81-A51B-080D120DE71C}" srcOrd="5" destOrd="0" presId="urn:microsoft.com/office/officeart/2005/8/layout/hierarchy3"/>
    <dgm:cxn modelId="{D898E5E9-95F1-4CD4-B093-70401971D377}" type="presParOf" srcId="{488793F4-A79B-4777-A349-35193E2D86BD}" destId="{CF7E5F43-6A03-4EC8-90DC-4D9CFE8821DE}" srcOrd="6" destOrd="0" presId="urn:microsoft.com/office/officeart/2005/8/layout/hierarchy3"/>
    <dgm:cxn modelId="{DCFAC507-9FE9-443F-A023-4B0D3C47C1EE}" type="presParOf" srcId="{488793F4-A79B-4777-A349-35193E2D86BD}" destId="{6B18ED30-6336-48BB-865E-4FF651DF830C}" srcOrd="7" destOrd="0" presId="urn:microsoft.com/office/officeart/2005/8/layout/hierarchy3"/>
    <dgm:cxn modelId="{4CA17DFA-C9B2-4224-9DCE-4D0596ECB496}" type="presParOf" srcId="{488793F4-A79B-4777-A349-35193E2D86BD}" destId="{081D8E85-2C6C-4D2B-9726-3D5AA935570B}" srcOrd="8" destOrd="0" presId="urn:microsoft.com/office/officeart/2005/8/layout/hierarchy3"/>
    <dgm:cxn modelId="{9FF56D79-937E-43C8-9A9C-9F8AF0BEA332}" type="presParOf" srcId="{488793F4-A79B-4777-A349-35193E2D86BD}" destId="{BDFF1C62-B864-475E-8BE7-7E0EF5879014}" srcOrd="9" destOrd="0" presId="urn:microsoft.com/office/officeart/2005/8/layout/hierarchy3"/>
    <dgm:cxn modelId="{4EFFD6AB-7533-40F5-AA4C-3DC5FEE25A92}" type="presParOf" srcId="{488793F4-A79B-4777-A349-35193E2D86BD}" destId="{82C8EBC8-4659-42AF-A4FB-79F27F2F56DB}" srcOrd="10" destOrd="0" presId="urn:microsoft.com/office/officeart/2005/8/layout/hierarchy3"/>
    <dgm:cxn modelId="{2E8C781C-E9E3-43B7-89D5-AB7A433E0EE8}" type="presParOf" srcId="{488793F4-A79B-4777-A349-35193E2D86BD}" destId="{D8D131FC-DF75-4D6C-9D74-5F7B8644F122}" srcOrd="11" destOrd="0" presId="urn:microsoft.com/office/officeart/2005/8/layout/hierarchy3"/>
    <dgm:cxn modelId="{355C19CA-0691-40D3-A85B-7B5F20513DCA}" type="presParOf" srcId="{488793F4-A79B-4777-A349-35193E2D86BD}" destId="{53FD4409-6B6F-488E-8038-FD27484E4041}" srcOrd="12" destOrd="0" presId="urn:microsoft.com/office/officeart/2005/8/layout/hierarchy3"/>
    <dgm:cxn modelId="{D454A34B-048B-42A1-A7C0-31E7EDC15D82}" type="presParOf" srcId="{488793F4-A79B-4777-A349-35193E2D86BD}" destId="{55DE8063-026E-4187-BA6D-53CC5E7DF052}" srcOrd="13" destOrd="0" presId="urn:microsoft.com/office/officeart/2005/8/layout/hierarchy3"/>
    <dgm:cxn modelId="{4362B49D-9093-4D8E-A1A5-512C823DC684}" type="presParOf" srcId="{488793F4-A79B-4777-A349-35193E2D86BD}" destId="{8673FE37-A540-4C65-B65D-9AD4755DA976}" srcOrd="14" destOrd="0" presId="urn:microsoft.com/office/officeart/2005/8/layout/hierarchy3"/>
    <dgm:cxn modelId="{349EDCCA-F363-475C-B287-C49FC0851E68}" type="presParOf" srcId="{488793F4-A79B-4777-A349-35193E2D86BD}" destId="{148E382A-C5B1-4B37-BEB1-2ED40C7E24A0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B86F3C-D0B6-4A52-9424-F3BFFAC21DC7}" type="doc">
      <dgm:prSet loTypeId="urn:microsoft.com/office/officeart/2005/8/layout/hList7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0F761F-3510-4A26-8ACD-B1283102076D}">
      <dgm:prSet phldrT="[Текст]"/>
      <dgm:spPr/>
      <dgm:t>
        <a:bodyPr/>
        <a:lstStyle/>
        <a:p>
          <a:r>
            <a:rPr lang="ru-RU" dirty="0"/>
            <a:t>«Предупреждение и ликвидация последствий ЧС» </a:t>
          </a:r>
        </a:p>
        <a:p>
          <a:r>
            <a:rPr lang="ru-RU" dirty="0"/>
            <a:t> 3 318,0 тыс.рублей</a:t>
          </a:r>
        </a:p>
      </dgm:t>
    </dgm:pt>
    <dgm:pt modelId="{39499B01-D5BC-4915-B890-9E6FC36ECCF0}" type="parTrans" cxnId="{4226FDAE-B623-4015-A4B3-380993E22983}">
      <dgm:prSet/>
      <dgm:spPr/>
      <dgm:t>
        <a:bodyPr/>
        <a:lstStyle/>
        <a:p>
          <a:endParaRPr lang="ru-RU"/>
        </a:p>
      </dgm:t>
    </dgm:pt>
    <dgm:pt modelId="{7831DB29-9926-48DA-BD7A-795CF89D6DC3}" type="sibTrans" cxnId="{4226FDAE-B623-4015-A4B3-380993E22983}">
      <dgm:prSet/>
      <dgm:spPr/>
      <dgm:t>
        <a:bodyPr/>
        <a:lstStyle/>
        <a:p>
          <a:endParaRPr lang="ru-RU"/>
        </a:p>
      </dgm:t>
    </dgm:pt>
    <dgm:pt modelId="{0223FF2B-02B4-403F-8D67-5611B37C6C9A}">
      <dgm:prSet phldrT="[Текст]"/>
      <dgm:spPr/>
      <dgm:t>
        <a:bodyPr/>
        <a:lstStyle/>
        <a:p>
          <a:r>
            <a:rPr lang="ru-RU" dirty="0"/>
            <a:t>«Профилактика правонарушений»                            20,0 тыс.рублей</a:t>
          </a:r>
        </a:p>
      </dgm:t>
    </dgm:pt>
    <dgm:pt modelId="{8553D297-5701-4C44-A791-649A0816CC37}" type="parTrans" cxnId="{9027FF0C-4BD0-4BFD-B5DD-89D901FBF80C}">
      <dgm:prSet/>
      <dgm:spPr/>
      <dgm:t>
        <a:bodyPr/>
        <a:lstStyle/>
        <a:p>
          <a:endParaRPr lang="ru-RU"/>
        </a:p>
      </dgm:t>
    </dgm:pt>
    <dgm:pt modelId="{9FC5A503-F2FE-4284-84D3-225237E5284F}" type="sibTrans" cxnId="{9027FF0C-4BD0-4BFD-B5DD-89D901FBF80C}">
      <dgm:prSet/>
      <dgm:spPr/>
      <dgm:t>
        <a:bodyPr/>
        <a:lstStyle/>
        <a:p>
          <a:endParaRPr lang="ru-RU"/>
        </a:p>
      </dgm:t>
    </dgm:pt>
    <dgm:pt modelId="{B66C1D06-BBA1-4E57-A84A-31CCC4E76E97}">
      <dgm:prSet phldrT="[Текст]"/>
      <dgm:spPr/>
      <dgm:t>
        <a:bodyPr/>
        <a:lstStyle/>
        <a:p>
          <a:r>
            <a:rPr lang="ru-RU" dirty="0"/>
            <a:t>«Гармонизация межэтнических отношений и участие в профилактике экстремизма»    </a:t>
          </a:r>
        </a:p>
        <a:p>
          <a:r>
            <a:rPr lang="ru-RU" dirty="0"/>
            <a:t> 5,0 тыс.рублей</a:t>
          </a:r>
        </a:p>
      </dgm:t>
    </dgm:pt>
    <dgm:pt modelId="{34B8D4BD-551B-4B31-8E06-3C61A822D3EB}" type="parTrans" cxnId="{4FFD424F-32EB-42AE-BC98-CB8730C86BCF}">
      <dgm:prSet/>
      <dgm:spPr/>
      <dgm:t>
        <a:bodyPr/>
        <a:lstStyle/>
        <a:p>
          <a:endParaRPr lang="ru-RU"/>
        </a:p>
      </dgm:t>
    </dgm:pt>
    <dgm:pt modelId="{A1BF67BE-69B6-4573-A8DC-16FC2FE2A8E5}" type="sibTrans" cxnId="{4FFD424F-32EB-42AE-BC98-CB8730C86BCF}">
      <dgm:prSet/>
      <dgm:spPr/>
      <dgm:t>
        <a:bodyPr/>
        <a:lstStyle/>
        <a:p>
          <a:endParaRPr lang="ru-RU"/>
        </a:p>
      </dgm:t>
    </dgm:pt>
    <dgm:pt modelId="{BBFDD918-DC40-4623-ADE4-F01786311850}" type="pres">
      <dgm:prSet presAssocID="{9EB86F3C-D0B6-4A52-9424-F3BFFAC21DC7}" presName="Name0" presStyleCnt="0">
        <dgm:presLayoutVars>
          <dgm:dir/>
          <dgm:resizeHandles val="exact"/>
        </dgm:presLayoutVars>
      </dgm:prSet>
      <dgm:spPr/>
    </dgm:pt>
    <dgm:pt modelId="{CD6C5A2A-3ADF-4563-A251-BE9F1F68CBF6}" type="pres">
      <dgm:prSet presAssocID="{9EB86F3C-D0B6-4A52-9424-F3BFFAC21DC7}" presName="fgShape" presStyleLbl="fgShp" presStyleIdx="0" presStyleCnt="1" custScaleX="55403" custScaleY="131369" custLinFactNeighborX="103" custLinFactNeighborY="-51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CB327CD-DF89-4B41-B19B-B3D281056966}" type="pres">
      <dgm:prSet presAssocID="{9EB86F3C-D0B6-4A52-9424-F3BFFAC21DC7}" presName="linComp" presStyleCnt="0"/>
      <dgm:spPr/>
    </dgm:pt>
    <dgm:pt modelId="{95E43093-3B94-492B-87DA-65DC9890F813}" type="pres">
      <dgm:prSet presAssocID="{B50F761F-3510-4A26-8ACD-B1283102076D}" presName="compNode" presStyleCnt="0"/>
      <dgm:spPr/>
    </dgm:pt>
    <dgm:pt modelId="{5AB64BC4-5248-47A1-AD9C-141D17C8BC20}" type="pres">
      <dgm:prSet presAssocID="{B50F761F-3510-4A26-8ACD-B1283102076D}" presName="bkgdShape" presStyleLbl="node1" presStyleIdx="0" presStyleCnt="3"/>
      <dgm:spPr/>
    </dgm:pt>
    <dgm:pt modelId="{8CE2C005-6551-42FE-830D-07899CB1346A}" type="pres">
      <dgm:prSet presAssocID="{B50F761F-3510-4A26-8ACD-B1283102076D}" presName="nodeTx" presStyleLbl="node1" presStyleIdx="0" presStyleCnt="3">
        <dgm:presLayoutVars>
          <dgm:bulletEnabled val="1"/>
        </dgm:presLayoutVars>
      </dgm:prSet>
      <dgm:spPr/>
    </dgm:pt>
    <dgm:pt modelId="{F9D39FF1-FDB9-4AA9-A323-71434844F1C7}" type="pres">
      <dgm:prSet presAssocID="{B50F761F-3510-4A26-8ACD-B1283102076D}" presName="invisiNode" presStyleLbl="node1" presStyleIdx="0" presStyleCnt="3"/>
      <dgm:spPr/>
    </dgm:pt>
    <dgm:pt modelId="{27C5CB26-7FD9-4E34-A9F0-5A5A8F9AC43A}" type="pres">
      <dgm:prSet presAssocID="{B50F761F-3510-4A26-8ACD-B1283102076D}" presName="imagNode" presStyleLbl="fgImgPlace1" presStyleIdx="0" presStyleCnt="3" custScaleX="115661" custScaleY="106787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7AD2C709-6680-4868-AE3A-A90439D79737}" type="pres">
      <dgm:prSet presAssocID="{7831DB29-9926-48DA-BD7A-795CF89D6DC3}" presName="sibTrans" presStyleLbl="sibTrans2D1" presStyleIdx="0" presStyleCnt="0"/>
      <dgm:spPr/>
    </dgm:pt>
    <dgm:pt modelId="{8FC21BBC-A9ED-4150-A240-19B0C7CF672E}" type="pres">
      <dgm:prSet presAssocID="{0223FF2B-02B4-403F-8D67-5611B37C6C9A}" presName="compNode" presStyleCnt="0"/>
      <dgm:spPr/>
    </dgm:pt>
    <dgm:pt modelId="{62A604E2-A5B1-4AA3-B182-AE29FD923189}" type="pres">
      <dgm:prSet presAssocID="{0223FF2B-02B4-403F-8D67-5611B37C6C9A}" presName="bkgdShape" presStyleLbl="node1" presStyleIdx="1" presStyleCnt="3"/>
      <dgm:spPr/>
    </dgm:pt>
    <dgm:pt modelId="{4FF2E816-CFA8-4DEA-8D81-6EDDDFEA6577}" type="pres">
      <dgm:prSet presAssocID="{0223FF2B-02B4-403F-8D67-5611B37C6C9A}" presName="nodeTx" presStyleLbl="node1" presStyleIdx="1" presStyleCnt="3">
        <dgm:presLayoutVars>
          <dgm:bulletEnabled val="1"/>
        </dgm:presLayoutVars>
      </dgm:prSet>
      <dgm:spPr/>
    </dgm:pt>
    <dgm:pt modelId="{A1C5386A-31F7-48DB-ABAC-41926468BCDA}" type="pres">
      <dgm:prSet presAssocID="{0223FF2B-02B4-403F-8D67-5611B37C6C9A}" presName="invisiNode" presStyleLbl="node1" presStyleIdx="1" presStyleCnt="3"/>
      <dgm:spPr/>
    </dgm:pt>
    <dgm:pt modelId="{5AD1D3FE-9AA3-4228-9F40-0859FAE90C17}" type="pres">
      <dgm:prSet presAssocID="{0223FF2B-02B4-403F-8D67-5611B37C6C9A}" presName="imagNode" presStyleLbl="fgImgPlace1" presStyleIdx="1" presStyleCnt="3" custScaleX="113981" custScaleY="110922" custLinFactNeighborX="4252" custLinFactNeighborY="-2182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175B97BF-2045-40F1-B574-C5FFD8813DA3}" type="pres">
      <dgm:prSet presAssocID="{9FC5A503-F2FE-4284-84D3-225237E5284F}" presName="sibTrans" presStyleLbl="sibTrans2D1" presStyleIdx="0" presStyleCnt="0"/>
      <dgm:spPr/>
    </dgm:pt>
    <dgm:pt modelId="{8AA4F277-8C6F-4AF1-87C6-ABA5725BE2D4}" type="pres">
      <dgm:prSet presAssocID="{B66C1D06-BBA1-4E57-A84A-31CCC4E76E97}" presName="compNode" presStyleCnt="0"/>
      <dgm:spPr/>
    </dgm:pt>
    <dgm:pt modelId="{1F75606B-4EEE-47F4-BA70-923235EA74D0}" type="pres">
      <dgm:prSet presAssocID="{B66C1D06-BBA1-4E57-A84A-31CCC4E76E97}" presName="bkgdShape" presStyleLbl="node1" presStyleIdx="2" presStyleCnt="3" custLinFactNeighborX="22705"/>
      <dgm:spPr/>
    </dgm:pt>
    <dgm:pt modelId="{FAD405CA-66D0-4B37-BB63-B25734792F03}" type="pres">
      <dgm:prSet presAssocID="{B66C1D06-BBA1-4E57-A84A-31CCC4E76E97}" presName="nodeTx" presStyleLbl="node1" presStyleIdx="2" presStyleCnt="3">
        <dgm:presLayoutVars>
          <dgm:bulletEnabled val="1"/>
        </dgm:presLayoutVars>
      </dgm:prSet>
      <dgm:spPr/>
    </dgm:pt>
    <dgm:pt modelId="{B43F5D16-C35F-4E94-9C41-1ECE8AB6D85E}" type="pres">
      <dgm:prSet presAssocID="{B66C1D06-BBA1-4E57-A84A-31CCC4E76E97}" presName="invisiNode" presStyleLbl="node1" presStyleIdx="2" presStyleCnt="3"/>
      <dgm:spPr/>
    </dgm:pt>
    <dgm:pt modelId="{3FC66B52-7BCB-424D-B8A9-8CA5F1B0249C}" type="pres">
      <dgm:prSet presAssocID="{B66C1D06-BBA1-4E57-A84A-31CCC4E76E97}" presName="imagNode" presStyleLbl="fgImgPlace1" presStyleIdx="2" presStyleCnt="3" custScaleX="116540" custScaleY="115286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9027FF0C-4BD0-4BFD-B5DD-89D901FBF80C}" srcId="{9EB86F3C-D0B6-4A52-9424-F3BFFAC21DC7}" destId="{0223FF2B-02B4-403F-8D67-5611B37C6C9A}" srcOrd="1" destOrd="0" parTransId="{8553D297-5701-4C44-A791-649A0816CC37}" sibTransId="{9FC5A503-F2FE-4284-84D3-225237E5284F}"/>
    <dgm:cxn modelId="{DE813F24-DF2F-41AD-97A5-56516F890E61}" type="presOf" srcId="{9FC5A503-F2FE-4284-84D3-225237E5284F}" destId="{175B97BF-2045-40F1-B574-C5FFD8813DA3}" srcOrd="0" destOrd="0" presId="urn:microsoft.com/office/officeart/2005/8/layout/hList7#1"/>
    <dgm:cxn modelId="{4E41BA2D-D39D-4E54-9260-07ACDD812D24}" type="presOf" srcId="{B50F761F-3510-4A26-8ACD-B1283102076D}" destId="{8CE2C005-6551-42FE-830D-07899CB1346A}" srcOrd="1" destOrd="0" presId="urn:microsoft.com/office/officeart/2005/8/layout/hList7#1"/>
    <dgm:cxn modelId="{9CB1726E-9E9A-4ECA-A583-EB6269051E77}" type="presOf" srcId="{B50F761F-3510-4A26-8ACD-B1283102076D}" destId="{5AB64BC4-5248-47A1-AD9C-141D17C8BC20}" srcOrd="0" destOrd="0" presId="urn:microsoft.com/office/officeart/2005/8/layout/hList7#1"/>
    <dgm:cxn modelId="{4FFD424F-32EB-42AE-BC98-CB8730C86BCF}" srcId="{9EB86F3C-D0B6-4A52-9424-F3BFFAC21DC7}" destId="{B66C1D06-BBA1-4E57-A84A-31CCC4E76E97}" srcOrd="2" destOrd="0" parTransId="{34B8D4BD-551B-4B31-8E06-3C61A822D3EB}" sibTransId="{A1BF67BE-69B6-4573-A8DC-16FC2FE2A8E5}"/>
    <dgm:cxn modelId="{3184DB87-7C32-48A6-B25F-AACF2A6BE528}" type="presOf" srcId="{B66C1D06-BBA1-4E57-A84A-31CCC4E76E97}" destId="{FAD405CA-66D0-4B37-BB63-B25734792F03}" srcOrd="1" destOrd="0" presId="urn:microsoft.com/office/officeart/2005/8/layout/hList7#1"/>
    <dgm:cxn modelId="{4D425E8F-5E98-4B6A-B666-00D293A75145}" type="presOf" srcId="{7831DB29-9926-48DA-BD7A-795CF89D6DC3}" destId="{7AD2C709-6680-4868-AE3A-A90439D79737}" srcOrd="0" destOrd="0" presId="urn:microsoft.com/office/officeart/2005/8/layout/hList7#1"/>
    <dgm:cxn modelId="{4226FDAE-B623-4015-A4B3-380993E22983}" srcId="{9EB86F3C-D0B6-4A52-9424-F3BFFAC21DC7}" destId="{B50F761F-3510-4A26-8ACD-B1283102076D}" srcOrd="0" destOrd="0" parTransId="{39499B01-D5BC-4915-B890-9E6FC36ECCF0}" sibTransId="{7831DB29-9926-48DA-BD7A-795CF89D6DC3}"/>
    <dgm:cxn modelId="{685F7EAF-C135-4BCB-929C-21F2CD74419F}" type="presOf" srcId="{0223FF2B-02B4-403F-8D67-5611B37C6C9A}" destId="{4FF2E816-CFA8-4DEA-8D81-6EDDDFEA6577}" srcOrd="1" destOrd="0" presId="urn:microsoft.com/office/officeart/2005/8/layout/hList7#1"/>
    <dgm:cxn modelId="{67090BB2-A3EA-4A80-8F92-8C6AC1F2087E}" type="presOf" srcId="{0223FF2B-02B4-403F-8D67-5611B37C6C9A}" destId="{62A604E2-A5B1-4AA3-B182-AE29FD923189}" srcOrd="0" destOrd="0" presId="urn:microsoft.com/office/officeart/2005/8/layout/hList7#1"/>
    <dgm:cxn modelId="{C72D46C0-8202-41E0-8A94-0D7458BCEAD7}" type="presOf" srcId="{B66C1D06-BBA1-4E57-A84A-31CCC4E76E97}" destId="{1F75606B-4EEE-47F4-BA70-923235EA74D0}" srcOrd="0" destOrd="0" presId="urn:microsoft.com/office/officeart/2005/8/layout/hList7#1"/>
    <dgm:cxn modelId="{8EF233C2-CABD-4940-9B20-CCDBADB8F60D}" type="presOf" srcId="{9EB86F3C-D0B6-4A52-9424-F3BFFAC21DC7}" destId="{BBFDD918-DC40-4623-ADE4-F01786311850}" srcOrd="0" destOrd="0" presId="urn:microsoft.com/office/officeart/2005/8/layout/hList7#1"/>
    <dgm:cxn modelId="{4A37A95B-ABB1-4D8C-9FFC-1472622BA9D1}" type="presParOf" srcId="{BBFDD918-DC40-4623-ADE4-F01786311850}" destId="{CD6C5A2A-3ADF-4563-A251-BE9F1F68CBF6}" srcOrd="0" destOrd="0" presId="urn:microsoft.com/office/officeart/2005/8/layout/hList7#1"/>
    <dgm:cxn modelId="{B687DEE9-6A09-4970-81DD-98BA0ED69E25}" type="presParOf" srcId="{BBFDD918-DC40-4623-ADE4-F01786311850}" destId="{DCB327CD-DF89-4B41-B19B-B3D281056966}" srcOrd="1" destOrd="0" presId="urn:microsoft.com/office/officeart/2005/8/layout/hList7#1"/>
    <dgm:cxn modelId="{EEF93635-A575-4440-B3B8-447211AF4ADB}" type="presParOf" srcId="{DCB327CD-DF89-4B41-B19B-B3D281056966}" destId="{95E43093-3B94-492B-87DA-65DC9890F813}" srcOrd="0" destOrd="0" presId="urn:microsoft.com/office/officeart/2005/8/layout/hList7#1"/>
    <dgm:cxn modelId="{160315ED-1414-4DC4-9B48-5B95EA2D7D00}" type="presParOf" srcId="{95E43093-3B94-492B-87DA-65DC9890F813}" destId="{5AB64BC4-5248-47A1-AD9C-141D17C8BC20}" srcOrd="0" destOrd="0" presId="urn:microsoft.com/office/officeart/2005/8/layout/hList7#1"/>
    <dgm:cxn modelId="{AC2C071D-7405-44F8-B581-EE743A1E6BCD}" type="presParOf" srcId="{95E43093-3B94-492B-87DA-65DC9890F813}" destId="{8CE2C005-6551-42FE-830D-07899CB1346A}" srcOrd="1" destOrd="0" presId="urn:microsoft.com/office/officeart/2005/8/layout/hList7#1"/>
    <dgm:cxn modelId="{4F959E48-3974-43FD-8A45-98D10DCD99C2}" type="presParOf" srcId="{95E43093-3B94-492B-87DA-65DC9890F813}" destId="{F9D39FF1-FDB9-4AA9-A323-71434844F1C7}" srcOrd="2" destOrd="0" presId="urn:microsoft.com/office/officeart/2005/8/layout/hList7#1"/>
    <dgm:cxn modelId="{B2F8B2DB-BE5E-4564-8F94-3DAA91F07BA7}" type="presParOf" srcId="{95E43093-3B94-492B-87DA-65DC9890F813}" destId="{27C5CB26-7FD9-4E34-A9F0-5A5A8F9AC43A}" srcOrd="3" destOrd="0" presId="urn:microsoft.com/office/officeart/2005/8/layout/hList7#1"/>
    <dgm:cxn modelId="{7F720316-EFD1-4EAC-B4A8-3641D329C30F}" type="presParOf" srcId="{DCB327CD-DF89-4B41-B19B-B3D281056966}" destId="{7AD2C709-6680-4868-AE3A-A90439D79737}" srcOrd="1" destOrd="0" presId="urn:microsoft.com/office/officeart/2005/8/layout/hList7#1"/>
    <dgm:cxn modelId="{7CAC6AE7-BE94-491E-8738-E67EB8DD46AE}" type="presParOf" srcId="{DCB327CD-DF89-4B41-B19B-B3D281056966}" destId="{8FC21BBC-A9ED-4150-A240-19B0C7CF672E}" srcOrd="2" destOrd="0" presId="urn:microsoft.com/office/officeart/2005/8/layout/hList7#1"/>
    <dgm:cxn modelId="{A5CC911F-ED69-47F6-B928-7095E3C7162F}" type="presParOf" srcId="{8FC21BBC-A9ED-4150-A240-19B0C7CF672E}" destId="{62A604E2-A5B1-4AA3-B182-AE29FD923189}" srcOrd="0" destOrd="0" presId="urn:microsoft.com/office/officeart/2005/8/layout/hList7#1"/>
    <dgm:cxn modelId="{BAA32BDF-7191-4935-B4DA-D14DB3D0644F}" type="presParOf" srcId="{8FC21BBC-A9ED-4150-A240-19B0C7CF672E}" destId="{4FF2E816-CFA8-4DEA-8D81-6EDDDFEA6577}" srcOrd="1" destOrd="0" presId="urn:microsoft.com/office/officeart/2005/8/layout/hList7#1"/>
    <dgm:cxn modelId="{AA4DD5E4-6E68-4CCE-A741-36F47F57F129}" type="presParOf" srcId="{8FC21BBC-A9ED-4150-A240-19B0C7CF672E}" destId="{A1C5386A-31F7-48DB-ABAC-41926468BCDA}" srcOrd="2" destOrd="0" presId="urn:microsoft.com/office/officeart/2005/8/layout/hList7#1"/>
    <dgm:cxn modelId="{3CE0DB24-2654-4EAC-A6DA-A3C1756C30F0}" type="presParOf" srcId="{8FC21BBC-A9ED-4150-A240-19B0C7CF672E}" destId="{5AD1D3FE-9AA3-4228-9F40-0859FAE90C17}" srcOrd="3" destOrd="0" presId="urn:microsoft.com/office/officeart/2005/8/layout/hList7#1"/>
    <dgm:cxn modelId="{09ACD8C1-3D68-43E6-B8F3-275ABC87686E}" type="presParOf" srcId="{DCB327CD-DF89-4B41-B19B-B3D281056966}" destId="{175B97BF-2045-40F1-B574-C5FFD8813DA3}" srcOrd="3" destOrd="0" presId="urn:microsoft.com/office/officeart/2005/8/layout/hList7#1"/>
    <dgm:cxn modelId="{07F0A4C8-5668-4099-94F2-8A316230C491}" type="presParOf" srcId="{DCB327CD-DF89-4B41-B19B-B3D281056966}" destId="{8AA4F277-8C6F-4AF1-87C6-ABA5725BE2D4}" srcOrd="4" destOrd="0" presId="urn:microsoft.com/office/officeart/2005/8/layout/hList7#1"/>
    <dgm:cxn modelId="{3B9A10C4-3068-4BD4-A8AB-6D19BBCBA805}" type="presParOf" srcId="{8AA4F277-8C6F-4AF1-87C6-ABA5725BE2D4}" destId="{1F75606B-4EEE-47F4-BA70-923235EA74D0}" srcOrd="0" destOrd="0" presId="urn:microsoft.com/office/officeart/2005/8/layout/hList7#1"/>
    <dgm:cxn modelId="{8ABD9397-FEFD-4C04-A764-246614D05DB3}" type="presParOf" srcId="{8AA4F277-8C6F-4AF1-87C6-ABA5725BE2D4}" destId="{FAD405CA-66D0-4B37-BB63-B25734792F03}" srcOrd="1" destOrd="0" presId="urn:microsoft.com/office/officeart/2005/8/layout/hList7#1"/>
    <dgm:cxn modelId="{AAED7F9B-D7AC-46AB-A866-34E9277821BC}" type="presParOf" srcId="{8AA4F277-8C6F-4AF1-87C6-ABA5725BE2D4}" destId="{B43F5D16-C35F-4E94-9C41-1ECE8AB6D85E}" srcOrd="2" destOrd="0" presId="urn:microsoft.com/office/officeart/2005/8/layout/hList7#1"/>
    <dgm:cxn modelId="{669A8E6D-C620-4A31-976B-09490FD82F02}" type="presParOf" srcId="{8AA4F277-8C6F-4AF1-87C6-ABA5725BE2D4}" destId="{3FC66B52-7BCB-424D-B8A9-8CA5F1B0249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pList2#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r>
            <a:rPr lang="ru-RU" sz="1600" dirty="0"/>
            <a:t>Архивное дело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6DFFB02-8469-43A1-B1BA-B238D5E02795}">
      <dgm:prSet custT="1"/>
      <dgm:spPr/>
      <dgm:t>
        <a:bodyPr vert="horz"/>
        <a:lstStyle/>
        <a:p>
          <a:r>
            <a:rPr lang="ru-RU" sz="1600" dirty="0"/>
            <a:t>Противодействие коррупции</a:t>
          </a:r>
        </a:p>
      </dgm:t>
    </dgm:pt>
    <dgm:pt modelId="{ED59BED7-94D1-4AFD-87EF-0C685120FF4B}" type="parTrans" cxnId="{E76F9E9C-E829-4B69-B6BB-7825C40298BD}">
      <dgm:prSet/>
      <dgm:spPr/>
      <dgm:t>
        <a:bodyPr/>
        <a:lstStyle/>
        <a:p>
          <a:endParaRPr lang="ru-RU"/>
        </a:p>
      </dgm:t>
    </dgm:pt>
    <dgm:pt modelId="{EFCF9C19-70F8-4CE2-B1D6-E601EEB0C7B6}" type="sibTrans" cxnId="{E76F9E9C-E829-4B69-B6BB-7825C40298BD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r>
            <a:rPr lang="ru-RU" sz="1600" dirty="0"/>
            <a:t>Развитие информатизации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7F78A63F-6394-4D83-8839-A49D1CC86F3E}">
      <dgm:prSet phldrT="[Текст]" custT="1"/>
      <dgm:spPr/>
      <dgm:t>
        <a:bodyPr vert="horz"/>
        <a:lstStyle/>
        <a:p>
          <a:r>
            <a:rPr lang="ru-RU" sz="1600" dirty="0"/>
            <a:t>Создание условий для государственной регистрации актов гражданского состояния</a:t>
          </a:r>
        </a:p>
      </dgm:t>
    </dgm:pt>
    <dgm:pt modelId="{AC84D8C0-9876-4662-915C-6821A9D843D2}" type="sibTrans" cxnId="{BE65EBC1-B9A3-4DB0-A850-BDB393D6883D}">
      <dgm:prSet/>
      <dgm:spPr/>
      <dgm:t>
        <a:bodyPr/>
        <a:lstStyle/>
        <a:p>
          <a:endParaRPr lang="ru-RU"/>
        </a:p>
      </dgm:t>
    </dgm:pt>
    <dgm:pt modelId="{8FCE9957-F9AF-4AB8-9E69-B38536C255DB}" type="parTrans" cxnId="{BE65EBC1-B9A3-4DB0-A850-BDB393D6883D}">
      <dgm:prSet/>
      <dgm:spPr/>
      <dgm:t>
        <a:bodyPr/>
        <a:lstStyle/>
        <a:p>
          <a:endParaRPr lang="ru-RU"/>
        </a:p>
      </dgm:t>
    </dgm:pt>
    <dgm:pt modelId="{905D266F-DCAD-4DAB-8A0F-252B77458AE2}">
      <dgm:prSet custT="1"/>
      <dgm:spPr/>
      <dgm:t>
        <a:bodyPr/>
        <a:lstStyle/>
        <a:p>
          <a:r>
            <a:rPr lang="ru-RU" sz="1600" dirty="0"/>
            <a:t>Организация муниципального управления</a:t>
          </a:r>
        </a:p>
      </dgm:t>
    </dgm:pt>
    <dgm:pt modelId="{4BA30F63-DF31-45EE-80F1-631008061BCC}" type="parTrans" cxnId="{4C6305E5-CB5C-474F-BAC0-1155CCA07C67}">
      <dgm:prSet/>
      <dgm:spPr/>
      <dgm:t>
        <a:bodyPr/>
        <a:lstStyle/>
        <a:p>
          <a:endParaRPr lang="ru-RU"/>
        </a:p>
      </dgm:t>
    </dgm:pt>
    <dgm:pt modelId="{1DBC88D1-4743-480F-89A7-9838ACF1F5B6}" type="sibTrans" cxnId="{4C6305E5-CB5C-474F-BAC0-1155CCA07C67}">
      <dgm:prSet/>
      <dgm:spPr/>
      <dgm:t>
        <a:bodyPr/>
        <a:lstStyle/>
        <a:p>
          <a:endParaRPr lang="ru-RU"/>
        </a:p>
      </dgm:t>
    </dgm:pt>
    <dgm:pt modelId="{814CC6D3-7CE6-46AE-94F3-11A16B424888}" type="pres">
      <dgm:prSet presAssocID="{DAAB2235-9DC5-4F0E-A154-FC5AA28ECFC2}" presName="Name0" presStyleCnt="0">
        <dgm:presLayoutVars>
          <dgm:dir/>
          <dgm:resizeHandles val="exact"/>
        </dgm:presLayoutVars>
      </dgm:prSet>
      <dgm:spPr/>
    </dgm:pt>
    <dgm:pt modelId="{A27974C3-CFFF-43E6-BC87-911D27EE5A85}" type="pres">
      <dgm:prSet presAssocID="{DAAB2235-9DC5-4F0E-A154-FC5AA28ECFC2}" presName="bkgdShp" presStyleLbl="alignAccFollowNode1" presStyleIdx="0" presStyleCnt="1" custLinFactNeighborY="-11719"/>
      <dgm:spPr>
        <a:prstGeom prst="roundRect">
          <a:avLst/>
        </a:prstGeom>
      </dgm:spPr>
    </dgm:pt>
    <dgm:pt modelId="{56B4387C-94C3-4A03-945C-0F366AE55A89}" type="pres">
      <dgm:prSet presAssocID="{DAAB2235-9DC5-4F0E-A154-FC5AA28ECFC2}" presName="linComp" presStyleCnt="0"/>
      <dgm:spPr/>
    </dgm:pt>
    <dgm:pt modelId="{44459203-2322-463B-ABE4-8BADF82DEA1F}" type="pres">
      <dgm:prSet presAssocID="{905D266F-DCAD-4DAB-8A0F-252B77458AE2}" presName="compNode" presStyleCnt="0"/>
      <dgm:spPr/>
    </dgm:pt>
    <dgm:pt modelId="{6D4C448C-F1F8-49AE-A20E-6871637C63FC}" type="pres">
      <dgm:prSet presAssocID="{905D266F-DCAD-4DAB-8A0F-252B77458AE2}" presName="node" presStyleLbl="node1" presStyleIdx="0" presStyleCnt="5" custScaleX="122651" custScaleY="86479" custLinFactNeighborX="-851" custLinFactNeighborY="-5971">
        <dgm:presLayoutVars>
          <dgm:bulletEnabled val="1"/>
        </dgm:presLayoutVars>
      </dgm:prSet>
      <dgm:spPr/>
    </dgm:pt>
    <dgm:pt modelId="{3055E010-93F9-4B04-A340-85F838426314}" type="pres">
      <dgm:prSet presAssocID="{905D266F-DCAD-4DAB-8A0F-252B77458AE2}" presName="invisiNode" presStyleLbl="node1" presStyleIdx="0" presStyleCnt="5"/>
      <dgm:spPr/>
    </dgm:pt>
    <dgm:pt modelId="{5DE642F9-31D7-49BA-B341-FE2F89183F6A}" type="pres">
      <dgm:prSet presAssocID="{905D266F-DCAD-4DAB-8A0F-252B77458AE2}" presName="imagNode" presStyleLbl="fgImgPlace1" presStyleIdx="0" presStyleCnt="5" custScaleY="83277"/>
      <dgm:spPr/>
    </dgm:pt>
    <dgm:pt modelId="{E694F198-D70D-415F-BF60-3EDAD83C1E59}" type="pres">
      <dgm:prSet presAssocID="{1DBC88D1-4743-480F-89A7-9838ACF1F5B6}" presName="sibTrans" presStyleLbl="sibTrans2D1" presStyleIdx="0" presStyleCnt="0"/>
      <dgm:spPr/>
    </dgm:pt>
    <dgm:pt modelId="{91239CC1-70F8-4001-87ED-FB2C542FF648}" type="pres">
      <dgm:prSet presAssocID="{A6420DEC-1452-4741-BAC3-84DDC4752391}" presName="compNode" presStyleCnt="0"/>
      <dgm:spPr/>
    </dgm:pt>
    <dgm:pt modelId="{B1CE19AF-DD0B-41DE-97A6-597444BEE740}" type="pres">
      <dgm:prSet presAssocID="{A6420DEC-1452-4741-BAC3-84DDC4752391}" presName="node" presStyleLbl="node1" presStyleIdx="1" presStyleCnt="5" custScaleY="86478" custLinFactNeighborX="4409" custLinFactNeighborY="-5972">
        <dgm:presLayoutVars>
          <dgm:bulletEnabled val="1"/>
        </dgm:presLayoutVars>
      </dgm:prSet>
      <dgm:spPr/>
    </dgm:pt>
    <dgm:pt modelId="{8A8ADCC8-6514-40B1-AF83-BA7B3AAF5818}" type="pres">
      <dgm:prSet presAssocID="{A6420DEC-1452-4741-BAC3-84DDC4752391}" presName="invisiNode" presStyleLbl="node1" presStyleIdx="1" presStyleCnt="5"/>
      <dgm:spPr/>
    </dgm:pt>
    <dgm:pt modelId="{4FBC4F40-E9C6-4E79-A010-75D57B6B3C0C}" type="pres">
      <dgm:prSet presAssocID="{A6420DEC-1452-4741-BAC3-84DDC4752391}" presName="imagNode" presStyleLbl="fgImgPlace1" presStyleIdx="1" presStyleCnt="5" custScaleX="89337" custScaleY="80221" custLinFactNeighborX="8928" custLinFactNeighborY="-908"/>
      <dgm:spPr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2E8E027D-EAC6-44B2-9542-5ADE7B79D44E}" type="pres">
      <dgm:prSet presAssocID="{A2BA57D7-5C42-4855-8E31-7084410EBF93}" presName="sibTrans" presStyleLbl="sibTrans2D1" presStyleIdx="0" presStyleCnt="0"/>
      <dgm:spPr/>
    </dgm:pt>
    <dgm:pt modelId="{9D37204C-343B-4650-A73C-D3896C9212CB}" type="pres">
      <dgm:prSet presAssocID="{7F78A63F-6394-4D83-8839-A49D1CC86F3E}" presName="compNode" presStyleCnt="0"/>
      <dgm:spPr/>
    </dgm:pt>
    <dgm:pt modelId="{4099D957-1913-42DF-ADFE-B56EA7480E29}" type="pres">
      <dgm:prSet presAssocID="{7F78A63F-6394-4D83-8839-A49D1CC86F3E}" presName="node" presStyleLbl="node1" presStyleIdx="2" presStyleCnt="5" custScaleX="100379" custScaleY="86478" custLinFactNeighborX="11703" custLinFactNeighborY="-5972">
        <dgm:presLayoutVars>
          <dgm:bulletEnabled val="1"/>
        </dgm:presLayoutVars>
      </dgm:prSet>
      <dgm:spPr/>
    </dgm:pt>
    <dgm:pt modelId="{32AC4D4C-E785-4A28-8B55-8704526F45B7}" type="pres">
      <dgm:prSet presAssocID="{7F78A63F-6394-4D83-8839-A49D1CC86F3E}" presName="invisiNode" presStyleLbl="node1" presStyleIdx="2" presStyleCnt="5"/>
      <dgm:spPr/>
    </dgm:pt>
    <dgm:pt modelId="{035A22DD-9163-43DD-A989-ABBD62757B10}" type="pres">
      <dgm:prSet presAssocID="{7F78A63F-6394-4D83-8839-A49D1CC86F3E}" presName="imagNode" presStyleLbl="fgImgPlace1" presStyleIdx="2" presStyleCnt="5" custScaleX="86497" custScaleY="78922" custLinFactNeighborX="15528" custLinFactNeighborY="-155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960ECB85-A2ED-4296-94D9-09C95AD0CB98}" type="pres">
      <dgm:prSet presAssocID="{AC84D8C0-9876-4662-915C-6821A9D843D2}" presName="sibTrans" presStyleLbl="sibTrans2D1" presStyleIdx="0" presStyleCnt="0"/>
      <dgm:spPr/>
    </dgm:pt>
    <dgm:pt modelId="{026CA919-FE33-45AC-9372-9E3F598BAB09}" type="pres">
      <dgm:prSet presAssocID="{92A4AA89-42AD-42C5-B8E1-C23F4B796456}" presName="compNode" presStyleCnt="0"/>
      <dgm:spPr/>
    </dgm:pt>
    <dgm:pt modelId="{9F38D732-C76E-4A65-B212-1BA875955858}" type="pres">
      <dgm:prSet presAssocID="{92A4AA89-42AD-42C5-B8E1-C23F4B796456}" presName="node" presStyleLbl="node1" presStyleIdx="3" presStyleCnt="5" custScaleY="87674" custLinFactNeighborX="15523" custLinFactNeighborY="-5075">
        <dgm:presLayoutVars>
          <dgm:bulletEnabled val="1"/>
        </dgm:presLayoutVars>
      </dgm:prSet>
      <dgm:spPr/>
    </dgm:pt>
    <dgm:pt modelId="{30C23550-9585-4FCB-967B-4D68461F3B2A}" type="pres">
      <dgm:prSet presAssocID="{92A4AA89-42AD-42C5-B8E1-C23F4B796456}" presName="invisiNode" presStyleLbl="node1" presStyleIdx="3" presStyleCnt="5"/>
      <dgm:spPr/>
    </dgm:pt>
    <dgm:pt modelId="{96BA7B23-608C-41D1-8758-95938085802A}" type="pres">
      <dgm:prSet presAssocID="{92A4AA89-42AD-42C5-B8E1-C23F4B796456}" presName="imagNode" presStyleLbl="fgImgPlace1" presStyleIdx="3" presStyleCnt="5" custScaleX="89522" custScaleY="79918" custLinFactNeighborX="15210" custLinFactNeighborY="-561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  <dgm:pt modelId="{D0D00852-5058-460D-9A8B-1B80BB6DEF3D}" type="pres">
      <dgm:prSet presAssocID="{499D86C1-BB26-46B6-878D-E156D93B810F}" presName="sibTrans" presStyleLbl="sibTrans2D1" presStyleIdx="0" presStyleCnt="0"/>
      <dgm:spPr/>
    </dgm:pt>
    <dgm:pt modelId="{D39E485C-23CF-428D-B96E-3BB5D54598A9}" type="pres">
      <dgm:prSet presAssocID="{96DFFB02-8469-43A1-B1BA-B238D5E02795}" presName="compNode" presStyleCnt="0"/>
      <dgm:spPr/>
    </dgm:pt>
    <dgm:pt modelId="{09584605-7B14-4D8D-9C41-84CFA3D32AB3}" type="pres">
      <dgm:prSet presAssocID="{96DFFB02-8469-43A1-B1BA-B238D5E02795}" presName="node" presStyleLbl="node1" presStyleIdx="4" presStyleCnt="5" custScaleX="101649" custScaleY="86478" custLinFactNeighborX="15642" custLinFactNeighborY="-5972">
        <dgm:presLayoutVars>
          <dgm:bulletEnabled val="1"/>
        </dgm:presLayoutVars>
      </dgm:prSet>
      <dgm:spPr/>
    </dgm:pt>
    <dgm:pt modelId="{F0D134A1-93CD-4ECB-A5C0-3F2F01654D05}" type="pres">
      <dgm:prSet presAssocID="{96DFFB02-8469-43A1-B1BA-B238D5E02795}" presName="invisiNode" presStyleLbl="node1" presStyleIdx="4" presStyleCnt="5"/>
      <dgm:spPr/>
    </dgm:pt>
    <dgm:pt modelId="{D54C5A4B-A157-40A6-B4CA-67ABE0D86E2F}" type="pres">
      <dgm:prSet presAssocID="{96DFFB02-8469-43A1-B1BA-B238D5E02795}" presName="imagNode" presStyleLbl="fgImgPlace1" presStyleIdx="4" presStyleCnt="5" custScaleX="85336" custScaleY="78921" custLinFactNeighborX="14049" custLinFactNeighborY="-1558"/>
      <dgm:spPr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</dgm:spPr>
    </dgm:pt>
  </dgm:ptLst>
  <dgm:cxnLst>
    <dgm:cxn modelId="{1322BF04-272C-4281-8786-9AD8449B2640}" srcId="{DAAB2235-9DC5-4F0E-A154-FC5AA28ECFC2}" destId="{A6420DEC-1452-4741-BAC3-84DDC4752391}" srcOrd="1" destOrd="0" parTransId="{A2008B3E-7DAB-4334-A8F3-31C9CF599CAE}" sibTransId="{A2BA57D7-5C42-4855-8E31-7084410EBF93}"/>
    <dgm:cxn modelId="{6968970A-2F6B-4C6E-BD3D-CD36CF238A4A}" type="presOf" srcId="{7F78A63F-6394-4D83-8839-A49D1CC86F3E}" destId="{4099D957-1913-42DF-ADFE-B56EA7480E29}" srcOrd="0" destOrd="0" presId="urn:microsoft.com/office/officeart/2005/8/layout/pList2#3"/>
    <dgm:cxn modelId="{F51B240D-6DA6-43FB-88A0-832C4C5DE0F5}" type="presOf" srcId="{905D266F-DCAD-4DAB-8A0F-252B77458AE2}" destId="{6D4C448C-F1F8-49AE-A20E-6871637C63FC}" srcOrd="0" destOrd="0" presId="urn:microsoft.com/office/officeart/2005/8/layout/pList2#3"/>
    <dgm:cxn modelId="{60DC0A31-33B2-4422-BD41-70B379A94F3F}" type="presOf" srcId="{1DBC88D1-4743-480F-89A7-9838ACF1F5B6}" destId="{E694F198-D70D-415F-BF60-3EDAD83C1E59}" srcOrd="0" destOrd="0" presId="urn:microsoft.com/office/officeart/2005/8/layout/pList2#3"/>
    <dgm:cxn modelId="{044D3D34-BFF7-4017-BE4A-C96444DBC09A}" type="presOf" srcId="{DAAB2235-9DC5-4F0E-A154-FC5AA28ECFC2}" destId="{814CC6D3-7CE6-46AE-94F3-11A16B424888}" srcOrd="0" destOrd="0" presId="urn:microsoft.com/office/officeart/2005/8/layout/pList2#3"/>
    <dgm:cxn modelId="{A5E2E066-8942-450F-A17E-102B1ECA5AB0}" type="presOf" srcId="{499D86C1-BB26-46B6-878D-E156D93B810F}" destId="{D0D00852-5058-460D-9A8B-1B80BB6DEF3D}" srcOrd="0" destOrd="0" presId="urn:microsoft.com/office/officeart/2005/8/layout/pList2#3"/>
    <dgm:cxn modelId="{F7C4BA8C-88F6-4269-91F7-4E3754B0A330}" type="presOf" srcId="{AC84D8C0-9876-4662-915C-6821A9D843D2}" destId="{960ECB85-A2ED-4296-94D9-09C95AD0CB98}" srcOrd="0" destOrd="0" presId="urn:microsoft.com/office/officeart/2005/8/layout/pList2#3"/>
    <dgm:cxn modelId="{E76F9E9C-E829-4B69-B6BB-7825C40298BD}" srcId="{DAAB2235-9DC5-4F0E-A154-FC5AA28ECFC2}" destId="{96DFFB02-8469-43A1-B1BA-B238D5E02795}" srcOrd="4" destOrd="0" parTransId="{ED59BED7-94D1-4AFD-87EF-0C685120FF4B}" sibTransId="{EFCF9C19-70F8-4CE2-B1D6-E601EEB0C7B6}"/>
    <dgm:cxn modelId="{0CFC59AD-8F63-4A4F-B32A-8913CB158C60}" type="presOf" srcId="{A6420DEC-1452-4741-BAC3-84DDC4752391}" destId="{B1CE19AF-DD0B-41DE-97A6-597444BEE740}" srcOrd="0" destOrd="0" presId="urn:microsoft.com/office/officeart/2005/8/layout/pList2#3"/>
    <dgm:cxn modelId="{489B70B4-650D-4A43-9CBD-C31FF2600B64}" srcId="{DAAB2235-9DC5-4F0E-A154-FC5AA28ECFC2}" destId="{92A4AA89-42AD-42C5-B8E1-C23F4B796456}" srcOrd="3" destOrd="0" parTransId="{FEB2AB50-D86B-410A-B63E-59EFF180E93A}" sibTransId="{499D86C1-BB26-46B6-878D-E156D93B810F}"/>
    <dgm:cxn modelId="{3EC859B5-37CE-44DC-AF29-4E173A947816}" type="presOf" srcId="{92A4AA89-42AD-42C5-B8E1-C23F4B796456}" destId="{9F38D732-C76E-4A65-B212-1BA875955858}" srcOrd="0" destOrd="0" presId="urn:microsoft.com/office/officeart/2005/8/layout/pList2#3"/>
    <dgm:cxn modelId="{BE65EBC1-B9A3-4DB0-A850-BDB393D6883D}" srcId="{DAAB2235-9DC5-4F0E-A154-FC5AA28ECFC2}" destId="{7F78A63F-6394-4D83-8839-A49D1CC86F3E}" srcOrd="2" destOrd="0" parTransId="{8FCE9957-F9AF-4AB8-9E69-B38536C255DB}" sibTransId="{AC84D8C0-9876-4662-915C-6821A9D843D2}"/>
    <dgm:cxn modelId="{762FD0C8-27C2-446D-BBFB-CF7E0B755A33}" type="presOf" srcId="{96DFFB02-8469-43A1-B1BA-B238D5E02795}" destId="{09584605-7B14-4D8D-9C41-84CFA3D32AB3}" srcOrd="0" destOrd="0" presId="urn:microsoft.com/office/officeart/2005/8/layout/pList2#3"/>
    <dgm:cxn modelId="{E8B481CA-88E8-4B9B-86F8-81E4F52FD343}" type="presOf" srcId="{A2BA57D7-5C42-4855-8E31-7084410EBF93}" destId="{2E8E027D-EAC6-44B2-9542-5ADE7B79D44E}" srcOrd="0" destOrd="0" presId="urn:microsoft.com/office/officeart/2005/8/layout/pList2#3"/>
    <dgm:cxn modelId="{4C6305E5-CB5C-474F-BAC0-1155CCA07C67}" srcId="{DAAB2235-9DC5-4F0E-A154-FC5AA28ECFC2}" destId="{905D266F-DCAD-4DAB-8A0F-252B77458AE2}" srcOrd="0" destOrd="0" parTransId="{4BA30F63-DF31-45EE-80F1-631008061BCC}" sibTransId="{1DBC88D1-4743-480F-89A7-9838ACF1F5B6}"/>
    <dgm:cxn modelId="{A5CE24FF-727D-45FC-A266-C374C0C2250B}" type="presParOf" srcId="{814CC6D3-7CE6-46AE-94F3-11A16B424888}" destId="{A27974C3-CFFF-43E6-BC87-911D27EE5A85}" srcOrd="0" destOrd="0" presId="urn:microsoft.com/office/officeart/2005/8/layout/pList2#3"/>
    <dgm:cxn modelId="{C6E414F5-4905-4CAE-82BB-0C1F6C260FA4}" type="presParOf" srcId="{814CC6D3-7CE6-46AE-94F3-11A16B424888}" destId="{56B4387C-94C3-4A03-945C-0F366AE55A89}" srcOrd="1" destOrd="0" presId="urn:microsoft.com/office/officeart/2005/8/layout/pList2#3"/>
    <dgm:cxn modelId="{BA2B5FA7-CD8E-4595-AA09-52E3EE4937AB}" type="presParOf" srcId="{56B4387C-94C3-4A03-945C-0F366AE55A89}" destId="{44459203-2322-463B-ABE4-8BADF82DEA1F}" srcOrd="0" destOrd="0" presId="urn:microsoft.com/office/officeart/2005/8/layout/pList2#3"/>
    <dgm:cxn modelId="{19E85F5B-29B4-40BC-AE2B-A12280DC6387}" type="presParOf" srcId="{44459203-2322-463B-ABE4-8BADF82DEA1F}" destId="{6D4C448C-F1F8-49AE-A20E-6871637C63FC}" srcOrd="0" destOrd="0" presId="urn:microsoft.com/office/officeart/2005/8/layout/pList2#3"/>
    <dgm:cxn modelId="{0F345D38-207C-4DB9-B1E1-FFCCEA0DC834}" type="presParOf" srcId="{44459203-2322-463B-ABE4-8BADF82DEA1F}" destId="{3055E010-93F9-4B04-A340-85F838426314}" srcOrd="1" destOrd="0" presId="urn:microsoft.com/office/officeart/2005/8/layout/pList2#3"/>
    <dgm:cxn modelId="{3F829740-BFBA-42B0-A8C7-C168F2569987}" type="presParOf" srcId="{44459203-2322-463B-ABE4-8BADF82DEA1F}" destId="{5DE642F9-31D7-49BA-B341-FE2F89183F6A}" srcOrd="2" destOrd="0" presId="urn:microsoft.com/office/officeart/2005/8/layout/pList2#3"/>
    <dgm:cxn modelId="{492E01DC-F534-4039-B41B-7054679AEAC6}" type="presParOf" srcId="{56B4387C-94C3-4A03-945C-0F366AE55A89}" destId="{E694F198-D70D-415F-BF60-3EDAD83C1E59}" srcOrd="1" destOrd="0" presId="urn:microsoft.com/office/officeart/2005/8/layout/pList2#3"/>
    <dgm:cxn modelId="{AFD750DB-96AF-4B2A-8A38-C85F8E8CF94A}" type="presParOf" srcId="{56B4387C-94C3-4A03-945C-0F366AE55A89}" destId="{91239CC1-70F8-4001-87ED-FB2C542FF648}" srcOrd="2" destOrd="0" presId="urn:microsoft.com/office/officeart/2005/8/layout/pList2#3"/>
    <dgm:cxn modelId="{6532685A-F17D-4466-8546-C01245C46D0A}" type="presParOf" srcId="{91239CC1-70F8-4001-87ED-FB2C542FF648}" destId="{B1CE19AF-DD0B-41DE-97A6-597444BEE740}" srcOrd="0" destOrd="0" presId="urn:microsoft.com/office/officeart/2005/8/layout/pList2#3"/>
    <dgm:cxn modelId="{B6338045-930C-4CE6-ACCC-2CA09DEFF43A}" type="presParOf" srcId="{91239CC1-70F8-4001-87ED-FB2C542FF648}" destId="{8A8ADCC8-6514-40B1-AF83-BA7B3AAF5818}" srcOrd="1" destOrd="0" presId="urn:microsoft.com/office/officeart/2005/8/layout/pList2#3"/>
    <dgm:cxn modelId="{F552AA0B-47B8-4653-8799-6158D4CFCA37}" type="presParOf" srcId="{91239CC1-70F8-4001-87ED-FB2C542FF648}" destId="{4FBC4F40-E9C6-4E79-A010-75D57B6B3C0C}" srcOrd="2" destOrd="0" presId="urn:microsoft.com/office/officeart/2005/8/layout/pList2#3"/>
    <dgm:cxn modelId="{4ACFE8ED-A856-40B9-84D2-B34F9C1B3C1F}" type="presParOf" srcId="{56B4387C-94C3-4A03-945C-0F366AE55A89}" destId="{2E8E027D-EAC6-44B2-9542-5ADE7B79D44E}" srcOrd="3" destOrd="0" presId="urn:microsoft.com/office/officeart/2005/8/layout/pList2#3"/>
    <dgm:cxn modelId="{4B1CB65C-D8A9-451A-ABEF-B6BABCE5F4CC}" type="presParOf" srcId="{56B4387C-94C3-4A03-945C-0F366AE55A89}" destId="{9D37204C-343B-4650-A73C-D3896C9212CB}" srcOrd="4" destOrd="0" presId="urn:microsoft.com/office/officeart/2005/8/layout/pList2#3"/>
    <dgm:cxn modelId="{56BE8699-4A05-41E8-9375-676A272FC7AC}" type="presParOf" srcId="{9D37204C-343B-4650-A73C-D3896C9212CB}" destId="{4099D957-1913-42DF-ADFE-B56EA7480E29}" srcOrd="0" destOrd="0" presId="urn:microsoft.com/office/officeart/2005/8/layout/pList2#3"/>
    <dgm:cxn modelId="{6A70760E-4EFA-4FD2-98F8-810A79A5F8BA}" type="presParOf" srcId="{9D37204C-343B-4650-A73C-D3896C9212CB}" destId="{32AC4D4C-E785-4A28-8B55-8704526F45B7}" srcOrd="1" destOrd="0" presId="urn:microsoft.com/office/officeart/2005/8/layout/pList2#3"/>
    <dgm:cxn modelId="{2BB9E104-A40F-4F5B-910E-7E78B9198FB4}" type="presParOf" srcId="{9D37204C-343B-4650-A73C-D3896C9212CB}" destId="{035A22DD-9163-43DD-A989-ABBD62757B10}" srcOrd="2" destOrd="0" presId="urn:microsoft.com/office/officeart/2005/8/layout/pList2#3"/>
    <dgm:cxn modelId="{04F48A56-3E3B-4E1A-98C7-4FC2C7B7FA5F}" type="presParOf" srcId="{56B4387C-94C3-4A03-945C-0F366AE55A89}" destId="{960ECB85-A2ED-4296-94D9-09C95AD0CB98}" srcOrd="5" destOrd="0" presId="urn:microsoft.com/office/officeart/2005/8/layout/pList2#3"/>
    <dgm:cxn modelId="{47BAB44E-56CC-4EE6-BEF2-3E04BE6DF3E8}" type="presParOf" srcId="{56B4387C-94C3-4A03-945C-0F366AE55A89}" destId="{026CA919-FE33-45AC-9372-9E3F598BAB09}" srcOrd="6" destOrd="0" presId="urn:microsoft.com/office/officeart/2005/8/layout/pList2#3"/>
    <dgm:cxn modelId="{26797347-901E-4EBF-9067-B344FF2C9C98}" type="presParOf" srcId="{026CA919-FE33-45AC-9372-9E3F598BAB09}" destId="{9F38D732-C76E-4A65-B212-1BA875955858}" srcOrd="0" destOrd="0" presId="urn:microsoft.com/office/officeart/2005/8/layout/pList2#3"/>
    <dgm:cxn modelId="{0D841C6F-CFB0-488E-8772-331E04D59AC5}" type="presParOf" srcId="{026CA919-FE33-45AC-9372-9E3F598BAB09}" destId="{30C23550-9585-4FCB-967B-4D68461F3B2A}" srcOrd="1" destOrd="0" presId="urn:microsoft.com/office/officeart/2005/8/layout/pList2#3"/>
    <dgm:cxn modelId="{D1DC07DC-1703-4B52-89A3-E4B0CBC3EB14}" type="presParOf" srcId="{026CA919-FE33-45AC-9372-9E3F598BAB09}" destId="{96BA7B23-608C-41D1-8758-95938085802A}" srcOrd="2" destOrd="0" presId="urn:microsoft.com/office/officeart/2005/8/layout/pList2#3"/>
    <dgm:cxn modelId="{EC29E120-005F-4194-880E-0C4F6172693D}" type="presParOf" srcId="{56B4387C-94C3-4A03-945C-0F366AE55A89}" destId="{D0D00852-5058-460D-9A8B-1B80BB6DEF3D}" srcOrd="7" destOrd="0" presId="urn:microsoft.com/office/officeart/2005/8/layout/pList2#3"/>
    <dgm:cxn modelId="{A0F1AA3F-657C-4645-9D21-9599EE21A806}" type="presParOf" srcId="{56B4387C-94C3-4A03-945C-0F366AE55A89}" destId="{D39E485C-23CF-428D-B96E-3BB5D54598A9}" srcOrd="8" destOrd="0" presId="urn:microsoft.com/office/officeart/2005/8/layout/pList2#3"/>
    <dgm:cxn modelId="{FFE81B54-0BE7-4A05-A7D9-105D3A5041E7}" type="presParOf" srcId="{D39E485C-23CF-428D-B96E-3BB5D54598A9}" destId="{09584605-7B14-4D8D-9C41-84CFA3D32AB3}" srcOrd="0" destOrd="0" presId="urn:microsoft.com/office/officeart/2005/8/layout/pList2#3"/>
    <dgm:cxn modelId="{1688A131-6EE4-41CD-8255-F2DB549AA4F3}" type="presParOf" srcId="{D39E485C-23CF-428D-B96E-3BB5D54598A9}" destId="{F0D134A1-93CD-4ECB-A5C0-3F2F01654D05}" srcOrd="1" destOrd="0" presId="urn:microsoft.com/office/officeart/2005/8/layout/pList2#3"/>
    <dgm:cxn modelId="{96863B8C-A9D8-46E3-94DA-CAA97B94A3FA}" type="presParOf" srcId="{D39E485C-23CF-428D-B96E-3BB5D54598A9}" destId="{D54C5A4B-A157-40A6-B4CA-67ABE0D86E2F}" srcOrd="2" destOrd="0" presId="urn:microsoft.com/office/officeart/2005/8/layout/pList2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B2235-9DC5-4F0E-A154-FC5AA28ECFC2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420DEC-1452-4741-BAC3-84DDC4752391}">
      <dgm:prSet phldrT="[Текст]" custT="1"/>
      <dgm:spPr/>
      <dgm:t>
        <a:bodyPr vert="horz"/>
        <a:lstStyle/>
        <a:p>
          <a:pPr algn="ctr"/>
          <a:r>
            <a:rPr lang="ru-RU" sz="1800" dirty="0"/>
            <a:t>Управление бюджетным процессом                                              8 601,7 тыс.рублей      </a:t>
          </a:r>
        </a:p>
      </dgm:t>
    </dgm:pt>
    <dgm:pt modelId="{A2008B3E-7DAB-4334-A8F3-31C9CF599CAE}" type="parTrans" cxnId="{1322BF04-272C-4281-8786-9AD8449B2640}">
      <dgm:prSet/>
      <dgm:spPr/>
      <dgm:t>
        <a:bodyPr/>
        <a:lstStyle/>
        <a:p>
          <a:endParaRPr lang="ru-RU"/>
        </a:p>
      </dgm:t>
    </dgm:pt>
    <dgm:pt modelId="{A2BA57D7-5C42-4855-8E31-7084410EBF93}" type="sibTrans" cxnId="{1322BF04-272C-4281-8786-9AD8449B2640}">
      <dgm:prSet/>
      <dgm:spPr/>
      <dgm:t>
        <a:bodyPr/>
        <a:lstStyle/>
        <a:p>
          <a:endParaRPr lang="ru-RU"/>
        </a:p>
      </dgm:t>
    </dgm:pt>
    <dgm:pt modelId="{92A4AA89-42AD-42C5-B8E1-C23F4B796456}">
      <dgm:prSet custT="1"/>
      <dgm:spPr/>
      <dgm:t>
        <a:bodyPr vert="horz"/>
        <a:lstStyle/>
        <a:p>
          <a:pPr algn="ctr"/>
          <a:r>
            <a:rPr lang="ru-RU" sz="1800" dirty="0"/>
            <a:t>Повышение эффективности бюджетных  расходов                                                                                                            5,0 тыс. рублей                                                        </a:t>
          </a:r>
        </a:p>
      </dgm:t>
    </dgm:pt>
    <dgm:pt modelId="{FEB2AB50-D86B-410A-B63E-59EFF180E93A}" type="parTrans" cxnId="{489B70B4-650D-4A43-9CBD-C31FF2600B64}">
      <dgm:prSet/>
      <dgm:spPr/>
      <dgm:t>
        <a:bodyPr/>
        <a:lstStyle/>
        <a:p>
          <a:endParaRPr lang="ru-RU"/>
        </a:p>
      </dgm:t>
    </dgm:pt>
    <dgm:pt modelId="{499D86C1-BB26-46B6-878D-E156D93B810F}" type="sibTrans" cxnId="{489B70B4-650D-4A43-9CBD-C31FF2600B64}">
      <dgm:prSet/>
      <dgm:spPr/>
      <dgm:t>
        <a:bodyPr/>
        <a:lstStyle/>
        <a:p>
          <a:endParaRPr lang="ru-RU"/>
        </a:p>
      </dgm:t>
    </dgm:pt>
    <dgm:pt modelId="{B9DBF82B-DA90-43CF-8F2F-B726959DFEC9}" type="pres">
      <dgm:prSet presAssocID="{DAAB2235-9DC5-4F0E-A154-FC5AA28ECFC2}" presName="Name0" presStyleCnt="0">
        <dgm:presLayoutVars>
          <dgm:dir/>
          <dgm:animLvl val="lvl"/>
          <dgm:resizeHandles val="exact"/>
        </dgm:presLayoutVars>
      </dgm:prSet>
      <dgm:spPr/>
    </dgm:pt>
    <dgm:pt modelId="{2D5C11C6-588F-40BB-B4A8-0C323B4E6193}" type="pres">
      <dgm:prSet presAssocID="{A6420DEC-1452-4741-BAC3-84DDC4752391}" presName="linNode" presStyleCnt="0"/>
      <dgm:spPr/>
    </dgm:pt>
    <dgm:pt modelId="{0BE48573-F0B6-42F9-B87B-43A2CE6883CC}" type="pres">
      <dgm:prSet presAssocID="{A6420DEC-1452-4741-BAC3-84DDC4752391}" presName="parentText" presStyleLbl="node1" presStyleIdx="0" presStyleCnt="2" custScaleX="196476" custLinFactNeighborX="13301">
        <dgm:presLayoutVars>
          <dgm:chMax val="1"/>
          <dgm:bulletEnabled val="1"/>
        </dgm:presLayoutVars>
      </dgm:prSet>
      <dgm:spPr/>
    </dgm:pt>
    <dgm:pt modelId="{21B92CA5-D76E-4FAE-B399-63CD3DA0A449}" type="pres">
      <dgm:prSet presAssocID="{A2BA57D7-5C42-4855-8E31-7084410EBF93}" presName="sp" presStyleCnt="0"/>
      <dgm:spPr/>
    </dgm:pt>
    <dgm:pt modelId="{D8EE6640-A5C7-45F6-B2E4-A73460F7A19D}" type="pres">
      <dgm:prSet presAssocID="{92A4AA89-42AD-42C5-B8E1-C23F4B796456}" presName="linNode" presStyleCnt="0"/>
      <dgm:spPr/>
    </dgm:pt>
    <dgm:pt modelId="{CEC11AFB-19F6-41EF-9712-9C304855F528}" type="pres">
      <dgm:prSet presAssocID="{92A4AA89-42AD-42C5-B8E1-C23F4B796456}" presName="parentText" presStyleLbl="node1" presStyleIdx="1" presStyleCnt="2" custScaleX="195936" custLinFactNeighborX="11203" custLinFactNeighborY="-346">
        <dgm:presLayoutVars>
          <dgm:chMax val="1"/>
          <dgm:bulletEnabled val="1"/>
        </dgm:presLayoutVars>
      </dgm:prSet>
      <dgm:spPr/>
    </dgm:pt>
  </dgm:ptLst>
  <dgm:cxnLst>
    <dgm:cxn modelId="{1322BF04-272C-4281-8786-9AD8449B2640}" srcId="{DAAB2235-9DC5-4F0E-A154-FC5AA28ECFC2}" destId="{A6420DEC-1452-4741-BAC3-84DDC4752391}" srcOrd="0" destOrd="0" parTransId="{A2008B3E-7DAB-4334-A8F3-31C9CF599CAE}" sibTransId="{A2BA57D7-5C42-4855-8E31-7084410EBF93}"/>
    <dgm:cxn modelId="{28596B66-1A29-4D1C-8AC3-27536AEE3921}" type="presOf" srcId="{A6420DEC-1452-4741-BAC3-84DDC4752391}" destId="{0BE48573-F0B6-42F9-B87B-43A2CE6883CC}" srcOrd="0" destOrd="0" presId="urn:microsoft.com/office/officeart/2005/8/layout/vList5"/>
    <dgm:cxn modelId="{315D8690-BB8A-4C67-A70D-E81D074EB500}" type="presOf" srcId="{DAAB2235-9DC5-4F0E-A154-FC5AA28ECFC2}" destId="{B9DBF82B-DA90-43CF-8F2F-B726959DFEC9}" srcOrd="0" destOrd="0" presId="urn:microsoft.com/office/officeart/2005/8/layout/vList5"/>
    <dgm:cxn modelId="{489B70B4-650D-4A43-9CBD-C31FF2600B64}" srcId="{DAAB2235-9DC5-4F0E-A154-FC5AA28ECFC2}" destId="{92A4AA89-42AD-42C5-B8E1-C23F4B796456}" srcOrd="1" destOrd="0" parTransId="{FEB2AB50-D86B-410A-B63E-59EFF180E93A}" sibTransId="{499D86C1-BB26-46B6-878D-E156D93B810F}"/>
    <dgm:cxn modelId="{36D7C1E9-BB79-4E07-A5DB-45288DF0AD39}" type="presOf" srcId="{92A4AA89-42AD-42C5-B8E1-C23F4B796456}" destId="{CEC11AFB-19F6-41EF-9712-9C304855F528}" srcOrd="0" destOrd="0" presId="urn:microsoft.com/office/officeart/2005/8/layout/vList5"/>
    <dgm:cxn modelId="{2E1C387A-6137-4916-A796-B3FD51416978}" type="presParOf" srcId="{B9DBF82B-DA90-43CF-8F2F-B726959DFEC9}" destId="{2D5C11C6-588F-40BB-B4A8-0C323B4E6193}" srcOrd="0" destOrd="0" presId="urn:microsoft.com/office/officeart/2005/8/layout/vList5"/>
    <dgm:cxn modelId="{03EF4D62-CE0D-4381-9C54-8D8A30641D5D}" type="presParOf" srcId="{2D5C11C6-588F-40BB-B4A8-0C323B4E6193}" destId="{0BE48573-F0B6-42F9-B87B-43A2CE6883CC}" srcOrd="0" destOrd="0" presId="urn:microsoft.com/office/officeart/2005/8/layout/vList5"/>
    <dgm:cxn modelId="{1F109A58-4A12-4FDC-B421-2174596FD0B3}" type="presParOf" srcId="{B9DBF82B-DA90-43CF-8F2F-B726959DFEC9}" destId="{21B92CA5-D76E-4FAE-B399-63CD3DA0A449}" srcOrd="1" destOrd="0" presId="urn:microsoft.com/office/officeart/2005/8/layout/vList5"/>
    <dgm:cxn modelId="{71AF0E39-ED02-4CA8-AC1B-55F04D067F66}" type="presParOf" srcId="{B9DBF82B-DA90-43CF-8F2F-B726959DFEC9}" destId="{D8EE6640-A5C7-45F6-B2E4-A73460F7A19D}" srcOrd="2" destOrd="0" presId="urn:microsoft.com/office/officeart/2005/8/layout/vList5"/>
    <dgm:cxn modelId="{5D77223A-7C6F-4CE9-A07C-69FE2D1E91C6}" type="presParOf" srcId="{D8EE6640-A5C7-45F6-B2E4-A73460F7A19D}" destId="{CEC11AFB-19F6-41EF-9712-9C304855F52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31818" custLinFactNeighborY="-37137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A98C0805-B73D-4CCD-B5A8-167F298BBA5C}" type="presOf" srcId="{E59504FE-49A0-4CE6-8BDB-7B1DD4CB0639}" destId="{79262193-4340-470B-B994-51A8CFBEEB79}" srcOrd="0" destOrd="0" presId="urn:microsoft.com/office/officeart/2005/8/layout/vList2"/>
    <dgm:cxn modelId="{CFCEA2BF-EBC4-4C5B-8A3E-81B64609845B}" type="presOf" srcId="{E9215021-87E5-4E3E-949F-00584CB455EF}" destId="{87619075-55BE-4C9A-8387-57B677C35C5B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C0F3AED4-7471-43B7-8AF4-677EB8886CF5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13636" custLinFactNeighborY="-15692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B557224A-0D99-4B55-AE94-93BDBF7220AA}" type="presOf" srcId="{E9215021-87E5-4E3E-949F-00584CB455EF}" destId="{87619075-55BE-4C9A-8387-57B677C35C5B}" srcOrd="0" destOrd="0" presId="urn:microsoft.com/office/officeart/2005/8/layout/vList2"/>
    <dgm:cxn modelId="{4822D6EE-E888-4DDF-B589-C27FEFF078BC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B0E18E57-4433-430D-8C7F-6441420B2771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15021-87E5-4E3E-949F-00584CB455E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9504FE-49A0-4CE6-8BDB-7B1DD4CB0639}">
      <dgm:prSet custT="1"/>
      <dgm:spPr/>
      <dgm:t>
        <a:bodyPr/>
        <a:lstStyle/>
        <a:p>
          <a:pPr algn="ctr" rtl="0"/>
          <a:r>
            <a:rPr lang="ru-RU" sz="1200" dirty="0"/>
            <a:t>Денежные средства, </a:t>
          </a:r>
        </a:p>
        <a:p>
          <a:pPr algn="ctr" rtl="0"/>
          <a:r>
            <a:rPr lang="ru-RU" sz="1200" dirty="0"/>
            <a:t>поступающие из вышестоящего бюджета, от организаций, граждан</a:t>
          </a:r>
        </a:p>
      </dgm:t>
    </dgm:pt>
    <dgm:pt modelId="{0DEFB249-37E9-40D2-BB05-E2F1420B353C}" type="parTrans" cxnId="{DACCD6FA-7C94-4274-ABD2-E090CEF829BE}">
      <dgm:prSet/>
      <dgm:spPr/>
      <dgm:t>
        <a:bodyPr/>
        <a:lstStyle/>
        <a:p>
          <a:endParaRPr lang="ru-RU"/>
        </a:p>
      </dgm:t>
    </dgm:pt>
    <dgm:pt modelId="{698AC734-E00A-4C68-957D-01281D3C2060}" type="sibTrans" cxnId="{DACCD6FA-7C94-4274-ABD2-E090CEF829BE}">
      <dgm:prSet/>
      <dgm:spPr/>
      <dgm:t>
        <a:bodyPr/>
        <a:lstStyle/>
        <a:p>
          <a:endParaRPr lang="ru-RU"/>
        </a:p>
      </dgm:t>
    </dgm:pt>
    <dgm:pt modelId="{87619075-55BE-4C9A-8387-57B677C35C5B}" type="pres">
      <dgm:prSet presAssocID="{E9215021-87E5-4E3E-949F-00584CB455EF}" presName="linear" presStyleCnt="0">
        <dgm:presLayoutVars>
          <dgm:animLvl val="lvl"/>
          <dgm:resizeHandles val="exact"/>
        </dgm:presLayoutVars>
      </dgm:prSet>
      <dgm:spPr/>
    </dgm:pt>
    <dgm:pt modelId="{79262193-4340-470B-B994-51A8CFBEEB79}" type="pres">
      <dgm:prSet presAssocID="{E59504FE-49A0-4CE6-8BDB-7B1DD4CB0639}" presName="parentText" presStyleLbl="node1" presStyleIdx="0" presStyleCnt="1" custScaleX="100000" custScaleY="440403" custLinFactNeighborX="-50000" custLinFactNeighborY="39861">
        <dgm:presLayoutVars>
          <dgm:chMax val="0"/>
          <dgm:bulletEnabled val="1"/>
        </dgm:presLayoutVars>
      </dgm:prSet>
      <dgm:spPr>
        <a:prstGeom prst="wedgeRoundRectCallout">
          <a:avLst/>
        </a:prstGeom>
      </dgm:spPr>
    </dgm:pt>
  </dgm:ptLst>
  <dgm:cxnLst>
    <dgm:cxn modelId="{91DA0D3A-B3F2-483D-8A9F-E611DDFE6255}" type="presOf" srcId="{E9215021-87E5-4E3E-949F-00584CB455EF}" destId="{87619075-55BE-4C9A-8387-57B677C35C5B}" srcOrd="0" destOrd="0" presId="urn:microsoft.com/office/officeart/2005/8/layout/vList2"/>
    <dgm:cxn modelId="{047A7389-A9D2-4EDC-9CB2-1D409BF0D35F}" type="presOf" srcId="{E59504FE-49A0-4CE6-8BDB-7B1DD4CB0639}" destId="{79262193-4340-470B-B994-51A8CFBEEB79}" srcOrd="0" destOrd="0" presId="urn:microsoft.com/office/officeart/2005/8/layout/vList2"/>
    <dgm:cxn modelId="{DACCD6FA-7C94-4274-ABD2-E090CEF829BE}" srcId="{E9215021-87E5-4E3E-949F-00584CB455EF}" destId="{E59504FE-49A0-4CE6-8BDB-7B1DD4CB0639}" srcOrd="0" destOrd="0" parTransId="{0DEFB249-37E9-40D2-BB05-E2F1420B353C}" sibTransId="{698AC734-E00A-4C68-957D-01281D3C2060}"/>
    <dgm:cxn modelId="{9A1D49C7-F3B7-41F3-BEF2-774448A1D1A6}" type="presParOf" srcId="{87619075-55BE-4C9A-8387-57B677C35C5B}" destId="{79262193-4340-470B-B994-51A8CFBEEB7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487D8F-98DC-4AB7-9B2F-3E6748B8D5D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85E0A6-1F2A-4A3B-8FD8-7513D8179B40}">
      <dgm:prSet phldrT="[Текст]" custT="1"/>
      <dgm:spPr/>
      <dgm:t>
        <a:bodyPr/>
        <a:lstStyle/>
        <a:p>
          <a:r>
            <a:rPr lang="ru-RU" sz="2000" dirty="0"/>
            <a:t>Субвенции 38,0%</a:t>
          </a:r>
        </a:p>
      </dgm:t>
    </dgm:pt>
    <dgm:pt modelId="{4F7D76CB-D6C1-4C44-935D-93DD8E4CBC76}" type="parTrans" cxnId="{DFD50E1A-C05D-4B96-98C9-76BBD2984069}">
      <dgm:prSet/>
      <dgm:spPr/>
      <dgm:t>
        <a:bodyPr/>
        <a:lstStyle/>
        <a:p>
          <a:endParaRPr lang="ru-RU"/>
        </a:p>
      </dgm:t>
    </dgm:pt>
    <dgm:pt modelId="{452DD93A-B7FE-47EC-B1DD-055FD4825050}" type="sibTrans" cxnId="{DFD50E1A-C05D-4B96-98C9-76BBD2984069}">
      <dgm:prSet/>
      <dgm:spPr/>
      <dgm:t>
        <a:bodyPr/>
        <a:lstStyle/>
        <a:p>
          <a:endParaRPr lang="ru-RU"/>
        </a:p>
      </dgm:t>
    </dgm:pt>
    <dgm:pt modelId="{72A0342E-779A-4232-8173-24CC51830316}">
      <dgm:prSet phldrT="[Текст]" custT="1"/>
      <dgm:spPr/>
      <dgm:t>
        <a:bodyPr/>
        <a:lstStyle/>
        <a:p>
          <a:r>
            <a:rPr lang="ru-RU" sz="2000" dirty="0"/>
            <a:t>Дотации 22,9 %</a:t>
          </a:r>
        </a:p>
      </dgm:t>
    </dgm:pt>
    <dgm:pt modelId="{54CC8016-64BC-4443-98CC-20D8D95B6CE8}" type="parTrans" cxnId="{EC0C1BA6-E471-4C67-B238-E1845B2129AE}">
      <dgm:prSet/>
      <dgm:spPr/>
      <dgm:t>
        <a:bodyPr/>
        <a:lstStyle/>
        <a:p>
          <a:endParaRPr lang="ru-RU"/>
        </a:p>
      </dgm:t>
    </dgm:pt>
    <dgm:pt modelId="{EE072B99-4FFB-410E-8A3B-5A36C71EF492}" type="sibTrans" cxnId="{EC0C1BA6-E471-4C67-B238-E1845B2129AE}">
      <dgm:prSet/>
      <dgm:spPr/>
      <dgm:t>
        <a:bodyPr/>
        <a:lstStyle/>
        <a:p>
          <a:endParaRPr lang="ru-RU"/>
        </a:p>
      </dgm:t>
    </dgm:pt>
    <dgm:pt modelId="{8BBBED4D-B263-4763-BD4E-8D2DE834C3F3}">
      <dgm:prSet phldrT="[Текст]" custT="1"/>
      <dgm:spPr/>
      <dgm:t>
        <a:bodyPr/>
        <a:lstStyle/>
        <a:p>
          <a:r>
            <a:rPr lang="ru-RU" sz="2000" dirty="0"/>
            <a:t>Субсидии 34,6%</a:t>
          </a:r>
        </a:p>
      </dgm:t>
    </dgm:pt>
    <dgm:pt modelId="{29E282EA-A092-4427-9F18-DE9CEE1F44B2}" type="parTrans" cxnId="{601312DD-BA93-4037-8CD3-BBC988F6D99E}">
      <dgm:prSet/>
      <dgm:spPr/>
      <dgm:t>
        <a:bodyPr/>
        <a:lstStyle/>
        <a:p>
          <a:endParaRPr lang="ru-RU"/>
        </a:p>
      </dgm:t>
    </dgm:pt>
    <dgm:pt modelId="{31EBF588-DA3F-4097-8C0C-D53EE34010D5}" type="sibTrans" cxnId="{601312DD-BA93-4037-8CD3-BBC988F6D99E}">
      <dgm:prSet/>
      <dgm:spPr/>
      <dgm:t>
        <a:bodyPr/>
        <a:lstStyle/>
        <a:p>
          <a:endParaRPr lang="ru-RU"/>
        </a:p>
      </dgm:t>
    </dgm:pt>
    <dgm:pt modelId="{F648A3DD-18B7-474A-9867-18610A3B29A7}">
      <dgm:prSet phldrT="[Текст]" custT="1"/>
      <dgm:spPr/>
      <dgm:t>
        <a:bodyPr/>
        <a:lstStyle/>
        <a:p>
          <a:r>
            <a:rPr lang="ru-RU" sz="1800" dirty="0"/>
            <a:t>Иные межбюджетные трансферты 4,5%</a:t>
          </a:r>
        </a:p>
      </dgm:t>
    </dgm:pt>
    <dgm:pt modelId="{DC755116-926D-4E56-A0FF-3CE35A769263}" type="parTrans" cxnId="{7F2C8879-5F7F-4749-B218-57026C304779}">
      <dgm:prSet/>
      <dgm:spPr/>
      <dgm:t>
        <a:bodyPr/>
        <a:lstStyle/>
        <a:p>
          <a:endParaRPr lang="ru-RU"/>
        </a:p>
      </dgm:t>
    </dgm:pt>
    <dgm:pt modelId="{B862B870-BC23-4CDD-B07B-87BDEBB76366}" type="sibTrans" cxnId="{7F2C8879-5F7F-4749-B218-57026C304779}">
      <dgm:prSet/>
      <dgm:spPr/>
      <dgm:t>
        <a:bodyPr/>
        <a:lstStyle/>
        <a:p>
          <a:endParaRPr lang="ru-RU"/>
        </a:p>
      </dgm:t>
    </dgm:pt>
    <dgm:pt modelId="{6F4C8E26-69AE-4566-83F9-3326CC5E9C7C}" type="pres">
      <dgm:prSet presAssocID="{8E487D8F-98DC-4AB7-9B2F-3E6748B8D5D5}" presName="compositeShape" presStyleCnt="0">
        <dgm:presLayoutVars>
          <dgm:dir/>
          <dgm:resizeHandles/>
        </dgm:presLayoutVars>
      </dgm:prSet>
      <dgm:spPr/>
    </dgm:pt>
    <dgm:pt modelId="{DF889630-29C5-4496-BC4D-80C758B9462C}" type="pres">
      <dgm:prSet presAssocID="{8E487D8F-98DC-4AB7-9B2F-3E6748B8D5D5}" presName="pyramid" presStyleLbl="node1" presStyleIdx="0" presStyleCnt="1" custScaleX="127105" custLinFactNeighborX="6241" custLinFactNeighborY="1786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B18F6C36-A4B9-42E5-870C-6AC599D1580C}" type="pres">
      <dgm:prSet presAssocID="{8E487D8F-98DC-4AB7-9B2F-3E6748B8D5D5}" presName="theList" presStyleCnt="0"/>
      <dgm:spPr/>
    </dgm:pt>
    <dgm:pt modelId="{FCBBA2BA-31AE-47EE-842D-440333F1121A}" type="pres">
      <dgm:prSet presAssocID="{1E85E0A6-1F2A-4A3B-8FD8-7513D8179B40}" presName="aNode" presStyleLbl="fgAcc1" presStyleIdx="0" presStyleCnt="4" custLinFactY="-21612" custLinFactNeighborX="-236" custLinFactNeighborY="-100000">
        <dgm:presLayoutVars>
          <dgm:bulletEnabled val="1"/>
        </dgm:presLayoutVars>
      </dgm:prSet>
      <dgm:spPr/>
    </dgm:pt>
    <dgm:pt modelId="{D6418A20-31D7-4327-9AEF-244EE5AE3F0F}" type="pres">
      <dgm:prSet presAssocID="{1E85E0A6-1F2A-4A3B-8FD8-7513D8179B40}" presName="aSpace" presStyleCnt="0"/>
      <dgm:spPr/>
    </dgm:pt>
    <dgm:pt modelId="{FAC18A7C-A816-4ADF-9C52-9B9270D2EB3F}" type="pres">
      <dgm:prSet presAssocID="{72A0342E-779A-4232-8173-24CC51830316}" presName="aNode" presStyleLbl="fgAcc1" presStyleIdx="1" presStyleCnt="4" custScaleX="93860" custScaleY="101546" custLinFactY="53055" custLinFactNeighborX="-2485" custLinFactNeighborY="100000">
        <dgm:presLayoutVars>
          <dgm:bulletEnabled val="1"/>
        </dgm:presLayoutVars>
      </dgm:prSet>
      <dgm:spPr/>
    </dgm:pt>
    <dgm:pt modelId="{8587280E-D886-4431-950E-D76B681EB6D8}" type="pres">
      <dgm:prSet presAssocID="{72A0342E-779A-4232-8173-24CC51830316}" presName="aSpace" presStyleCnt="0"/>
      <dgm:spPr/>
    </dgm:pt>
    <dgm:pt modelId="{ABCB9C82-DAAE-49E5-BC74-ED3DFF4B883C}" type="pres">
      <dgm:prSet presAssocID="{8BBBED4D-B263-4763-BD4E-8D2DE834C3F3}" presName="aNode" presStyleLbl="fgAcc1" presStyleIdx="2" presStyleCnt="4" custScaleY="92692" custLinFactY="-122530" custLinFactNeighborX="585" custLinFactNeighborY="-200000">
        <dgm:presLayoutVars>
          <dgm:bulletEnabled val="1"/>
        </dgm:presLayoutVars>
      </dgm:prSet>
      <dgm:spPr/>
    </dgm:pt>
    <dgm:pt modelId="{876502CB-D392-4A24-89AB-458EE79EFC2F}" type="pres">
      <dgm:prSet presAssocID="{8BBBED4D-B263-4763-BD4E-8D2DE834C3F3}" presName="aSpace" presStyleCnt="0"/>
      <dgm:spPr/>
    </dgm:pt>
    <dgm:pt modelId="{01E3AF8F-DC38-47A4-A447-38347964A6F9}" type="pres">
      <dgm:prSet presAssocID="{F648A3DD-18B7-474A-9867-18610A3B29A7}" presName="aNode" presStyleLbl="fgAcc1" presStyleIdx="3" presStyleCnt="4" custScaleY="92692" custLinFactY="-37258" custLinFactNeighborX="-236" custLinFactNeighborY="-100000">
        <dgm:presLayoutVars>
          <dgm:bulletEnabled val="1"/>
        </dgm:presLayoutVars>
      </dgm:prSet>
      <dgm:spPr/>
    </dgm:pt>
    <dgm:pt modelId="{D44C79F7-79E6-47DF-92C7-FF4370DE105B}" type="pres">
      <dgm:prSet presAssocID="{F648A3DD-18B7-474A-9867-18610A3B29A7}" presName="aSpace" presStyleCnt="0"/>
      <dgm:spPr/>
    </dgm:pt>
  </dgm:ptLst>
  <dgm:cxnLst>
    <dgm:cxn modelId="{DFD50E1A-C05D-4B96-98C9-76BBD2984069}" srcId="{8E487D8F-98DC-4AB7-9B2F-3E6748B8D5D5}" destId="{1E85E0A6-1F2A-4A3B-8FD8-7513D8179B40}" srcOrd="0" destOrd="0" parTransId="{4F7D76CB-D6C1-4C44-935D-93DD8E4CBC76}" sibTransId="{452DD93A-B7FE-47EC-B1DD-055FD4825050}"/>
    <dgm:cxn modelId="{0EA7022D-06A3-4936-B048-4525E02DC1E2}" type="presOf" srcId="{8BBBED4D-B263-4763-BD4E-8D2DE834C3F3}" destId="{ABCB9C82-DAAE-49E5-BC74-ED3DFF4B883C}" srcOrd="0" destOrd="0" presId="urn:microsoft.com/office/officeart/2005/8/layout/pyramid2"/>
    <dgm:cxn modelId="{7F2C8879-5F7F-4749-B218-57026C304779}" srcId="{8E487D8F-98DC-4AB7-9B2F-3E6748B8D5D5}" destId="{F648A3DD-18B7-474A-9867-18610A3B29A7}" srcOrd="3" destOrd="0" parTransId="{DC755116-926D-4E56-A0FF-3CE35A769263}" sibTransId="{B862B870-BC23-4CDD-B07B-87BDEBB76366}"/>
    <dgm:cxn modelId="{C04C15A0-0181-4AEB-AD09-411BF1FA4AFB}" type="presOf" srcId="{8E487D8F-98DC-4AB7-9B2F-3E6748B8D5D5}" destId="{6F4C8E26-69AE-4566-83F9-3326CC5E9C7C}" srcOrd="0" destOrd="0" presId="urn:microsoft.com/office/officeart/2005/8/layout/pyramid2"/>
    <dgm:cxn modelId="{EC0C1BA6-E471-4C67-B238-E1845B2129AE}" srcId="{8E487D8F-98DC-4AB7-9B2F-3E6748B8D5D5}" destId="{72A0342E-779A-4232-8173-24CC51830316}" srcOrd="1" destOrd="0" parTransId="{54CC8016-64BC-4443-98CC-20D8D95B6CE8}" sibTransId="{EE072B99-4FFB-410E-8A3B-5A36C71EF492}"/>
    <dgm:cxn modelId="{D0AC07D0-9652-4C79-B850-BA3A83F78901}" type="presOf" srcId="{72A0342E-779A-4232-8173-24CC51830316}" destId="{FAC18A7C-A816-4ADF-9C52-9B9270D2EB3F}" srcOrd="0" destOrd="0" presId="urn:microsoft.com/office/officeart/2005/8/layout/pyramid2"/>
    <dgm:cxn modelId="{E00BF4D3-BE4C-45FB-B3F8-5A5601BC6A3A}" type="presOf" srcId="{1E85E0A6-1F2A-4A3B-8FD8-7513D8179B40}" destId="{FCBBA2BA-31AE-47EE-842D-440333F1121A}" srcOrd="0" destOrd="0" presId="urn:microsoft.com/office/officeart/2005/8/layout/pyramid2"/>
    <dgm:cxn modelId="{340637D9-6EDE-4A48-A134-DCC34699F7EE}" type="presOf" srcId="{F648A3DD-18B7-474A-9867-18610A3B29A7}" destId="{01E3AF8F-DC38-47A4-A447-38347964A6F9}" srcOrd="0" destOrd="0" presId="urn:microsoft.com/office/officeart/2005/8/layout/pyramid2"/>
    <dgm:cxn modelId="{601312DD-BA93-4037-8CD3-BBC988F6D99E}" srcId="{8E487D8F-98DC-4AB7-9B2F-3E6748B8D5D5}" destId="{8BBBED4D-B263-4763-BD4E-8D2DE834C3F3}" srcOrd="2" destOrd="0" parTransId="{29E282EA-A092-4427-9F18-DE9CEE1F44B2}" sibTransId="{31EBF588-DA3F-4097-8C0C-D53EE34010D5}"/>
    <dgm:cxn modelId="{DAA202A3-5846-4A71-84AA-6D2777E81DD6}" type="presParOf" srcId="{6F4C8E26-69AE-4566-83F9-3326CC5E9C7C}" destId="{DF889630-29C5-4496-BC4D-80C758B9462C}" srcOrd="0" destOrd="0" presId="urn:microsoft.com/office/officeart/2005/8/layout/pyramid2"/>
    <dgm:cxn modelId="{12BB9465-78C2-4AC2-A7C3-9CEB7DF1B564}" type="presParOf" srcId="{6F4C8E26-69AE-4566-83F9-3326CC5E9C7C}" destId="{B18F6C36-A4B9-42E5-870C-6AC599D1580C}" srcOrd="1" destOrd="0" presId="urn:microsoft.com/office/officeart/2005/8/layout/pyramid2"/>
    <dgm:cxn modelId="{392A047D-28B3-4E75-B1B8-667F2E6CE1A2}" type="presParOf" srcId="{B18F6C36-A4B9-42E5-870C-6AC599D1580C}" destId="{FCBBA2BA-31AE-47EE-842D-440333F1121A}" srcOrd="0" destOrd="0" presId="urn:microsoft.com/office/officeart/2005/8/layout/pyramid2"/>
    <dgm:cxn modelId="{760D9142-12F2-420E-9031-DFA4DBCE021C}" type="presParOf" srcId="{B18F6C36-A4B9-42E5-870C-6AC599D1580C}" destId="{D6418A20-31D7-4327-9AEF-244EE5AE3F0F}" srcOrd="1" destOrd="0" presId="urn:microsoft.com/office/officeart/2005/8/layout/pyramid2"/>
    <dgm:cxn modelId="{1589DA34-CED7-43BB-8560-9B3D81CC758F}" type="presParOf" srcId="{B18F6C36-A4B9-42E5-870C-6AC599D1580C}" destId="{FAC18A7C-A816-4ADF-9C52-9B9270D2EB3F}" srcOrd="2" destOrd="0" presId="urn:microsoft.com/office/officeart/2005/8/layout/pyramid2"/>
    <dgm:cxn modelId="{7A930D66-A886-4D5D-BBC8-8D8096A0B192}" type="presParOf" srcId="{B18F6C36-A4B9-42E5-870C-6AC599D1580C}" destId="{8587280E-D886-4431-950E-D76B681EB6D8}" srcOrd="3" destOrd="0" presId="urn:microsoft.com/office/officeart/2005/8/layout/pyramid2"/>
    <dgm:cxn modelId="{C3DC4CFC-D46E-42A1-BFD0-D5E1970D1AFB}" type="presParOf" srcId="{B18F6C36-A4B9-42E5-870C-6AC599D1580C}" destId="{ABCB9C82-DAAE-49E5-BC74-ED3DFF4B883C}" srcOrd="4" destOrd="0" presId="urn:microsoft.com/office/officeart/2005/8/layout/pyramid2"/>
    <dgm:cxn modelId="{5CC01B01-A886-41A3-85F6-91C124C7D0AA}" type="presParOf" srcId="{B18F6C36-A4B9-42E5-870C-6AC599D1580C}" destId="{876502CB-D392-4A24-89AB-458EE79EFC2F}" srcOrd="5" destOrd="0" presId="urn:microsoft.com/office/officeart/2005/8/layout/pyramid2"/>
    <dgm:cxn modelId="{871ABEAA-4B3F-4AF1-83EC-B40632569D87}" type="presParOf" srcId="{B18F6C36-A4B9-42E5-870C-6AC599D1580C}" destId="{01E3AF8F-DC38-47A4-A447-38347964A6F9}" srcOrd="6" destOrd="0" presId="urn:microsoft.com/office/officeart/2005/8/layout/pyramid2"/>
    <dgm:cxn modelId="{5F6CDF02-5013-4C34-A914-7F340359450F}" type="presParOf" srcId="{B18F6C36-A4B9-42E5-870C-6AC599D1580C}" destId="{D44C79F7-79E6-47DF-92C7-FF4370DE105B}" srcOrd="7" destOrd="0" presId="urn:microsoft.com/office/officeart/2005/8/layout/pyramid2"/>
  </dgm:cxnLst>
  <dgm:bg>
    <a:gradFill flip="none" rotWithShape="1">
      <a:gsLst>
        <a:gs pos="0">
          <a:schemeClr val="accent1">
            <a:lumMod val="40000"/>
            <a:lumOff val="60000"/>
            <a:shade val="30000"/>
            <a:satMod val="115000"/>
          </a:schemeClr>
        </a:gs>
        <a:gs pos="50000">
          <a:schemeClr val="accent1">
            <a:lumMod val="40000"/>
            <a:lumOff val="60000"/>
            <a:shade val="67500"/>
            <a:satMod val="115000"/>
          </a:schemeClr>
        </a:gs>
        <a:gs pos="100000">
          <a:schemeClr val="accent1">
            <a:lumMod val="40000"/>
            <a:lumOff val="60000"/>
            <a:shade val="100000"/>
            <a:satMod val="115000"/>
          </a:schemeClr>
        </a:gs>
      </a:gsLst>
      <a:lin ang="162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19157D-A7DD-4C0F-A7ED-5D5755FC34D5}" type="doc">
      <dgm:prSet loTypeId="urn:microsoft.com/office/officeart/2005/8/layout/pList2#1" loCatId="list" qsTypeId="urn:microsoft.com/office/officeart/2005/8/quickstyle/simple3" qsCatId="simple" csTypeId="urn:microsoft.com/office/officeart/2005/8/colors/accent1_2" csCatId="accent1" phldr="1"/>
      <dgm:spPr/>
    </dgm:pt>
    <dgm:pt modelId="{F08DA47C-E2E6-4D5D-A0F0-9D52823538D9}">
      <dgm:prSet phldrT="[Текст]" custT="1"/>
      <dgm:spPr/>
      <dgm:t>
        <a:bodyPr/>
        <a:lstStyle/>
        <a:p>
          <a:pPr rtl="0"/>
          <a:r>
            <a:rPr lang="ru-RU" sz="1800" dirty="0"/>
            <a:t>Организация досуга, предоставление услуг организации культуры – 44 908,4</a:t>
          </a:r>
          <a:r>
            <a:rPr lang="en-US" sz="1800" dirty="0"/>
            <a:t> </a:t>
          </a:r>
          <a:r>
            <a:rPr lang="ru-RU" sz="1800" dirty="0"/>
            <a:t>тыс.руб.</a:t>
          </a:r>
        </a:p>
      </dgm:t>
    </dgm:pt>
    <dgm:pt modelId="{2784B08C-39E1-4BF1-9EE0-0484F5977712}" type="parTrans" cxnId="{ED821951-6EFA-435D-B4A5-7018608D41E3}">
      <dgm:prSet/>
      <dgm:spPr/>
      <dgm:t>
        <a:bodyPr/>
        <a:lstStyle/>
        <a:p>
          <a:endParaRPr lang="ru-RU"/>
        </a:p>
      </dgm:t>
    </dgm:pt>
    <dgm:pt modelId="{7E2B6683-9E1F-4196-918E-38B4720A8A4A}" type="sibTrans" cxnId="{ED821951-6EFA-435D-B4A5-7018608D41E3}">
      <dgm:prSet/>
      <dgm:spPr/>
      <dgm:t>
        <a:bodyPr/>
        <a:lstStyle/>
        <a:p>
          <a:endParaRPr lang="ru-RU"/>
        </a:p>
      </dgm:t>
    </dgm:pt>
    <dgm:pt modelId="{5957C34C-AEC9-4AC4-8606-66A378B1C411}">
      <dgm:prSet phldrT="[Текст]"/>
      <dgm:spPr/>
      <dgm:t>
        <a:bodyPr/>
        <a:lstStyle/>
        <a:p>
          <a:pPr rtl="0"/>
          <a:r>
            <a:rPr lang="ru-RU" dirty="0"/>
            <a:t>Организация библиотечного обслуживания – 12 731,7 тыс.руб.</a:t>
          </a:r>
        </a:p>
      </dgm:t>
    </dgm:pt>
    <dgm:pt modelId="{3BBDF438-123A-4203-AF7E-335CE14EF281}" type="parTrans" cxnId="{C0C30869-3ADA-4775-8920-15CDBDE8B10E}">
      <dgm:prSet/>
      <dgm:spPr/>
      <dgm:t>
        <a:bodyPr/>
        <a:lstStyle/>
        <a:p>
          <a:endParaRPr lang="ru-RU"/>
        </a:p>
      </dgm:t>
    </dgm:pt>
    <dgm:pt modelId="{4A6444F0-92F6-472B-80A9-E35CBE2CAABD}" type="sibTrans" cxnId="{C0C30869-3ADA-4775-8920-15CDBDE8B10E}">
      <dgm:prSet/>
      <dgm:spPr/>
      <dgm:t>
        <a:bodyPr/>
        <a:lstStyle/>
        <a:p>
          <a:endParaRPr lang="ru-RU"/>
        </a:p>
      </dgm:t>
    </dgm:pt>
    <dgm:pt modelId="{02A112F2-BEC6-447E-A8A3-3D8F2B5D9E4D}">
      <dgm:prSet phldrT="[Текст]"/>
      <dgm:spPr/>
      <dgm:t>
        <a:bodyPr/>
        <a:lstStyle/>
        <a:p>
          <a:pPr rtl="0"/>
          <a:r>
            <a:rPr lang="ru-RU" dirty="0"/>
            <a:t>создание условий для реализации муниципальной программы – </a:t>
          </a:r>
          <a:r>
            <a:rPr lang="en-US" dirty="0"/>
            <a:t>    </a:t>
          </a:r>
          <a:r>
            <a:rPr lang="ru-RU" dirty="0"/>
            <a:t>2 983,6 тыс.руб.</a:t>
          </a:r>
        </a:p>
      </dgm:t>
    </dgm:pt>
    <dgm:pt modelId="{3AC986B1-4691-4A1B-8FC8-96E183BE2B35}" type="parTrans" cxnId="{E22D54C7-0AB4-41F0-959B-9F739FCE1986}">
      <dgm:prSet/>
      <dgm:spPr/>
      <dgm:t>
        <a:bodyPr/>
        <a:lstStyle/>
        <a:p>
          <a:endParaRPr lang="ru-RU"/>
        </a:p>
      </dgm:t>
    </dgm:pt>
    <dgm:pt modelId="{79CE9199-D350-49A3-899B-E718DF21FD22}" type="sibTrans" cxnId="{E22D54C7-0AB4-41F0-959B-9F739FCE1986}">
      <dgm:prSet/>
      <dgm:spPr/>
      <dgm:t>
        <a:bodyPr/>
        <a:lstStyle/>
        <a:p>
          <a:endParaRPr lang="ru-RU"/>
        </a:p>
      </dgm:t>
    </dgm:pt>
    <dgm:pt modelId="{F17E5137-6E3D-4665-821B-373C6C4ABF77}" type="pres">
      <dgm:prSet presAssocID="{1B19157D-A7DD-4C0F-A7ED-5D5755FC34D5}" presName="Name0" presStyleCnt="0">
        <dgm:presLayoutVars>
          <dgm:dir/>
          <dgm:resizeHandles val="exact"/>
        </dgm:presLayoutVars>
      </dgm:prSet>
      <dgm:spPr/>
    </dgm:pt>
    <dgm:pt modelId="{3511CC35-3EB8-4E4C-AF1A-D6446BA0487E}" type="pres">
      <dgm:prSet presAssocID="{1B19157D-A7DD-4C0F-A7ED-5D5755FC34D5}" presName="bkgdShp" presStyleLbl="alignAccFollowNode1" presStyleIdx="0" presStyleCnt="1"/>
      <dgm:spPr/>
    </dgm:pt>
    <dgm:pt modelId="{43F04E03-C2E8-4838-BE22-83F99D80EA7F}" type="pres">
      <dgm:prSet presAssocID="{1B19157D-A7DD-4C0F-A7ED-5D5755FC34D5}" presName="linComp" presStyleCnt="0"/>
      <dgm:spPr/>
    </dgm:pt>
    <dgm:pt modelId="{657D0670-8477-4725-9871-79EF3E8D9F2E}" type="pres">
      <dgm:prSet presAssocID="{F08DA47C-E2E6-4D5D-A0F0-9D52823538D9}" presName="compNode" presStyleCnt="0"/>
      <dgm:spPr/>
    </dgm:pt>
    <dgm:pt modelId="{02C475CD-03BA-47E1-B62F-05333E83AF7A}" type="pres">
      <dgm:prSet presAssocID="{F08DA47C-E2E6-4D5D-A0F0-9D52823538D9}" presName="node" presStyleLbl="node1" presStyleIdx="0" presStyleCnt="3" custScaleX="105328" custScaleY="99491">
        <dgm:presLayoutVars>
          <dgm:bulletEnabled val="1"/>
        </dgm:presLayoutVars>
      </dgm:prSet>
      <dgm:spPr/>
    </dgm:pt>
    <dgm:pt modelId="{034BF059-517F-4F76-8756-EE96E5559E61}" type="pres">
      <dgm:prSet presAssocID="{F08DA47C-E2E6-4D5D-A0F0-9D52823538D9}" presName="invisiNode" presStyleLbl="node1" presStyleIdx="0" presStyleCnt="3"/>
      <dgm:spPr/>
    </dgm:pt>
    <dgm:pt modelId="{BFE3F803-7537-4EE3-AA8B-2ECFAF62D4E1}" type="pres">
      <dgm:prSet presAssocID="{F08DA47C-E2E6-4D5D-A0F0-9D52823538D9}" presName="imagNode" presStyleLbl="fgImgPlace1" presStyleIdx="0" presStyleCnt="3" custScaleX="100359" custScaleY="11391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1A02806-6B71-4187-86BB-3BE890700C01}" type="pres">
      <dgm:prSet presAssocID="{7E2B6683-9E1F-4196-918E-38B4720A8A4A}" presName="sibTrans" presStyleLbl="sibTrans2D1" presStyleIdx="0" presStyleCnt="0"/>
      <dgm:spPr/>
    </dgm:pt>
    <dgm:pt modelId="{F666E9F7-CB50-4ECB-912B-451DD134FB84}" type="pres">
      <dgm:prSet presAssocID="{5957C34C-AEC9-4AC4-8606-66A378B1C411}" presName="compNode" presStyleCnt="0"/>
      <dgm:spPr/>
    </dgm:pt>
    <dgm:pt modelId="{11015A28-8188-4E47-AC75-4AD56287FD2B}" type="pres">
      <dgm:prSet presAssocID="{5957C34C-AEC9-4AC4-8606-66A378B1C411}" presName="node" presStyleLbl="node1" presStyleIdx="1" presStyleCnt="3">
        <dgm:presLayoutVars>
          <dgm:bulletEnabled val="1"/>
        </dgm:presLayoutVars>
      </dgm:prSet>
      <dgm:spPr/>
    </dgm:pt>
    <dgm:pt modelId="{5886ED23-E78A-425A-916B-E8FBC8A20C08}" type="pres">
      <dgm:prSet presAssocID="{5957C34C-AEC9-4AC4-8606-66A378B1C411}" presName="invisiNode" presStyleLbl="node1" presStyleIdx="1" presStyleCnt="3"/>
      <dgm:spPr/>
    </dgm:pt>
    <dgm:pt modelId="{9CD74EDC-6C6D-4AB5-BFBE-43E626F0B7EC}" type="pres">
      <dgm:prSet presAssocID="{5957C34C-AEC9-4AC4-8606-66A378B1C411}" presName="imagNode" presStyleLbl="fgImgPlace1" presStyleIdx="1" presStyleCnt="3" custScaleY="114718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647AE471-54AA-483A-890F-CD3D20FE3750}" type="pres">
      <dgm:prSet presAssocID="{4A6444F0-92F6-472B-80A9-E35CBE2CAABD}" presName="sibTrans" presStyleLbl="sibTrans2D1" presStyleIdx="0" presStyleCnt="0"/>
      <dgm:spPr/>
    </dgm:pt>
    <dgm:pt modelId="{82CE5D9C-F31E-49FC-B605-ACBBBD4E6721}" type="pres">
      <dgm:prSet presAssocID="{02A112F2-BEC6-447E-A8A3-3D8F2B5D9E4D}" presName="compNode" presStyleCnt="0"/>
      <dgm:spPr/>
    </dgm:pt>
    <dgm:pt modelId="{ADDF07E1-951D-4B14-B2AD-BB9A2113CD45}" type="pres">
      <dgm:prSet presAssocID="{02A112F2-BEC6-447E-A8A3-3D8F2B5D9E4D}" presName="node" presStyleLbl="node1" presStyleIdx="2" presStyleCnt="3">
        <dgm:presLayoutVars>
          <dgm:bulletEnabled val="1"/>
        </dgm:presLayoutVars>
      </dgm:prSet>
      <dgm:spPr/>
    </dgm:pt>
    <dgm:pt modelId="{7D7A6D97-974C-4F78-BECE-4E3C70650823}" type="pres">
      <dgm:prSet presAssocID="{02A112F2-BEC6-447E-A8A3-3D8F2B5D9E4D}" presName="invisiNode" presStyleLbl="node1" presStyleIdx="2" presStyleCnt="3"/>
      <dgm:spPr/>
    </dgm:pt>
    <dgm:pt modelId="{D21D7E4F-726E-4263-BA14-CED1A01BC02A}" type="pres">
      <dgm:prSet presAssocID="{02A112F2-BEC6-447E-A8A3-3D8F2B5D9E4D}" presName="imagNode" presStyleLbl="fgImgPlace1" presStyleIdx="2" presStyleCnt="3" custScaleY="109889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FBF46F0C-ABAA-4A37-9078-FF80A78BFA15}" type="presOf" srcId="{1B19157D-A7DD-4C0F-A7ED-5D5755FC34D5}" destId="{F17E5137-6E3D-4665-821B-373C6C4ABF77}" srcOrd="0" destOrd="0" presId="urn:microsoft.com/office/officeart/2005/8/layout/pList2#1"/>
    <dgm:cxn modelId="{B907D211-733C-439F-8372-2109284E4D81}" type="presOf" srcId="{5957C34C-AEC9-4AC4-8606-66A378B1C411}" destId="{11015A28-8188-4E47-AC75-4AD56287FD2B}" srcOrd="0" destOrd="0" presId="urn:microsoft.com/office/officeart/2005/8/layout/pList2#1"/>
    <dgm:cxn modelId="{DC6DFD19-56F0-4F5E-9CC0-9E3F574B4AC3}" type="presOf" srcId="{4A6444F0-92F6-472B-80A9-E35CBE2CAABD}" destId="{647AE471-54AA-483A-890F-CD3D20FE3750}" srcOrd="0" destOrd="0" presId="urn:microsoft.com/office/officeart/2005/8/layout/pList2#1"/>
    <dgm:cxn modelId="{D8A48D34-A43C-4498-B4F1-7283B986EC87}" type="presOf" srcId="{F08DA47C-E2E6-4D5D-A0F0-9D52823538D9}" destId="{02C475CD-03BA-47E1-B62F-05333E83AF7A}" srcOrd="0" destOrd="0" presId="urn:microsoft.com/office/officeart/2005/8/layout/pList2#1"/>
    <dgm:cxn modelId="{C0C30869-3ADA-4775-8920-15CDBDE8B10E}" srcId="{1B19157D-A7DD-4C0F-A7ED-5D5755FC34D5}" destId="{5957C34C-AEC9-4AC4-8606-66A378B1C411}" srcOrd="1" destOrd="0" parTransId="{3BBDF438-123A-4203-AF7E-335CE14EF281}" sibTransId="{4A6444F0-92F6-472B-80A9-E35CBE2CAABD}"/>
    <dgm:cxn modelId="{ED821951-6EFA-435D-B4A5-7018608D41E3}" srcId="{1B19157D-A7DD-4C0F-A7ED-5D5755FC34D5}" destId="{F08DA47C-E2E6-4D5D-A0F0-9D52823538D9}" srcOrd="0" destOrd="0" parTransId="{2784B08C-39E1-4BF1-9EE0-0484F5977712}" sibTransId="{7E2B6683-9E1F-4196-918E-38B4720A8A4A}"/>
    <dgm:cxn modelId="{130A8E73-E63A-4E7B-AD7D-783BC4C78845}" type="presOf" srcId="{02A112F2-BEC6-447E-A8A3-3D8F2B5D9E4D}" destId="{ADDF07E1-951D-4B14-B2AD-BB9A2113CD45}" srcOrd="0" destOrd="0" presId="urn:microsoft.com/office/officeart/2005/8/layout/pList2#1"/>
    <dgm:cxn modelId="{BB26BBAF-5B11-4585-B459-449EA6340697}" type="presOf" srcId="{7E2B6683-9E1F-4196-918E-38B4720A8A4A}" destId="{C1A02806-6B71-4187-86BB-3BE890700C01}" srcOrd="0" destOrd="0" presId="urn:microsoft.com/office/officeart/2005/8/layout/pList2#1"/>
    <dgm:cxn modelId="{E22D54C7-0AB4-41F0-959B-9F739FCE1986}" srcId="{1B19157D-A7DD-4C0F-A7ED-5D5755FC34D5}" destId="{02A112F2-BEC6-447E-A8A3-3D8F2B5D9E4D}" srcOrd="2" destOrd="0" parTransId="{3AC986B1-4691-4A1B-8FC8-96E183BE2B35}" sibTransId="{79CE9199-D350-49A3-899B-E718DF21FD22}"/>
    <dgm:cxn modelId="{5E2E148C-85E3-49BF-9B95-7D06A2CFBA98}" type="presParOf" srcId="{F17E5137-6E3D-4665-821B-373C6C4ABF77}" destId="{3511CC35-3EB8-4E4C-AF1A-D6446BA0487E}" srcOrd="0" destOrd="0" presId="urn:microsoft.com/office/officeart/2005/8/layout/pList2#1"/>
    <dgm:cxn modelId="{D3D79ECC-C067-4F9A-9172-D3A963392C2C}" type="presParOf" srcId="{F17E5137-6E3D-4665-821B-373C6C4ABF77}" destId="{43F04E03-C2E8-4838-BE22-83F99D80EA7F}" srcOrd="1" destOrd="0" presId="urn:microsoft.com/office/officeart/2005/8/layout/pList2#1"/>
    <dgm:cxn modelId="{99D3396C-0472-4D1D-A69D-3BA821B97D6B}" type="presParOf" srcId="{43F04E03-C2E8-4838-BE22-83F99D80EA7F}" destId="{657D0670-8477-4725-9871-79EF3E8D9F2E}" srcOrd="0" destOrd="0" presId="urn:microsoft.com/office/officeart/2005/8/layout/pList2#1"/>
    <dgm:cxn modelId="{0932F2B4-886D-422A-AAAA-94C6AE1CC2A0}" type="presParOf" srcId="{657D0670-8477-4725-9871-79EF3E8D9F2E}" destId="{02C475CD-03BA-47E1-B62F-05333E83AF7A}" srcOrd="0" destOrd="0" presId="urn:microsoft.com/office/officeart/2005/8/layout/pList2#1"/>
    <dgm:cxn modelId="{210DE600-6B98-4C9E-A235-168E4CCC01E9}" type="presParOf" srcId="{657D0670-8477-4725-9871-79EF3E8D9F2E}" destId="{034BF059-517F-4F76-8756-EE96E5559E61}" srcOrd="1" destOrd="0" presId="urn:microsoft.com/office/officeart/2005/8/layout/pList2#1"/>
    <dgm:cxn modelId="{93DA1649-E04A-4CE8-912A-DFD8208E6411}" type="presParOf" srcId="{657D0670-8477-4725-9871-79EF3E8D9F2E}" destId="{BFE3F803-7537-4EE3-AA8B-2ECFAF62D4E1}" srcOrd="2" destOrd="0" presId="urn:microsoft.com/office/officeart/2005/8/layout/pList2#1"/>
    <dgm:cxn modelId="{FDD70DF2-1737-4656-8322-717417C43B0E}" type="presParOf" srcId="{43F04E03-C2E8-4838-BE22-83F99D80EA7F}" destId="{C1A02806-6B71-4187-86BB-3BE890700C01}" srcOrd="1" destOrd="0" presId="urn:microsoft.com/office/officeart/2005/8/layout/pList2#1"/>
    <dgm:cxn modelId="{D83E22F5-A998-4AEA-8A41-3CADF1BF1D47}" type="presParOf" srcId="{43F04E03-C2E8-4838-BE22-83F99D80EA7F}" destId="{F666E9F7-CB50-4ECB-912B-451DD134FB84}" srcOrd="2" destOrd="0" presId="urn:microsoft.com/office/officeart/2005/8/layout/pList2#1"/>
    <dgm:cxn modelId="{16256920-7576-48AF-BC18-B76B99A108A0}" type="presParOf" srcId="{F666E9F7-CB50-4ECB-912B-451DD134FB84}" destId="{11015A28-8188-4E47-AC75-4AD56287FD2B}" srcOrd="0" destOrd="0" presId="urn:microsoft.com/office/officeart/2005/8/layout/pList2#1"/>
    <dgm:cxn modelId="{79FC3FA8-CB79-4C0A-BFED-BAE288162757}" type="presParOf" srcId="{F666E9F7-CB50-4ECB-912B-451DD134FB84}" destId="{5886ED23-E78A-425A-916B-E8FBC8A20C08}" srcOrd="1" destOrd="0" presId="urn:microsoft.com/office/officeart/2005/8/layout/pList2#1"/>
    <dgm:cxn modelId="{7FDBC430-6B07-4B97-8BA8-BA5223F0A557}" type="presParOf" srcId="{F666E9F7-CB50-4ECB-912B-451DD134FB84}" destId="{9CD74EDC-6C6D-4AB5-BFBE-43E626F0B7EC}" srcOrd="2" destOrd="0" presId="urn:microsoft.com/office/officeart/2005/8/layout/pList2#1"/>
    <dgm:cxn modelId="{08B3ED9A-8CB4-41FB-AA00-3C2970223DFE}" type="presParOf" srcId="{43F04E03-C2E8-4838-BE22-83F99D80EA7F}" destId="{647AE471-54AA-483A-890F-CD3D20FE3750}" srcOrd="3" destOrd="0" presId="urn:microsoft.com/office/officeart/2005/8/layout/pList2#1"/>
    <dgm:cxn modelId="{5E70E101-5F79-487B-82C0-3402F86BF95E}" type="presParOf" srcId="{43F04E03-C2E8-4838-BE22-83F99D80EA7F}" destId="{82CE5D9C-F31E-49FC-B605-ACBBBD4E6721}" srcOrd="4" destOrd="0" presId="urn:microsoft.com/office/officeart/2005/8/layout/pList2#1"/>
    <dgm:cxn modelId="{E1C802C1-4B5B-4A31-BDA9-F8E3745073D0}" type="presParOf" srcId="{82CE5D9C-F31E-49FC-B605-ACBBBD4E6721}" destId="{ADDF07E1-951D-4B14-B2AD-BB9A2113CD45}" srcOrd="0" destOrd="0" presId="urn:microsoft.com/office/officeart/2005/8/layout/pList2#1"/>
    <dgm:cxn modelId="{4449C9D9-6C94-4FC3-ACC4-2986C2587579}" type="presParOf" srcId="{82CE5D9C-F31E-49FC-B605-ACBBBD4E6721}" destId="{7D7A6D97-974C-4F78-BECE-4E3C70650823}" srcOrd="1" destOrd="0" presId="urn:microsoft.com/office/officeart/2005/8/layout/pList2#1"/>
    <dgm:cxn modelId="{7FC042AA-7580-45A5-8D1C-111E9B91B863}" type="presParOf" srcId="{82CE5D9C-F31E-49FC-B605-ACBBBD4E6721}" destId="{D21D7E4F-726E-4263-BA14-CED1A01BC02A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DBA897-F89B-42E0-BE04-FA76142A9AD5}" type="doc">
      <dgm:prSet loTypeId="urn:microsoft.com/office/officeart/2005/8/layout/vList4#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194F3B2-9981-4CAF-BB1F-2772EFD75BE1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sz="2200" dirty="0"/>
            <a:t>	Социальная </a:t>
          </a:r>
        </a:p>
        <a:p>
          <a:pPr algn="ctr"/>
          <a:r>
            <a:rPr lang="ru-RU" sz="2200" dirty="0"/>
            <a:t>	поддержка семьи</a:t>
          </a:r>
        </a:p>
        <a:p>
          <a:pPr algn="ctr"/>
          <a:r>
            <a:rPr lang="ru-RU" sz="2200" dirty="0"/>
            <a:t> 	и детей – 2 161,6 тыс.руб.</a:t>
          </a:r>
        </a:p>
      </dgm:t>
    </dgm:pt>
    <dgm:pt modelId="{36D691B6-51C5-49C1-9D30-0BA960600BB7}" type="parTrans" cxnId="{8FB069CE-CAA3-436D-AD03-E43CC90D5346}">
      <dgm:prSet/>
      <dgm:spPr/>
      <dgm:t>
        <a:bodyPr/>
        <a:lstStyle/>
        <a:p>
          <a:endParaRPr lang="ru-RU"/>
        </a:p>
      </dgm:t>
    </dgm:pt>
    <dgm:pt modelId="{25FB64FF-AE82-421C-B6E8-FA499FDE8040}" type="sibTrans" cxnId="{8FB069CE-CAA3-436D-AD03-E43CC90D5346}">
      <dgm:prSet/>
      <dgm:spPr/>
      <dgm:t>
        <a:bodyPr/>
        <a:lstStyle/>
        <a:p>
          <a:endParaRPr lang="ru-RU"/>
        </a:p>
      </dgm:t>
    </dgm:pt>
    <dgm:pt modelId="{806BDEE7-4921-48C5-B8DA-586EBA40BBBB}" type="pres">
      <dgm:prSet presAssocID="{64DBA897-F89B-42E0-BE04-FA76142A9AD5}" presName="linear" presStyleCnt="0">
        <dgm:presLayoutVars>
          <dgm:dir/>
          <dgm:resizeHandles val="exact"/>
        </dgm:presLayoutVars>
      </dgm:prSet>
      <dgm:spPr/>
    </dgm:pt>
    <dgm:pt modelId="{8AD9E806-EFD6-45FF-A5A0-06CD64BC2B80}" type="pres">
      <dgm:prSet presAssocID="{C194F3B2-9981-4CAF-BB1F-2772EFD75BE1}" presName="comp" presStyleCnt="0"/>
      <dgm:spPr/>
    </dgm:pt>
    <dgm:pt modelId="{290581CA-55E1-4DBA-B19F-E9260E7892EA}" type="pres">
      <dgm:prSet presAssocID="{C194F3B2-9981-4CAF-BB1F-2772EFD75BE1}" presName="box" presStyleLbl="node1" presStyleIdx="0" presStyleCnt="1" custLinFactNeighborX="-4101" custLinFactNeighborY="-21948"/>
      <dgm:spPr/>
    </dgm:pt>
    <dgm:pt modelId="{BE736186-4A9E-4C58-9618-1299EDE779C0}" type="pres">
      <dgm:prSet presAssocID="{C194F3B2-9981-4CAF-BB1F-2772EFD75BE1}" presName="img" presStyleLbl="fgImgPlace1" presStyleIdx="0" presStyleCnt="1" custScaleX="205276" custScaleY="111845" custLinFactNeighborX="30147" custLinFactNeighborY="-19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F65E1B-B306-4430-9BDB-831653EB63F3}" type="pres">
      <dgm:prSet presAssocID="{C194F3B2-9981-4CAF-BB1F-2772EFD75BE1}" presName="text" presStyleLbl="node1" presStyleIdx="0" presStyleCnt="1">
        <dgm:presLayoutVars>
          <dgm:bulletEnabled val="1"/>
        </dgm:presLayoutVars>
      </dgm:prSet>
      <dgm:spPr/>
    </dgm:pt>
  </dgm:ptLst>
  <dgm:cxnLst>
    <dgm:cxn modelId="{0E53402E-A204-48F1-A4D0-C2FCCA2DA623}" type="presOf" srcId="{C194F3B2-9981-4CAF-BB1F-2772EFD75BE1}" destId="{290581CA-55E1-4DBA-B19F-E9260E7892EA}" srcOrd="0" destOrd="0" presId="urn:microsoft.com/office/officeart/2005/8/layout/vList4#1"/>
    <dgm:cxn modelId="{2DAE039F-BAA9-49E9-9B40-33D7860F85C0}" type="presOf" srcId="{64DBA897-F89B-42E0-BE04-FA76142A9AD5}" destId="{806BDEE7-4921-48C5-B8DA-586EBA40BBBB}" srcOrd="0" destOrd="0" presId="urn:microsoft.com/office/officeart/2005/8/layout/vList4#1"/>
    <dgm:cxn modelId="{EDB37CA5-EE61-490B-8EA2-CED39ED46D71}" type="presOf" srcId="{C194F3B2-9981-4CAF-BB1F-2772EFD75BE1}" destId="{4DF65E1B-B306-4430-9BDB-831653EB63F3}" srcOrd="1" destOrd="0" presId="urn:microsoft.com/office/officeart/2005/8/layout/vList4#1"/>
    <dgm:cxn modelId="{8FB069CE-CAA3-436D-AD03-E43CC90D5346}" srcId="{64DBA897-F89B-42E0-BE04-FA76142A9AD5}" destId="{C194F3B2-9981-4CAF-BB1F-2772EFD75BE1}" srcOrd="0" destOrd="0" parTransId="{36D691B6-51C5-49C1-9D30-0BA960600BB7}" sibTransId="{25FB64FF-AE82-421C-B6E8-FA499FDE8040}"/>
    <dgm:cxn modelId="{FF563CEF-B0D5-4128-ABE2-8B7F42D067F1}" type="presParOf" srcId="{806BDEE7-4921-48C5-B8DA-586EBA40BBBB}" destId="{8AD9E806-EFD6-45FF-A5A0-06CD64BC2B80}" srcOrd="0" destOrd="0" presId="urn:microsoft.com/office/officeart/2005/8/layout/vList4#1"/>
    <dgm:cxn modelId="{D869A7B5-D680-48FC-ACD0-7ECDFB084A53}" type="presParOf" srcId="{8AD9E806-EFD6-45FF-A5A0-06CD64BC2B80}" destId="{290581CA-55E1-4DBA-B19F-E9260E7892EA}" srcOrd="0" destOrd="0" presId="urn:microsoft.com/office/officeart/2005/8/layout/vList4#1"/>
    <dgm:cxn modelId="{14B7D04E-6048-4869-806C-60323D6428B7}" type="presParOf" srcId="{8AD9E806-EFD6-45FF-A5A0-06CD64BC2B80}" destId="{BE736186-4A9E-4C58-9618-1299EDE779C0}" srcOrd="1" destOrd="0" presId="urn:microsoft.com/office/officeart/2005/8/layout/vList4#1"/>
    <dgm:cxn modelId="{98973D1B-5455-40EA-8DDF-63B9B1E51D1F}" type="presParOf" srcId="{8AD9E806-EFD6-45FF-A5A0-06CD64BC2B80}" destId="{4DF65E1B-B306-4430-9BDB-831653EB63F3}" srcOrd="2" destOrd="0" presId="urn:microsoft.com/office/officeart/2005/8/layout/vList4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3B1B0A-8441-428A-9A84-76234A95405F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852E8-015D-4660-9F0E-E2ADAF6AE480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400" dirty="0"/>
            <a:t>	</a:t>
          </a:r>
          <a:r>
            <a:rPr lang="ru-RU" sz="2200" dirty="0"/>
            <a:t>Социальная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поддержка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старшего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	   поколения – 14,0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2200" dirty="0"/>
            <a:t>                     тыс.руб.</a:t>
          </a:r>
        </a:p>
      </dgm:t>
    </dgm:pt>
    <dgm:pt modelId="{3C4D4B7A-84F5-4EDE-B71F-C509142BAC3F}" type="parTrans" cxnId="{23334F03-AE75-4CCC-9F2F-AAD7817E083B}">
      <dgm:prSet/>
      <dgm:spPr/>
      <dgm:t>
        <a:bodyPr/>
        <a:lstStyle/>
        <a:p>
          <a:endParaRPr lang="ru-RU"/>
        </a:p>
      </dgm:t>
    </dgm:pt>
    <dgm:pt modelId="{C636BFBA-9830-42C5-BDFA-F5B9B57B2C8E}" type="sibTrans" cxnId="{23334F03-AE75-4CCC-9F2F-AAD7817E083B}">
      <dgm:prSet/>
      <dgm:spPr/>
      <dgm:t>
        <a:bodyPr/>
        <a:lstStyle/>
        <a:p>
          <a:endParaRPr lang="ru-RU"/>
        </a:p>
      </dgm:t>
    </dgm:pt>
    <dgm:pt modelId="{1F881114-A643-4093-90E6-F0E0D848672B}" type="pres">
      <dgm:prSet presAssocID="{EF3B1B0A-8441-428A-9A84-76234A95405F}" presName="linear" presStyleCnt="0">
        <dgm:presLayoutVars>
          <dgm:dir/>
          <dgm:resizeHandles val="exact"/>
        </dgm:presLayoutVars>
      </dgm:prSet>
      <dgm:spPr/>
    </dgm:pt>
    <dgm:pt modelId="{7EB8DE30-D7B4-4B15-9438-1FC9AA19ED72}" type="pres">
      <dgm:prSet presAssocID="{EA5852E8-015D-4660-9F0E-E2ADAF6AE480}" presName="comp" presStyleCnt="0"/>
      <dgm:spPr/>
    </dgm:pt>
    <dgm:pt modelId="{CBA03A1B-7CAF-4AD5-B4BF-8DC0F1A6E9EA}" type="pres">
      <dgm:prSet presAssocID="{EA5852E8-015D-4660-9F0E-E2ADAF6AE480}" presName="box" presStyleLbl="node1" presStyleIdx="0" presStyleCnt="1" custLinFactX="-9249" custLinFactNeighborX="-100000"/>
      <dgm:spPr/>
    </dgm:pt>
    <dgm:pt modelId="{5CE12C04-6CE5-4FDF-97B2-6CB1948C95FF}" type="pres">
      <dgm:prSet presAssocID="{EA5852E8-015D-4660-9F0E-E2ADAF6AE480}" presName="img" presStyleLbl="fgImgPlace1" presStyleIdx="0" presStyleCnt="1" custScaleX="219565" custLinFactNeighborX="33922" custLinFactNeighborY="1937"/>
      <dgm:spPr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DDB09795-84B9-4807-9011-62E972782204}" type="pres">
      <dgm:prSet presAssocID="{EA5852E8-015D-4660-9F0E-E2ADAF6AE480}" presName="text" presStyleLbl="node1" presStyleIdx="0" presStyleCnt="1">
        <dgm:presLayoutVars>
          <dgm:bulletEnabled val="1"/>
        </dgm:presLayoutVars>
      </dgm:prSet>
      <dgm:spPr/>
    </dgm:pt>
  </dgm:ptLst>
  <dgm:cxnLst>
    <dgm:cxn modelId="{23334F03-AE75-4CCC-9F2F-AAD7817E083B}" srcId="{EF3B1B0A-8441-428A-9A84-76234A95405F}" destId="{EA5852E8-015D-4660-9F0E-E2ADAF6AE480}" srcOrd="0" destOrd="0" parTransId="{3C4D4B7A-84F5-4EDE-B71F-C509142BAC3F}" sibTransId="{C636BFBA-9830-42C5-BDFA-F5B9B57B2C8E}"/>
    <dgm:cxn modelId="{BE631F82-F3EC-4C30-A24F-417CD46BD861}" type="presOf" srcId="{EF3B1B0A-8441-428A-9A84-76234A95405F}" destId="{1F881114-A643-4093-90E6-F0E0D848672B}" srcOrd="0" destOrd="0" presId="urn:microsoft.com/office/officeart/2005/8/layout/vList4#2"/>
    <dgm:cxn modelId="{8C028091-28CB-4153-B618-C04E1C0938AD}" type="presOf" srcId="{EA5852E8-015D-4660-9F0E-E2ADAF6AE480}" destId="{CBA03A1B-7CAF-4AD5-B4BF-8DC0F1A6E9EA}" srcOrd="0" destOrd="0" presId="urn:microsoft.com/office/officeart/2005/8/layout/vList4#2"/>
    <dgm:cxn modelId="{1742E39E-379D-49F7-B080-9B7BF375DBCF}" type="presOf" srcId="{EA5852E8-015D-4660-9F0E-E2ADAF6AE480}" destId="{DDB09795-84B9-4807-9011-62E972782204}" srcOrd="1" destOrd="0" presId="urn:microsoft.com/office/officeart/2005/8/layout/vList4#2"/>
    <dgm:cxn modelId="{A9F5B7A5-D882-47B2-A352-A8307CF91860}" type="presParOf" srcId="{1F881114-A643-4093-90E6-F0E0D848672B}" destId="{7EB8DE30-D7B4-4B15-9438-1FC9AA19ED72}" srcOrd="0" destOrd="0" presId="urn:microsoft.com/office/officeart/2005/8/layout/vList4#2"/>
    <dgm:cxn modelId="{46832824-4551-4B42-808E-1C3DC0498E32}" type="presParOf" srcId="{7EB8DE30-D7B4-4B15-9438-1FC9AA19ED72}" destId="{CBA03A1B-7CAF-4AD5-B4BF-8DC0F1A6E9EA}" srcOrd="0" destOrd="0" presId="urn:microsoft.com/office/officeart/2005/8/layout/vList4#2"/>
    <dgm:cxn modelId="{01C67562-9986-4CA7-9CC0-F81FBBBF94EF}" type="presParOf" srcId="{7EB8DE30-D7B4-4B15-9438-1FC9AA19ED72}" destId="{5CE12C04-6CE5-4FDF-97B2-6CB1948C95FF}" srcOrd="1" destOrd="0" presId="urn:microsoft.com/office/officeart/2005/8/layout/vList4#2"/>
    <dgm:cxn modelId="{9BE9679C-4419-4F65-9B58-BDDA185BB9F7}" type="presParOf" srcId="{7EB8DE30-D7B4-4B15-9438-1FC9AA19ED72}" destId="{DDB09795-84B9-4807-9011-62E972782204}" srcOrd="2" destOrd="0" presId="urn:microsoft.com/office/officeart/2005/8/layout/vList4#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7CABDE-F4D9-4FD1-BBB4-3468C35B26A6}" type="doc">
      <dgm:prSet loTypeId="urn:microsoft.com/office/officeart/2005/8/layout/pList2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FF7AD8-0C98-4D06-A6FE-69B90AEDF183}">
      <dgm:prSet phldrT="[Текст]" custT="1"/>
      <dgm:spPr/>
      <dgm:t>
        <a:bodyPr/>
        <a:lstStyle/>
        <a:p>
          <a:pPr rtl="0"/>
          <a:r>
            <a:rPr lang="ru-RU" sz="1600" b="1" dirty="0"/>
            <a:t>Развитие сельского хозяйства и расширение рынка сельскохозяйственной продукции
</a:t>
          </a:r>
          <a:r>
            <a:rPr lang="ru-RU" sz="1600" b="1" baseline="0" dirty="0"/>
            <a:t> 10,0 тыс.руб</a:t>
          </a:r>
          <a:r>
            <a:rPr lang="ru-RU" sz="1600" baseline="0" dirty="0"/>
            <a:t>.</a:t>
          </a:r>
          <a:endParaRPr lang="ru-RU" sz="1600" dirty="0"/>
        </a:p>
      </dgm:t>
    </dgm:pt>
    <dgm:pt modelId="{BC68520F-041B-43DB-ACB6-D6D15B066847}" type="parTrans" cxnId="{3C8FDAE6-F9EB-4C4A-AB87-06D250258F66}">
      <dgm:prSet/>
      <dgm:spPr/>
      <dgm:t>
        <a:bodyPr/>
        <a:lstStyle/>
        <a:p>
          <a:endParaRPr lang="ru-RU"/>
        </a:p>
      </dgm:t>
    </dgm:pt>
    <dgm:pt modelId="{BD0761FE-0441-47FA-B6A4-0F94AD214C86}" type="sibTrans" cxnId="{3C8FDAE6-F9EB-4C4A-AB87-06D250258F66}">
      <dgm:prSet/>
      <dgm:spPr/>
      <dgm:t>
        <a:bodyPr/>
        <a:lstStyle/>
        <a:p>
          <a:endParaRPr lang="ru-RU"/>
        </a:p>
      </dgm:t>
    </dgm:pt>
    <dgm:pt modelId="{3DC872D9-F38C-4F2D-9526-E5A6FB6CDD99}">
      <dgm:prSet phldrT="[Текст]" custT="1"/>
      <dgm:spPr/>
      <dgm:t>
        <a:bodyPr/>
        <a:lstStyle/>
        <a:p>
          <a:pPr rtl="0"/>
          <a:r>
            <a:rPr lang="ru-RU" sz="1600" b="1" dirty="0"/>
            <a:t>Создание благоприятных условий для развития малого и среднего предпринимательства
</a:t>
          </a:r>
          <a:r>
            <a:rPr lang="ru-RU" sz="1600" b="1" baseline="0" dirty="0"/>
            <a:t> 2,0 тыс.руб</a:t>
          </a:r>
          <a:r>
            <a:rPr lang="ru-RU" sz="1200" b="1" baseline="0" dirty="0"/>
            <a:t>.</a:t>
          </a:r>
          <a:endParaRPr lang="ru-RU" sz="1200" b="1" dirty="0"/>
        </a:p>
      </dgm:t>
    </dgm:pt>
    <dgm:pt modelId="{1A9B8EE2-49D7-453A-9AE2-E6C5BF500DEC}" type="parTrans" cxnId="{F5334C3E-0355-429D-9752-50D6D811FEC7}">
      <dgm:prSet/>
      <dgm:spPr/>
      <dgm:t>
        <a:bodyPr/>
        <a:lstStyle/>
        <a:p>
          <a:endParaRPr lang="ru-RU"/>
        </a:p>
      </dgm:t>
    </dgm:pt>
    <dgm:pt modelId="{C3BA9AA1-8D81-4AE0-A64C-ED1BDAFD9E1E}" type="sibTrans" cxnId="{F5334C3E-0355-429D-9752-50D6D811FEC7}">
      <dgm:prSet/>
      <dgm:spPr/>
      <dgm:t>
        <a:bodyPr/>
        <a:lstStyle/>
        <a:p>
          <a:endParaRPr lang="ru-RU"/>
        </a:p>
      </dgm:t>
    </dgm:pt>
    <dgm:pt modelId="{92C6202C-05CA-4BD4-A3FF-D81F3E21A4A3}">
      <dgm:prSet phldrT="[Текст]" custT="1"/>
      <dgm:spPr/>
      <dgm:t>
        <a:bodyPr/>
        <a:lstStyle/>
        <a:p>
          <a:r>
            <a:rPr lang="ru-RU" sz="1600" b="1" dirty="0"/>
            <a:t>Улучшение условий и охраны труда
</a:t>
          </a:r>
          <a:r>
            <a:rPr lang="ru-RU" sz="1600" b="1" baseline="0" dirty="0"/>
            <a:t> 1,0 тыс.руб.</a:t>
          </a:r>
          <a:endParaRPr lang="ru-RU" sz="1600" b="1" dirty="0"/>
        </a:p>
      </dgm:t>
    </dgm:pt>
    <dgm:pt modelId="{811120DB-61C5-4ACE-9859-53F58D23ED36}" type="parTrans" cxnId="{C0B64CC4-D514-48DB-A45F-23938FE1D3D6}">
      <dgm:prSet/>
      <dgm:spPr/>
      <dgm:t>
        <a:bodyPr/>
        <a:lstStyle/>
        <a:p>
          <a:endParaRPr lang="ru-RU"/>
        </a:p>
      </dgm:t>
    </dgm:pt>
    <dgm:pt modelId="{56088713-45EC-4057-BEEA-59EBEBA0E8D1}" type="sibTrans" cxnId="{C0B64CC4-D514-48DB-A45F-23938FE1D3D6}">
      <dgm:prSet/>
      <dgm:spPr/>
      <dgm:t>
        <a:bodyPr/>
        <a:lstStyle/>
        <a:p>
          <a:endParaRPr lang="ru-RU"/>
        </a:p>
      </dgm:t>
    </dgm:pt>
    <dgm:pt modelId="{40710088-C1D9-487D-9451-ECC5D05510E4}" type="pres">
      <dgm:prSet presAssocID="{B17CABDE-F4D9-4FD1-BBB4-3468C35B26A6}" presName="Name0" presStyleCnt="0">
        <dgm:presLayoutVars>
          <dgm:dir/>
          <dgm:resizeHandles val="exact"/>
        </dgm:presLayoutVars>
      </dgm:prSet>
      <dgm:spPr/>
    </dgm:pt>
    <dgm:pt modelId="{DC4DCFBA-19B2-4F00-8FB3-C81E9ACAED51}" type="pres">
      <dgm:prSet presAssocID="{B17CABDE-F4D9-4FD1-BBB4-3468C35B26A6}" presName="bkgdShp" presStyleLbl="alignAccFollowNode1" presStyleIdx="0" presStyleCnt="1" custScaleX="96396"/>
      <dgm:spPr/>
    </dgm:pt>
    <dgm:pt modelId="{DDB5D0E9-229A-4744-9416-4C2BEC5DFFB1}" type="pres">
      <dgm:prSet presAssocID="{B17CABDE-F4D9-4FD1-BBB4-3468C35B26A6}" presName="linComp" presStyleCnt="0"/>
      <dgm:spPr/>
    </dgm:pt>
    <dgm:pt modelId="{C3FB7189-B4AB-41B1-95AE-9141FAF05338}" type="pres">
      <dgm:prSet presAssocID="{EEFF7AD8-0C98-4D06-A6FE-69B90AEDF183}" presName="compNode" presStyleCnt="0"/>
      <dgm:spPr/>
    </dgm:pt>
    <dgm:pt modelId="{506731C5-1797-4E87-BD04-7417B1F36AFA}" type="pres">
      <dgm:prSet presAssocID="{EEFF7AD8-0C98-4D06-A6FE-69B90AEDF183}" presName="node" presStyleLbl="node1" presStyleIdx="0" presStyleCnt="3" custScaleX="93453" custScaleY="90888" custLinFactNeighborX="4398" custLinFactNeighborY="-2661">
        <dgm:presLayoutVars>
          <dgm:bulletEnabled val="1"/>
        </dgm:presLayoutVars>
      </dgm:prSet>
      <dgm:spPr/>
    </dgm:pt>
    <dgm:pt modelId="{01EBE649-710F-44B0-A5EE-D09CB46E36AA}" type="pres">
      <dgm:prSet presAssocID="{EEFF7AD8-0C98-4D06-A6FE-69B90AEDF183}" presName="invisiNode" presStyleLbl="node1" presStyleIdx="0" presStyleCnt="3"/>
      <dgm:spPr/>
    </dgm:pt>
    <dgm:pt modelId="{214B66EF-0C8F-4B70-9479-92404FFBD751}" type="pres">
      <dgm:prSet presAssocID="{EEFF7AD8-0C98-4D06-A6FE-69B90AEDF183}" presName="imagNode" presStyleLbl="fgImgPlace1" presStyleIdx="0" presStyleCnt="3" custScaleX="86125" custScaleY="125200" custLinFactX="100000" custLinFactNeighborX="121477" custLinFactNeighborY="-518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E2AD502-EE1A-421C-B269-976F0C16FDE1}" type="pres">
      <dgm:prSet presAssocID="{BD0761FE-0441-47FA-B6A4-0F94AD214C86}" presName="sibTrans" presStyleLbl="sibTrans2D1" presStyleIdx="0" presStyleCnt="0"/>
      <dgm:spPr/>
    </dgm:pt>
    <dgm:pt modelId="{CD6A7087-EE5F-4AB7-835D-A543EB4308AA}" type="pres">
      <dgm:prSet presAssocID="{3DC872D9-F38C-4F2D-9526-E5A6FB6CDD99}" presName="compNode" presStyleCnt="0"/>
      <dgm:spPr/>
    </dgm:pt>
    <dgm:pt modelId="{DDDF226B-D050-4934-9DE6-8B88FDD59211}" type="pres">
      <dgm:prSet presAssocID="{3DC872D9-F38C-4F2D-9526-E5A6FB6CDD99}" presName="node" presStyleLbl="node1" presStyleIdx="1" presStyleCnt="3" custScaleX="93464" custScaleY="90888" custLinFactNeighborX="15058" custLinFactNeighborY="-2661">
        <dgm:presLayoutVars>
          <dgm:bulletEnabled val="1"/>
        </dgm:presLayoutVars>
      </dgm:prSet>
      <dgm:spPr/>
    </dgm:pt>
    <dgm:pt modelId="{67D2BAA3-2BBB-4486-AA95-41E144EF3593}" type="pres">
      <dgm:prSet presAssocID="{3DC872D9-F38C-4F2D-9526-E5A6FB6CDD99}" presName="invisiNode" presStyleLbl="node1" presStyleIdx="1" presStyleCnt="3"/>
      <dgm:spPr/>
    </dgm:pt>
    <dgm:pt modelId="{314D7995-19D2-4850-BC41-07480920937E}" type="pres">
      <dgm:prSet presAssocID="{3DC872D9-F38C-4F2D-9526-E5A6FB6CDD99}" presName="imagNode" presStyleLbl="fgImgPlace1" presStyleIdx="1" presStyleCnt="3" custScaleX="99238" custScaleY="120648" custLinFactNeighborX="13704" custLinFactNeighborY="-290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017BAF-3268-499F-BE8D-137664246723}" type="pres">
      <dgm:prSet presAssocID="{C3BA9AA1-8D81-4AE0-A64C-ED1BDAFD9E1E}" presName="sibTrans" presStyleLbl="sibTrans2D1" presStyleIdx="0" presStyleCnt="0"/>
      <dgm:spPr/>
    </dgm:pt>
    <dgm:pt modelId="{4B4779CF-655B-4DC8-84D7-51E22516A294}" type="pres">
      <dgm:prSet presAssocID="{92C6202C-05CA-4BD4-A3FF-D81F3E21A4A3}" presName="compNode" presStyleCnt="0"/>
      <dgm:spPr/>
    </dgm:pt>
    <dgm:pt modelId="{3CB32B6B-C454-41EA-AED8-7493E68110B2}" type="pres">
      <dgm:prSet presAssocID="{92C6202C-05CA-4BD4-A3FF-D81F3E21A4A3}" presName="node" presStyleLbl="node1" presStyleIdx="2" presStyleCnt="3" custScaleX="81033" custScaleY="89234" custLinFactNeighborX="8046" custLinFactNeighborY="-3902">
        <dgm:presLayoutVars>
          <dgm:bulletEnabled val="1"/>
        </dgm:presLayoutVars>
      </dgm:prSet>
      <dgm:spPr/>
    </dgm:pt>
    <dgm:pt modelId="{B540DB5A-B918-4DCA-8D98-1A2DAFFAEBDE}" type="pres">
      <dgm:prSet presAssocID="{92C6202C-05CA-4BD4-A3FF-D81F3E21A4A3}" presName="invisiNode" presStyleLbl="node1" presStyleIdx="2" presStyleCnt="3"/>
      <dgm:spPr/>
    </dgm:pt>
    <dgm:pt modelId="{68F8CDFF-BD0E-41DD-9906-BD33079A7464}" type="pres">
      <dgm:prSet presAssocID="{92C6202C-05CA-4BD4-A3FF-D81F3E21A4A3}" presName="imagNode" presStyleLbl="fgImgPlace1" presStyleIdx="2" presStyleCnt="3" custScaleX="96330" custScaleY="111655" custLinFactX="-100000" custLinFactNeighborX="-109938" custLinFactNeighborY="-81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5334C3E-0355-429D-9752-50D6D811FEC7}" srcId="{B17CABDE-F4D9-4FD1-BBB4-3468C35B26A6}" destId="{3DC872D9-F38C-4F2D-9526-E5A6FB6CDD99}" srcOrd="1" destOrd="0" parTransId="{1A9B8EE2-49D7-453A-9AE2-E6C5BF500DEC}" sibTransId="{C3BA9AA1-8D81-4AE0-A64C-ED1BDAFD9E1E}"/>
    <dgm:cxn modelId="{29FC7B64-CAA4-4125-875E-1B8F3898A607}" type="presOf" srcId="{B17CABDE-F4D9-4FD1-BBB4-3468C35B26A6}" destId="{40710088-C1D9-487D-9451-ECC5D05510E4}" srcOrd="0" destOrd="0" presId="urn:microsoft.com/office/officeart/2005/8/layout/pList2#2"/>
    <dgm:cxn modelId="{D7580AA4-FC15-4F29-880D-6DB8000E3604}" type="presOf" srcId="{92C6202C-05CA-4BD4-A3FF-D81F3E21A4A3}" destId="{3CB32B6B-C454-41EA-AED8-7493E68110B2}" srcOrd="0" destOrd="0" presId="urn:microsoft.com/office/officeart/2005/8/layout/pList2#2"/>
    <dgm:cxn modelId="{C0B64CC4-D514-48DB-A45F-23938FE1D3D6}" srcId="{B17CABDE-F4D9-4FD1-BBB4-3468C35B26A6}" destId="{92C6202C-05CA-4BD4-A3FF-D81F3E21A4A3}" srcOrd="2" destOrd="0" parTransId="{811120DB-61C5-4ACE-9859-53F58D23ED36}" sibTransId="{56088713-45EC-4057-BEEA-59EBEBA0E8D1}"/>
    <dgm:cxn modelId="{8EAC00CE-F044-472C-B06D-31D9CFAA6EDE}" type="presOf" srcId="{EEFF7AD8-0C98-4D06-A6FE-69B90AEDF183}" destId="{506731C5-1797-4E87-BD04-7417B1F36AFA}" srcOrd="0" destOrd="0" presId="urn:microsoft.com/office/officeart/2005/8/layout/pList2#2"/>
    <dgm:cxn modelId="{E95ED9DF-CBCD-4BDF-A725-FA37E75BE1C1}" type="presOf" srcId="{BD0761FE-0441-47FA-B6A4-0F94AD214C86}" destId="{3E2AD502-EE1A-421C-B269-976F0C16FDE1}" srcOrd="0" destOrd="0" presId="urn:microsoft.com/office/officeart/2005/8/layout/pList2#2"/>
    <dgm:cxn modelId="{3C8FDAE6-F9EB-4C4A-AB87-06D250258F66}" srcId="{B17CABDE-F4D9-4FD1-BBB4-3468C35B26A6}" destId="{EEFF7AD8-0C98-4D06-A6FE-69B90AEDF183}" srcOrd="0" destOrd="0" parTransId="{BC68520F-041B-43DB-ACB6-D6D15B066847}" sibTransId="{BD0761FE-0441-47FA-B6A4-0F94AD214C86}"/>
    <dgm:cxn modelId="{C3A36BF1-448A-4719-833E-1C5A3AB7309D}" type="presOf" srcId="{3DC872D9-F38C-4F2D-9526-E5A6FB6CDD99}" destId="{DDDF226B-D050-4934-9DE6-8B88FDD59211}" srcOrd="0" destOrd="0" presId="urn:microsoft.com/office/officeart/2005/8/layout/pList2#2"/>
    <dgm:cxn modelId="{ECA8E9F9-4078-4F76-A8F1-AC52A7337486}" type="presOf" srcId="{C3BA9AA1-8D81-4AE0-A64C-ED1BDAFD9E1E}" destId="{07017BAF-3268-499F-BE8D-137664246723}" srcOrd="0" destOrd="0" presId="urn:microsoft.com/office/officeart/2005/8/layout/pList2#2"/>
    <dgm:cxn modelId="{3C512A9C-801F-43CA-B30F-C216CC0D00D4}" type="presParOf" srcId="{40710088-C1D9-487D-9451-ECC5D05510E4}" destId="{DC4DCFBA-19B2-4F00-8FB3-C81E9ACAED51}" srcOrd="0" destOrd="0" presId="urn:microsoft.com/office/officeart/2005/8/layout/pList2#2"/>
    <dgm:cxn modelId="{282AB4D7-1213-4525-AFA3-7DBF71B44500}" type="presParOf" srcId="{40710088-C1D9-487D-9451-ECC5D05510E4}" destId="{DDB5D0E9-229A-4744-9416-4C2BEC5DFFB1}" srcOrd="1" destOrd="0" presId="urn:microsoft.com/office/officeart/2005/8/layout/pList2#2"/>
    <dgm:cxn modelId="{2D2B652A-0516-4451-BCDC-46664E2D703E}" type="presParOf" srcId="{DDB5D0E9-229A-4744-9416-4C2BEC5DFFB1}" destId="{C3FB7189-B4AB-41B1-95AE-9141FAF05338}" srcOrd="0" destOrd="0" presId="urn:microsoft.com/office/officeart/2005/8/layout/pList2#2"/>
    <dgm:cxn modelId="{0F0E6AE3-1A69-4008-912E-1ADE6A34BA4A}" type="presParOf" srcId="{C3FB7189-B4AB-41B1-95AE-9141FAF05338}" destId="{506731C5-1797-4E87-BD04-7417B1F36AFA}" srcOrd="0" destOrd="0" presId="urn:microsoft.com/office/officeart/2005/8/layout/pList2#2"/>
    <dgm:cxn modelId="{2E0119AF-7E55-4D4C-9150-CC240B9358B4}" type="presParOf" srcId="{C3FB7189-B4AB-41B1-95AE-9141FAF05338}" destId="{01EBE649-710F-44B0-A5EE-D09CB46E36AA}" srcOrd="1" destOrd="0" presId="urn:microsoft.com/office/officeart/2005/8/layout/pList2#2"/>
    <dgm:cxn modelId="{E6D22000-2FE3-4E8D-BAD0-41E782770C8D}" type="presParOf" srcId="{C3FB7189-B4AB-41B1-95AE-9141FAF05338}" destId="{214B66EF-0C8F-4B70-9479-92404FFBD751}" srcOrd="2" destOrd="0" presId="urn:microsoft.com/office/officeart/2005/8/layout/pList2#2"/>
    <dgm:cxn modelId="{E6365CD7-19BA-4581-9416-789E4926F00B}" type="presParOf" srcId="{DDB5D0E9-229A-4744-9416-4C2BEC5DFFB1}" destId="{3E2AD502-EE1A-421C-B269-976F0C16FDE1}" srcOrd="1" destOrd="0" presId="urn:microsoft.com/office/officeart/2005/8/layout/pList2#2"/>
    <dgm:cxn modelId="{0A0FCAE3-2A4D-4AEC-A824-52B2E23F3087}" type="presParOf" srcId="{DDB5D0E9-229A-4744-9416-4C2BEC5DFFB1}" destId="{CD6A7087-EE5F-4AB7-835D-A543EB4308AA}" srcOrd="2" destOrd="0" presId="urn:microsoft.com/office/officeart/2005/8/layout/pList2#2"/>
    <dgm:cxn modelId="{2A9762A5-C272-4CD9-BD5A-FC38DC83D066}" type="presParOf" srcId="{CD6A7087-EE5F-4AB7-835D-A543EB4308AA}" destId="{DDDF226B-D050-4934-9DE6-8B88FDD59211}" srcOrd="0" destOrd="0" presId="urn:microsoft.com/office/officeart/2005/8/layout/pList2#2"/>
    <dgm:cxn modelId="{8DF4944C-7B32-49DA-ABB4-233E8309CE24}" type="presParOf" srcId="{CD6A7087-EE5F-4AB7-835D-A543EB4308AA}" destId="{67D2BAA3-2BBB-4486-AA95-41E144EF3593}" srcOrd="1" destOrd="0" presId="urn:microsoft.com/office/officeart/2005/8/layout/pList2#2"/>
    <dgm:cxn modelId="{32FBFCC6-24B6-48D8-A1F5-ECB54A05F360}" type="presParOf" srcId="{CD6A7087-EE5F-4AB7-835D-A543EB4308AA}" destId="{314D7995-19D2-4850-BC41-07480920937E}" srcOrd="2" destOrd="0" presId="urn:microsoft.com/office/officeart/2005/8/layout/pList2#2"/>
    <dgm:cxn modelId="{81387109-EA7D-41DA-8163-CF8C81DA83D2}" type="presParOf" srcId="{DDB5D0E9-229A-4744-9416-4C2BEC5DFFB1}" destId="{07017BAF-3268-499F-BE8D-137664246723}" srcOrd="3" destOrd="0" presId="urn:microsoft.com/office/officeart/2005/8/layout/pList2#2"/>
    <dgm:cxn modelId="{82F08566-734C-4685-9F14-785E56F35906}" type="presParOf" srcId="{DDB5D0E9-229A-4744-9416-4C2BEC5DFFB1}" destId="{4B4779CF-655B-4DC8-84D7-51E22516A294}" srcOrd="4" destOrd="0" presId="urn:microsoft.com/office/officeart/2005/8/layout/pList2#2"/>
    <dgm:cxn modelId="{06343BD8-E9A9-48E4-845C-B6DD6C05B167}" type="presParOf" srcId="{4B4779CF-655B-4DC8-84D7-51E22516A294}" destId="{3CB32B6B-C454-41EA-AED8-7493E68110B2}" srcOrd="0" destOrd="0" presId="urn:microsoft.com/office/officeart/2005/8/layout/pList2#2"/>
    <dgm:cxn modelId="{5B6E8D53-D358-475F-87AD-202BD9AEC9B3}" type="presParOf" srcId="{4B4779CF-655B-4DC8-84D7-51E22516A294}" destId="{B540DB5A-B918-4DCA-8D98-1A2DAFFAEBDE}" srcOrd="1" destOrd="0" presId="urn:microsoft.com/office/officeart/2005/8/layout/pList2#2"/>
    <dgm:cxn modelId="{793A9BD2-E5EB-430A-B15F-06B3775284D2}" type="presParOf" srcId="{4B4779CF-655B-4DC8-84D7-51E22516A294}" destId="{68F8CDFF-BD0E-41DD-9906-BD33079A7464}" srcOrd="2" destOrd="0" presId="urn:microsoft.com/office/officeart/2005/8/layout/p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0F374-6030-4728-A239-ADF8C27376B8}">
      <dsp:nvSpPr>
        <dsp:cNvPr id="0" name=""/>
        <dsp:cNvSpPr/>
      </dsp:nvSpPr>
      <dsp:spPr>
        <a:xfrm>
          <a:off x="142873" y="3256"/>
          <a:ext cx="2536214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ДОХОДЫ</a:t>
          </a:r>
        </a:p>
      </dsp:txBody>
      <dsp:txXfrm>
        <a:off x="160579" y="20962"/>
        <a:ext cx="2500802" cy="569125"/>
      </dsp:txXfrm>
    </dsp:sp>
    <dsp:sp modelId="{77B27775-7167-489E-84CC-6F5233FEE365}">
      <dsp:nvSpPr>
        <dsp:cNvPr id="0" name=""/>
        <dsp:cNvSpPr/>
      </dsp:nvSpPr>
      <dsp:spPr>
        <a:xfrm>
          <a:off x="396494" y="607793"/>
          <a:ext cx="253621" cy="4534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402"/>
              </a:lnTo>
              <a:lnTo>
                <a:pt x="253621" y="4534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C19DF-F21F-41D2-831E-5689EF6246A0}">
      <dsp:nvSpPr>
        <dsp:cNvPr id="0" name=""/>
        <dsp:cNvSpPr/>
      </dsp:nvSpPr>
      <dsp:spPr>
        <a:xfrm>
          <a:off x="650116" y="758928"/>
          <a:ext cx="2297115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Налоговые доходы</a:t>
          </a:r>
          <a:endParaRPr lang="ru-RU" sz="1200" kern="1200" dirty="0"/>
        </a:p>
      </dsp:txBody>
      <dsp:txXfrm>
        <a:off x="667822" y="776634"/>
        <a:ext cx="2261703" cy="569125"/>
      </dsp:txXfrm>
    </dsp:sp>
    <dsp:sp modelId="{30C65441-FC0F-4884-8853-F279A35AA3FD}">
      <dsp:nvSpPr>
        <dsp:cNvPr id="0" name=""/>
        <dsp:cNvSpPr/>
      </dsp:nvSpPr>
      <dsp:spPr>
        <a:xfrm>
          <a:off x="396494" y="607793"/>
          <a:ext cx="253621" cy="13759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953"/>
              </a:lnTo>
              <a:lnTo>
                <a:pt x="253621" y="13759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A6370-E6A4-48EC-8217-990C4813F2D3}">
      <dsp:nvSpPr>
        <dsp:cNvPr id="0" name=""/>
        <dsp:cNvSpPr/>
      </dsp:nvSpPr>
      <dsp:spPr>
        <a:xfrm>
          <a:off x="650116" y="1514599"/>
          <a:ext cx="2217026" cy="9382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Неналоговые доходы (штрафы, доходы от использования и  продажи  муниципального имущества и т.п.)</a:t>
          </a:r>
          <a:endParaRPr lang="ru-RU" sz="1200" kern="1200" dirty="0"/>
        </a:p>
      </dsp:txBody>
      <dsp:txXfrm>
        <a:off x="677598" y="1542081"/>
        <a:ext cx="2162062" cy="883331"/>
      </dsp:txXfrm>
    </dsp:sp>
    <dsp:sp modelId="{6E1EF464-44A2-4D8A-B509-A48AC0181183}">
      <dsp:nvSpPr>
        <dsp:cNvPr id="0" name=""/>
        <dsp:cNvSpPr/>
      </dsp:nvSpPr>
      <dsp:spPr>
        <a:xfrm>
          <a:off x="396494" y="607793"/>
          <a:ext cx="246444" cy="24571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7128"/>
              </a:lnTo>
              <a:lnTo>
                <a:pt x="246444" y="24571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08B3-D134-4BE7-9A3E-B923E8967545}">
      <dsp:nvSpPr>
        <dsp:cNvPr id="0" name=""/>
        <dsp:cNvSpPr/>
      </dsp:nvSpPr>
      <dsp:spPr>
        <a:xfrm>
          <a:off x="642939" y="2762654"/>
          <a:ext cx="2239340" cy="604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tx1"/>
              </a:solidFill>
            </a:rPr>
            <a:t>Безвозмездные поступления (дотации, субсидии, субвенции, межбюджетные трансферты)</a:t>
          </a:r>
        </a:p>
      </dsp:txBody>
      <dsp:txXfrm>
        <a:off x="660645" y="2780360"/>
        <a:ext cx="2203928" cy="569125"/>
      </dsp:txXfrm>
    </dsp:sp>
    <dsp:sp modelId="{FC6859A6-5AF1-4E0E-A8C9-7334753B5B52}">
      <dsp:nvSpPr>
        <dsp:cNvPr id="0" name=""/>
        <dsp:cNvSpPr/>
      </dsp:nvSpPr>
      <dsp:spPr>
        <a:xfrm>
          <a:off x="3143275" y="4"/>
          <a:ext cx="2712461" cy="604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400" b="1" kern="1200" dirty="0">
              <a:solidFill>
                <a:srgbClr val="FFC000"/>
              </a:solidFill>
            </a:rPr>
            <a:t>РАСХОДЫ</a:t>
          </a:r>
        </a:p>
      </dsp:txBody>
      <dsp:txXfrm>
        <a:off x="3160981" y="17710"/>
        <a:ext cx="2677049" cy="569125"/>
      </dsp:txXfrm>
    </dsp:sp>
    <dsp:sp modelId="{8D4480AD-BD74-4A2B-BD56-5E2B3619411F}">
      <dsp:nvSpPr>
        <dsp:cNvPr id="0" name=""/>
        <dsp:cNvSpPr/>
      </dsp:nvSpPr>
      <dsp:spPr>
        <a:xfrm>
          <a:off x="3414521" y="604541"/>
          <a:ext cx="109326" cy="3950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074"/>
              </a:lnTo>
              <a:lnTo>
                <a:pt x="109326" y="3950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620E35-2410-49C0-B6AD-8E3F4A77D808}">
      <dsp:nvSpPr>
        <dsp:cNvPr id="0" name=""/>
        <dsp:cNvSpPr/>
      </dsp:nvSpPr>
      <dsp:spPr>
        <a:xfrm>
          <a:off x="3523848" y="758928"/>
          <a:ext cx="3619948" cy="4813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общегосударственные вопросы </a:t>
          </a:r>
          <a:r>
            <a:rPr lang="ru-RU" sz="1200" i="1" kern="1200" dirty="0">
              <a:solidFill>
                <a:prstClr val="black"/>
              </a:solidFill>
            </a:rPr>
            <a:t>(функционирование органов местного самоуправления, обеспечение проведения выборов,  и  т.д.)</a:t>
          </a:r>
          <a:endParaRPr lang="ru-RU" sz="1200" kern="1200" dirty="0"/>
        </a:p>
      </dsp:txBody>
      <dsp:txXfrm>
        <a:off x="3537947" y="773027"/>
        <a:ext cx="3591750" cy="453176"/>
      </dsp:txXfrm>
    </dsp:sp>
    <dsp:sp modelId="{062FADF7-7830-4BDE-858E-F7F99443D159}">
      <dsp:nvSpPr>
        <dsp:cNvPr id="0" name=""/>
        <dsp:cNvSpPr/>
      </dsp:nvSpPr>
      <dsp:spPr>
        <a:xfrm>
          <a:off x="3414521" y="604541"/>
          <a:ext cx="109326" cy="1126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6905"/>
              </a:lnTo>
              <a:lnTo>
                <a:pt x="109326" y="11269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8FE69-B1D7-4FCB-A512-EEC972071CFF}">
      <dsp:nvSpPr>
        <dsp:cNvPr id="0" name=""/>
        <dsp:cNvSpPr/>
      </dsp:nvSpPr>
      <dsp:spPr>
        <a:xfrm>
          <a:off x="3523848" y="1391437"/>
          <a:ext cx="3878448" cy="6800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безопасность </a:t>
          </a:r>
          <a:r>
            <a:rPr lang="ru-RU" sz="1200" i="1" kern="1200" dirty="0">
              <a:solidFill>
                <a:prstClr val="black"/>
              </a:solidFill>
            </a:rPr>
            <a:t>(защита населения и территории от чрезвычайных ситуаций природного и техногенного характера, гражданская оборона, обеспечение пожарной безопасности)</a:t>
          </a:r>
          <a:endParaRPr lang="ru-RU" sz="1200" kern="1200" dirty="0">
            <a:solidFill>
              <a:prstClr val="black"/>
            </a:solidFill>
          </a:endParaRPr>
        </a:p>
      </dsp:txBody>
      <dsp:txXfrm>
        <a:off x="3543765" y="1411354"/>
        <a:ext cx="3838614" cy="640185"/>
      </dsp:txXfrm>
    </dsp:sp>
    <dsp:sp modelId="{8822B902-EBF0-4935-8F58-9EA4F0F3C44F}">
      <dsp:nvSpPr>
        <dsp:cNvPr id="0" name=""/>
        <dsp:cNvSpPr/>
      </dsp:nvSpPr>
      <dsp:spPr>
        <a:xfrm>
          <a:off x="3414521" y="604541"/>
          <a:ext cx="109326" cy="195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746"/>
              </a:lnTo>
              <a:lnTo>
                <a:pt x="109326" y="195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2FE89-2EB5-4A81-A51B-080D120DE71C}">
      <dsp:nvSpPr>
        <dsp:cNvPr id="0" name=""/>
        <dsp:cNvSpPr/>
      </dsp:nvSpPr>
      <dsp:spPr>
        <a:xfrm>
          <a:off x="3523848" y="2222590"/>
          <a:ext cx="3878439" cy="671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национальная экономика </a:t>
          </a:r>
          <a:r>
            <a:rPr lang="ru-RU" sz="1200" i="1" kern="1200" dirty="0">
              <a:solidFill>
                <a:prstClr val="black"/>
              </a:solidFill>
            </a:rPr>
            <a:t>(организация  и осуществление мероприятий по содержанию и ремонту автомобильных дорог, сельское хозяйство)</a:t>
          </a:r>
          <a:r>
            <a:rPr lang="ru-RU" sz="1200" kern="1200" dirty="0">
              <a:solidFill>
                <a:prstClr val="black"/>
              </a:solidFill>
            </a:rPr>
            <a:t> </a:t>
          </a:r>
          <a:endParaRPr lang="ru-RU" sz="1200" kern="1200" dirty="0"/>
        </a:p>
      </dsp:txBody>
      <dsp:txXfrm>
        <a:off x="3543512" y="2242254"/>
        <a:ext cx="3839111" cy="632064"/>
      </dsp:txXfrm>
    </dsp:sp>
    <dsp:sp modelId="{CF7E5F43-6A03-4EC8-90DC-4D9CFE8821DE}">
      <dsp:nvSpPr>
        <dsp:cNvPr id="0" name=""/>
        <dsp:cNvSpPr/>
      </dsp:nvSpPr>
      <dsp:spPr>
        <a:xfrm>
          <a:off x="3414521" y="604541"/>
          <a:ext cx="109326" cy="27898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9802"/>
              </a:lnTo>
              <a:lnTo>
                <a:pt x="109326" y="27898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18ED30-6336-48BB-865E-4FF651DF830C}">
      <dsp:nvSpPr>
        <dsp:cNvPr id="0" name=""/>
        <dsp:cNvSpPr/>
      </dsp:nvSpPr>
      <dsp:spPr>
        <a:xfrm>
          <a:off x="3523848" y="3045118"/>
          <a:ext cx="3905706" cy="6984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ЖКХ </a:t>
          </a:r>
          <a:r>
            <a:rPr lang="ru-RU" sz="1200" i="1" kern="1200" dirty="0">
              <a:solidFill>
                <a:prstClr val="black"/>
              </a:solidFill>
            </a:rPr>
            <a:t>(капитальный ремонт муниципального жилищного фонда, мероприятия в области водоотведения и водоснабжения, благоустройство</a:t>
          </a:r>
          <a:endParaRPr lang="ru-RU" sz="1200" kern="1200" dirty="0"/>
        </a:p>
      </dsp:txBody>
      <dsp:txXfrm>
        <a:off x="3544305" y="3065575"/>
        <a:ext cx="3864792" cy="657537"/>
      </dsp:txXfrm>
    </dsp:sp>
    <dsp:sp modelId="{081D8E85-2C6C-4D2B-9726-3D5AA935570B}">
      <dsp:nvSpPr>
        <dsp:cNvPr id="0" name=""/>
        <dsp:cNvSpPr/>
      </dsp:nvSpPr>
      <dsp:spPr>
        <a:xfrm>
          <a:off x="3414521" y="604541"/>
          <a:ext cx="109326" cy="3402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02658"/>
              </a:lnTo>
              <a:lnTo>
                <a:pt x="109326" y="34026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F1C62-B864-475E-8BE7-7E0EF5879014}">
      <dsp:nvSpPr>
        <dsp:cNvPr id="0" name=""/>
        <dsp:cNvSpPr/>
      </dsp:nvSpPr>
      <dsp:spPr>
        <a:xfrm>
          <a:off x="3523848" y="3894704"/>
          <a:ext cx="2329982" cy="2249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образование</a:t>
          </a:r>
          <a:endParaRPr lang="ru-RU" sz="1200" kern="1200" dirty="0"/>
        </a:p>
      </dsp:txBody>
      <dsp:txXfrm>
        <a:off x="3530438" y="3901294"/>
        <a:ext cx="2316802" cy="211810"/>
      </dsp:txXfrm>
    </dsp:sp>
    <dsp:sp modelId="{82C8EBC8-4659-42AF-A4FB-79F27F2F56DB}">
      <dsp:nvSpPr>
        <dsp:cNvPr id="0" name=""/>
        <dsp:cNvSpPr/>
      </dsp:nvSpPr>
      <dsp:spPr>
        <a:xfrm>
          <a:off x="3414521" y="604541"/>
          <a:ext cx="109326" cy="3780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80998"/>
              </a:lnTo>
              <a:lnTo>
                <a:pt x="109326" y="37809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131FC-DF75-4D6C-9D74-5F7B8644F122}">
      <dsp:nvSpPr>
        <dsp:cNvPr id="0" name=""/>
        <dsp:cNvSpPr/>
      </dsp:nvSpPr>
      <dsp:spPr>
        <a:xfrm>
          <a:off x="3523848" y="4270829"/>
          <a:ext cx="2371652" cy="229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культура</a:t>
          </a:r>
          <a:endParaRPr lang="ru-RU" sz="1200" kern="1200" dirty="0"/>
        </a:p>
      </dsp:txBody>
      <dsp:txXfrm>
        <a:off x="3530568" y="4277549"/>
        <a:ext cx="2358212" cy="215981"/>
      </dsp:txXfrm>
    </dsp:sp>
    <dsp:sp modelId="{53FD4409-6B6F-488E-8038-FD27484E4041}">
      <dsp:nvSpPr>
        <dsp:cNvPr id="0" name=""/>
        <dsp:cNvSpPr/>
      </dsp:nvSpPr>
      <dsp:spPr>
        <a:xfrm>
          <a:off x="3368801" y="604541"/>
          <a:ext cx="91440" cy="41847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4790"/>
              </a:lnTo>
              <a:lnTo>
                <a:pt x="131658" y="41847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DE8063-026E-4187-BA6D-53CC5E7DF052}">
      <dsp:nvSpPr>
        <dsp:cNvPr id="0" name=""/>
        <dsp:cNvSpPr/>
      </dsp:nvSpPr>
      <dsp:spPr>
        <a:xfrm>
          <a:off x="3500460" y="4643471"/>
          <a:ext cx="2415807" cy="2917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спорт</a:t>
          </a:r>
          <a:endParaRPr lang="ru-RU" sz="1200" i="1" kern="1200" dirty="0">
            <a:solidFill>
              <a:prstClr val="black"/>
            </a:solidFill>
          </a:endParaRPr>
        </a:p>
      </dsp:txBody>
      <dsp:txXfrm>
        <a:off x="3509004" y="4652015"/>
        <a:ext cx="2398719" cy="274631"/>
      </dsp:txXfrm>
    </dsp:sp>
    <dsp:sp modelId="{8673FE37-A540-4C65-B65D-9AD4755DA976}">
      <dsp:nvSpPr>
        <dsp:cNvPr id="0" name=""/>
        <dsp:cNvSpPr/>
      </dsp:nvSpPr>
      <dsp:spPr>
        <a:xfrm>
          <a:off x="3368801" y="604541"/>
          <a:ext cx="91440" cy="45580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8034"/>
              </a:lnTo>
              <a:lnTo>
                <a:pt x="131658" y="45580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E382A-C5B1-4B37-BEB1-2ED40C7E24A0}">
      <dsp:nvSpPr>
        <dsp:cNvPr id="0" name=""/>
        <dsp:cNvSpPr/>
      </dsp:nvSpPr>
      <dsp:spPr>
        <a:xfrm>
          <a:off x="3500460" y="5000662"/>
          <a:ext cx="2295877" cy="323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prstClr val="black"/>
              </a:solidFill>
            </a:rPr>
            <a:t>социальная политика и др.</a:t>
          </a:r>
          <a:endParaRPr lang="ru-RU" sz="1200" kern="1200" dirty="0"/>
        </a:p>
      </dsp:txBody>
      <dsp:txXfrm>
        <a:off x="3509945" y="5010147"/>
        <a:ext cx="2276907" cy="3048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B64BC4-5248-47A1-AD9C-141D17C8BC20}">
      <dsp:nvSpPr>
        <dsp:cNvPr id="0" name=""/>
        <dsp:cNvSpPr/>
      </dsp:nvSpPr>
      <dsp:spPr>
        <a:xfrm>
          <a:off x="1384" y="0"/>
          <a:ext cx="2154671" cy="4865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«Предупреждение и ликвидация последствий ЧС»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3 318,0 тыс.рублей</a:t>
          </a:r>
        </a:p>
      </dsp:txBody>
      <dsp:txXfrm>
        <a:off x="1384" y="1946083"/>
        <a:ext cx="2154671" cy="1946083"/>
      </dsp:txXfrm>
    </dsp:sp>
    <dsp:sp modelId="{27C5CB26-7FD9-4E34-A9F0-5A5A8F9AC43A}">
      <dsp:nvSpPr>
        <dsp:cNvPr id="0" name=""/>
        <dsp:cNvSpPr/>
      </dsp:nvSpPr>
      <dsp:spPr>
        <a:xfrm>
          <a:off x="141800" y="236933"/>
          <a:ext cx="1873840" cy="1730071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2A604E2-A5B1-4AA3-B182-AE29FD923189}">
      <dsp:nvSpPr>
        <dsp:cNvPr id="0" name=""/>
        <dsp:cNvSpPr/>
      </dsp:nvSpPr>
      <dsp:spPr>
        <a:xfrm>
          <a:off x="2220697" y="0"/>
          <a:ext cx="2154671" cy="4865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«Профилактика правонарушений»                            20,0 тыс.рублей</a:t>
          </a:r>
        </a:p>
      </dsp:txBody>
      <dsp:txXfrm>
        <a:off x="2220697" y="1946083"/>
        <a:ext cx="2154671" cy="1946083"/>
      </dsp:txXfrm>
    </dsp:sp>
    <dsp:sp modelId="{5AD1D3FE-9AA3-4228-9F40-0859FAE90C17}">
      <dsp:nvSpPr>
        <dsp:cNvPr id="0" name=""/>
        <dsp:cNvSpPr/>
      </dsp:nvSpPr>
      <dsp:spPr>
        <a:xfrm>
          <a:off x="2443609" y="168087"/>
          <a:ext cx="1846622" cy="1797063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75606B-4EEE-47F4-BA70-923235EA74D0}">
      <dsp:nvSpPr>
        <dsp:cNvPr id="0" name=""/>
        <dsp:cNvSpPr/>
      </dsp:nvSpPr>
      <dsp:spPr>
        <a:xfrm>
          <a:off x="4441394" y="0"/>
          <a:ext cx="2154671" cy="4865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«Гармонизация межэтнических отношений и участие в профилактике экстремизма»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5,0 тыс.рублей</a:t>
          </a:r>
        </a:p>
      </dsp:txBody>
      <dsp:txXfrm>
        <a:off x="4441394" y="1946083"/>
        <a:ext cx="2154671" cy="1946083"/>
      </dsp:txXfrm>
    </dsp:sp>
    <dsp:sp modelId="{3FC66B52-7BCB-424D-B8A9-8CA5F1B0249C}">
      <dsp:nvSpPr>
        <dsp:cNvPr id="0" name=""/>
        <dsp:cNvSpPr/>
      </dsp:nvSpPr>
      <dsp:spPr>
        <a:xfrm>
          <a:off x="4573304" y="168087"/>
          <a:ext cx="1888081" cy="1867764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6C5A2A-3ADF-4563-A251-BE9F1F68CBF6}">
      <dsp:nvSpPr>
        <dsp:cNvPr id="0" name=""/>
        <dsp:cNvSpPr/>
      </dsp:nvSpPr>
      <dsp:spPr>
        <a:xfrm>
          <a:off x="1623250" y="3773938"/>
          <a:ext cx="3362064" cy="958706"/>
        </a:xfrm>
        <a:prstGeom prst="leftRightArrow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974C3-CFFF-43E6-BC87-911D27EE5A85}">
      <dsp:nvSpPr>
        <dsp:cNvPr id="0" name=""/>
        <dsp:cNvSpPr/>
      </dsp:nvSpPr>
      <dsp:spPr>
        <a:xfrm>
          <a:off x="0" y="0"/>
          <a:ext cx="8786874" cy="222123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642F9-31D7-49BA-B341-FE2F89183F6A}">
      <dsp:nvSpPr>
        <dsp:cNvPr id="0" name=""/>
        <dsp:cNvSpPr/>
      </dsp:nvSpPr>
      <dsp:spPr>
        <a:xfrm>
          <a:off x="431276" y="565962"/>
          <a:ext cx="1461976" cy="1356503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D4C448C-F1F8-49AE-A20E-6871637C63FC}">
      <dsp:nvSpPr>
        <dsp:cNvPr id="0" name=""/>
        <dsp:cNvSpPr/>
      </dsp:nvSpPr>
      <dsp:spPr>
        <a:xfrm rot="10800000">
          <a:off x="253259" y="2376265"/>
          <a:ext cx="1793128" cy="234776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Организация муниципального управления</a:t>
          </a:r>
        </a:p>
      </dsp:txBody>
      <dsp:txXfrm rot="10800000">
        <a:off x="308404" y="2376265"/>
        <a:ext cx="1682838" cy="2292623"/>
      </dsp:txXfrm>
    </dsp:sp>
    <dsp:sp modelId="{4FBC4F40-E9C6-4E79-A010-75D57B6B3C0C}">
      <dsp:nvSpPr>
        <dsp:cNvPr id="0" name=""/>
        <dsp:cNvSpPr/>
      </dsp:nvSpPr>
      <dsp:spPr>
        <a:xfrm>
          <a:off x="2413497" y="576068"/>
          <a:ext cx="1306085" cy="1306723"/>
        </a:xfrm>
        <a:prstGeom prst="roundRect">
          <a:avLst/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1CE19AF-DD0B-41DE-97A6-597444BEE740}">
      <dsp:nvSpPr>
        <dsp:cNvPr id="0" name=""/>
        <dsp:cNvSpPr/>
      </dsp:nvSpPr>
      <dsp:spPr>
        <a:xfrm rot="10800000">
          <a:off x="2269485" y="2376258"/>
          <a:ext cx="1461976" cy="2347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Архивное дело</a:t>
          </a:r>
        </a:p>
      </dsp:txBody>
      <dsp:txXfrm rot="10800000">
        <a:off x="2314446" y="2376258"/>
        <a:ext cx="1372054" cy="2302779"/>
      </dsp:txXfrm>
    </dsp:sp>
    <dsp:sp modelId="{035A22DD-9163-43DD-A989-ABBD62757B10}">
      <dsp:nvSpPr>
        <dsp:cNvPr id="0" name=""/>
        <dsp:cNvSpPr/>
      </dsp:nvSpPr>
      <dsp:spPr>
        <a:xfrm>
          <a:off x="4141692" y="576060"/>
          <a:ext cx="1264565" cy="12855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099D957-1913-42DF-ADFE-B56EA7480E29}">
      <dsp:nvSpPr>
        <dsp:cNvPr id="0" name=""/>
        <dsp:cNvSpPr/>
      </dsp:nvSpPr>
      <dsp:spPr>
        <a:xfrm rot="10800000">
          <a:off x="3984295" y="2376258"/>
          <a:ext cx="1467517" cy="2347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Создание условий для государственной регистрации актов гражданского состояния</a:t>
          </a:r>
        </a:p>
      </dsp:txBody>
      <dsp:txXfrm rot="10800000">
        <a:off x="4029426" y="2376258"/>
        <a:ext cx="1377255" cy="2302609"/>
      </dsp:txXfrm>
    </dsp:sp>
    <dsp:sp modelId="{96BA7B23-608C-41D1-8758-95938085802A}">
      <dsp:nvSpPr>
        <dsp:cNvPr id="0" name=""/>
        <dsp:cNvSpPr/>
      </dsp:nvSpPr>
      <dsp:spPr>
        <a:xfrm>
          <a:off x="5725874" y="576071"/>
          <a:ext cx="1308790" cy="130178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F38D732-C76E-4A65-B212-1BA875955858}">
      <dsp:nvSpPr>
        <dsp:cNvPr id="0" name=""/>
        <dsp:cNvSpPr/>
      </dsp:nvSpPr>
      <dsp:spPr>
        <a:xfrm rot="10800000">
          <a:off x="5653857" y="2376258"/>
          <a:ext cx="1461976" cy="23802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Развитие информатизации </a:t>
          </a:r>
        </a:p>
      </dsp:txBody>
      <dsp:txXfrm rot="10800000">
        <a:off x="5698818" y="2376258"/>
        <a:ext cx="1372054" cy="2335249"/>
      </dsp:txXfrm>
    </dsp:sp>
    <dsp:sp modelId="{D54C5A4B-A157-40A6-B4CA-67ABE0D86E2F}">
      <dsp:nvSpPr>
        <dsp:cNvPr id="0" name=""/>
        <dsp:cNvSpPr/>
      </dsp:nvSpPr>
      <dsp:spPr>
        <a:xfrm>
          <a:off x="7359728" y="576068"/>
          <a:ext cx="1247592" cy="12855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584605-7B14-4D8D-9C41-84CFA3D32AB3}">
      <dsp:nvSpPr>
        <dsp:cNvPr id="0" name=""/>
        <dsp:cNvSpPr/>
      </dsp:nvSpPr>
      <dsp:spPr>
        <a:xfrm rot="10800000">
          <a:off x="7263771" y="2376258"/>
          <a:ext cx="1486084" cy="23477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Противодействие коррупции</a:t>
          </a:r>
        </a:p>
      </dsp:txBody>
      <dsp:txXfrm rot="10800000">
        <a:off x="7309473" y="2376258"/>
        <a:ext cx="1394680" cy="23020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E48573-F0B6-42F9-B87B-43A2CE6883CC}">
      <dsp:nvSpPr>
        <dsp:cNvPr id="0" name=""/>
        <dsp:cNvSpPr/>
      </dsp:nvSpPr>
      <dsp:spPr>
        <a:xfrm>
          <a:off x="1040638" y="46"/>
          <a:ext cx="3789680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Управление бюджетным процессом                                              8 601,7 тыс.рублей      </a:t>
          </a:r>
        </a:p>
      </dsp:txBody>
      <dsp:txXfrm>
        <a:off x="1130606" y="90014"/>
        <a:ext cx="3609744" cy="1663066"/>
      </dsp:txXfrm>
    </dsp:sp>
    <dsp:sp modelId="{CEC11AFB-19F6-41EF-9712-9C304855F528}">
      <dsp:nvSpPr>
        <dsp:cNvPr id="0" name=""/>
        <dsp:cNvSpPr/>
      </dsp:nvSpPr>
      <dsp:spPr>
        <a:xfrm>
          <a:off x="1000171" y="1928822"/>
          <a:ext cx="3779264" cy="18430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Повышение эффективности бюджетных  расходов                                                                                                            5,0 тыс. рублей                                                        </a:t>
          </a:r>
        </a:p>
      </dsp:txBody>
      <dsp:txXfrm>
        <a:off x="1090139" y="2018790"/>
        <a:ext cx="3599328" cy="1663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0"/>
          <a:ext cx="1571636" cy="1467089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Поступления от уплаты налогов (налог на доходы физических лиц,  акцизы на нефтепродукты,  налоги на совокупный  доход, госпошлина )</a:t>
          </a:r>
        </a:p>
      </dsp:txBody>
      <dsp:txXfrm>
        <a:off x="71617" y="71617"/>
        <a:ext cx="1428402" cy="13238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62193-4340-470B-B994-51A8CFBEEB79}">
      <dsp:nvSpPr>
        <dsp:cNvPr id="0" name=""/>
        <dsp:cNvSpPr/>
      </dsp:nvSpPr>
      <dsp:spPr>
        <a:xfrm>
          <a:off x="0" y="1534"/>
          <a:ext cx="1857388" cy="1570101"/>
        </a:xfrm>
        <a:prstGeom prst="wedgeRoundRect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Денежные средства, </a:t>
          </a:r>
        </a:p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поступающие из вышестоящего бюджета, от организаций, граждан</a:t>
          </a:r>
        </a:p>
      </dsp:txBody>
      <dsp:txXfrm>
        <a:off x="76646" y="78180"/>
        <a:ext cx="1704096" cy="14168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889630-29C5-4496-BC4D-80C758B9462C}">
      <dsp:nvSpPr>
        <dsp:cNvPr id="0" name=""/>
        <dsp:cNvSpPr/>
      </dsp:nvSpPr>
      <dsp:spPr>
        <a:xfrm>
          <a:off x="1414739" y="0"/>
          <a:ext cx="6011720" cy="4729728"/>
        </a:xfrm>
        <a:prstGeom prst="triangl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BA2BA-31AE-47EE-842D-440333F1121A}">
      <dsp:nvSpPr>
        <dsp:cNvPr id="0" name=""/>
        <dsp:cNvSpPr/>
      </dsp:nvSpPr>
      <dsp:spPr>
        <a:xfrm>
          <a:off x="4118162" y="178615"/>
          <a:ext cx="3074323" cy="8655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Субвенции 38,0%</a:t>
          </a:r>
        </a:p>
      </dsp:txBody>
      <dsp:txXfrm>
        <a:off x="4160416" y="220869"/>
        <a:ext cx="2989815" cy="781069"/>
      </dsp:txXfrm>
    </dsp:sp>
    <dsp:sp modelId="{FAC18A7C-A816-4ADF-9C52-9B9270D2EB3F}">
      <dsp:nvSpPr>
        <dsp:cNvPr id="0" name=""/>
        <dsp:cNvSpPr/>
      </dsp:nvSpPr>
      <dsp:spPr>
        <a:xfrm>
          <a:off x="4201138" y="1059019"/>
          <a:ext cx="2885559" cy="8789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Дотации 22,9 %</a:t>
          </a:r>
        </a:p>
      </dsp:txBody>
      <dsp:txXfrm>
        <a:off x="4244045" y="1101926"/>
        <a:ext cx="2799745" cy="793144"/>
      </dsp:txXfrm>
    </dsp:sp>
    <dsp:sp modelId="{ABCB9C82-DAAE-49E5-BC74-ED3DFF4B883C}">
      <dsp:nvSpPr>
        <dsp:cNvPr id="0" name=""/>
        <dsp:cNvSpPr/>
      </dsp:nvSpPr>
      <dsp:spPr>
        <a:xfrm>
          <a:off x="4118162" y="2004117"/>
          <a:ext cx="3074323" cy="8023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Субсидии 34,6%</a:t>
          </a:r>
        </a:p>
      </dsp:txBody>
      <dsp:txXfrm>
        <a:off x="4157328" y="2043283"/>
        <a:ext cx="2995991" cy="723988"/>
      </dsp:txXfrm>
    </dsp:sp>
    <dsp:sp modelId="{01E3AF8F-DC38-47A4-A447-38347964A6F9}">
      <dsp:nvSpPr>
        <dsp:cNvPr id="0" name=""/>
        <dsp:cNvSpPr/>
      </dsp:nvSpPr>
      <dsp:spPr>
        <a:xfrm>
          <a:off x="4118162" y="2914635"/>
          <a:ext cx="3074323" cy="8023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Иные межбюджетные трансферты 4,5%</a:t>
          </a:r>
        </a:p>
      </dsp:txBody>
      <dsp:txXfrm>
        <a:off x="4157328" y="2953801"/>
        <a:ext cx="2995991" cy="7239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11CC35-3EB8-4E4C-AF1A-D6446BA0487E}">
      <dsp:nvSpPr>
        <dsp:cNvPr id="0" name=""/>
        <dsp:cNvSpPr/>
      </dsp:nvSpPr>
      <dsp:spPr>
        <a:xfrm>
          <a:off x="0" y="0"/>
          <a:ext cx="8143932" cy="222533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3F803-7537-4EE3-AA8B-2ECFAF62D4E1}">
      <dsp:nvSpPr>
        <dsp:cNvPr id="0" name=""/>
        <dsp:cNvSpPr/>
      </dsp:nvSpPr>
      <dsp:spPr>
        <a:xfrm>
          <a:off x="305885" y="186615"/>
          <a:ext cx="2359603" cy="185902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2C475CD-03BA-47E1-B62F-05333E83AF7A}">
      <dsp:nvSpPr>
        <dsp:cNvPr id="0" name=""/>
        <dsp:cNvSpPr/>
      </dsp:nvSpPr>
      <dsp:spPr>
        <a:xfrm rot="10800000">
          <a:off x="247470" y="2235714"/>
          <a:ext cx="2476432" cy="27060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Организация досуга, предоставление услуг организации культуры – 44 908,4</a:t>
          </a:r>
          <a:r>
            <a:rPr lang="en-US" sz="1800" kern="1200" dirty="0"/>
            <a:t> </a:t>
          </a:r>
          <a:r>
            <a:rPr lang="ru-RU" sz="1800" kern="1200" dirty="0"/>
            <a:t>тыс.руб.</a:t>
          </a:r>
        </a:p>
      </dsp:txBody>
      <dsp:txXfrm rot="10800000">
        <a:off x="323629" y="2235714"/>
        <a:ext cx="2324114" cy="2629847"/>
      </dsp:txXfrm>
    </dsp:sp>
    <dsp:sp modelId="{9CD74EDC-6C6D-4AB5-BFBE-43E626F0B7EC}">
      <dsp:nvSpPr>
        <dsp:cNvPr id="0" name=""/>
        <dsp:cNvSpPr/>
      </dsp:nvSpPr>
      <dsp:spPr>
        <a:xfrm>
          <a:off x="2959019" y="176618"/>
          <a:ext cx="2351162" cy="187209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015A28-8188-4E47-AC75-4AD56287FD2B}">
      <dsp:nvSpPr>
        <dsp:cNvPr id="0" name=""/>
        <dsp:cNvSpPr/>
      </dsp:nvSpPr>
      <dsp:spPr>
        <a:xfrm rot="10800000">
          <a:off x="2959019" y="2225331"/>
          <a:ext cx="2351162" cy="27198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Организация библиотечного обслуживания – 12 731,7 тыс.руб.</a:t>
          </a:r>
        </a:p>
      </dsp:txBody>
      <dsp:txXfrm rot="10800000">
        <a:off x="3031325" y="2225331"/>
        <a:ext cx="2206550" cy="2647544"/>
      </dsp:txXfrm>
    </dsp:sp>
    <dsp:sp modelId="{D21D7E4F-726E-4263-BA14-CED1A01BC02A}">
      <dsp:nvSpPr>
        <dsp:cNvPr id="0" name=""/>
        <dsp:cNvSpPr/>
      </dsp:nvSpPr>
      <dsp:spPr>
        <a:xfrm>
          <a:off x="5545298" y="216021"/>
          <a:ext cx="2351162" cy="17932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DF07E1-951D-4B14-B2AD-BB9A2113CD45}">
      <dsp:nvSpPr>
        <dsp:cNvPr id="0" name=""/>
        <dsp:cNvSpPr/>
      </dsp:nvSpPr>
      <dsp:spPr>
        <a:xfrm rot="10800000">
          <a:off x="5545298" y="2225331"/>
          <a:ext cx="2351162" cy="2719850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создание условий для реализации муниципальной программы – </a:t>
          </a:r>
          <a:r>
            <a:rPr lang="en-US" sz="2100" kern="1200" dirty="0"/>
            <a:t>    </a:t>
          </a:r>
          <a:r>
            <a:rPr lang="ru-RU" sz="2100" kern="1200" dirty="0"/>
            <a:t>2 983,6 тыс.руб.</a:t>
          </a:r>
        </a:p>
      </dsp:txBody>
      <dsp:txXfrm rot="10800000">
        <a:off x="5617604" y="2225331"/>
        <a:ext cx="2206550" cy="26475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581CA-55E1-4DBA-B19F-E9260E7892EA}">
      <dsp:nvSpPr>
        <dsp:cNvPr id="0" name=""/>
        <dsp:cNvSpPr/>
      </dsp:nvSpPr>
      <dsp:spPr>
        <a:xfrm>
          <a:off x="0" y="0"/>
          <a:ext cx="6167038" cy="208619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Социальная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	поддержка семьи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 	и детей – 2 161,6 тыс.руб.</a:t>
          </a:r>
        </a:p>
      </dsp:txBody>
      <dsp:txXfrm>
        <a:off x="1442026" y="0"/>
        <a:ext cx="4725011" cy="2086192"/>
      </dsp:txXfrm>
    </dsp:sp>
    <dsp:sp modelId="{BE736186-4A9E-4C58-9618-1299EDE779C0}">
      <dsp:nvSpPr>
        <dsp:cNvPr id="0" name=""/>
        <dsp:cNvSpPr/>
      </dsp:nvSpPr>
      <dsp:spPr>
        <a:xfrm>
          <a:off x="151524" y="77347"/>
          <a:ext cx="2531889" cy="18666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A03A1B-7CAF-4AD5-B4BF-8DC0F1A6E9EA}">
      <dsp:nvSpPr>
        <dsp:cNvPr id="0" name=""/>
        <dsp:cNvSpPr/>
      </dsp:nvSpPr>
      <dsp:spPr>
        <a:xfrm>
          <a:off x="0" y="0"/>
          <a:ext cx="6215106" cy="20713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400" kern="1200" dirty="0"/>
            <a:t>	</a:t>
          </a:r>
          <a:r>
            <a:rPr lang="ru-RU" sz="2200" kern="1200" dirty="0"/>
            <a:t>Социальная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поддержка 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старшего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	   поколения – 14,0</a:t>
          </a: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200" kern="1200" dirty="0"/>
            <a:t>                     тыс.руб.</a:t>
          </a:r>
        </a:p>
      </dsp:txBody>
      <dsp:txXfrm>
        <a:off x="1450159" y="0"/>
        <a:ext cx="4764946" cy="2071387"/>
      </dsp:txXfrm>
    </dsp:sp>
    <dsp:sp modelId="{5CE12C04-6CE5-4FDF-97B2-6CB1948C95FF}">
      <dsp:nvSpPr>
        <dsp:cNvPr id="0" name=""/>
        <dsp:cNvSpPr/>
      </dsp:nvSpPr>
      <dsp:spPr>
        <a:xfrm>
          <a:off x="153672" y="239236"/>
          <a:ext cx="2729239" cy="16571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DCFBA-19B2-4F00-8FB3-C81E9ACAED51}">
      <dsp:nvSpPr>
        <dsp:cNvPr id="0" name=""/>
        <dsp:cNvSpPr/>
      </dsp:nvSpPr>
      <dsp:spPr>
        <a:xfrm>
          <a:off x="154412" y="29216"/>
          <a:ext cx="8260126" cy="209875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B66EF-0C8F-4B70-9479-92404FFBD751}">
      <dsp:nvSpPr>
        <dsp:cNvPr id="0" name=""/>
        <dsp:cNvSpPr/>
      </dsp:nvSpPr>
      <dsp:spPr>
        <a:xfrm>
          <a:off x="6106432" y="93758"/>
          <a:ext cx="2205138" cy="19269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6731C5-1797-4E87-BD04-7417B1F36AFA}">
      <dsp:nvSpPr>
        <dsp:cNvPr id="0" name=""/>
        <dsp:cNvSpPr/>
      </dsp:nvSpPr>
      <dsp:spPr>
        <a:xfrm rot="10800000">
          <a:off x="454544" y="2235013"/>
          <a:ext cx="2392763" cy="23314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Развитие сельского хозяйства и расширение рынка сельскохозяйственной продукции
</a:t>
          </a:r>
          <a:r>
            <a:rPr lang="ru-RU" sz="1600" b="1" kern="1200" baseline="0" dirty="0"/>
            <a:t> 10,0 тыс.руб</a:t>
          </a:r>
          <a:r>
            <a:rPr lang="ru-RU" sz="1600" kern="1200" baseline="0" dirty="0"/>
            <a:t>.</a:t>
          </a:r>
          <a:endParaRPr lang="ru-RU" sz="1600" kern="1200" dirty="0"/>
        </a:p>
      </dsp:txBody>
      <dsp:txXfrm rot="10800000">
        <a:off x="526243" y="2235013"/>
        <a:ext cx="2249365" cy="2259707"/>
      </dsp:txXfrm>
    </dsp:sp>
    <dsp:sp modelId="{314D7995-19D2-4850-BC41-07480920937E}">
      <dsp:nvSpPr>
        <dsp:cNvPr id="0" name=""/>
        <dsp:cNvSpPr/>
      </dsp:nvSpPr>
      <dsp:spPr>
        <a:xfrm>
          <a:off x="3351372" y="163817"/>
          <a:ext cx="2540882" cy="185687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DF226B-D050-4934-9DE6-8B88FDD59211}">
      <dsp:nvSpPr>
        <dsp:cNvPr id="0" name=""/>
        <dsp:cNvSpPr/>
      </dsp:nvSpPr>
      <dsp:spPr>
        <a:xfrm rot="10800000">
          <a:off x="3459959" y="2235013"/>
          <a:ext cx="2393045" cy="233140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Создание благоприятных условий для развития малого и среднего предпринимательства
</a:t>
          </a:r>
          <a:r>
            <a:rPr lang="ru-RU" sz="1600" b="1" kern="1200" baseline="0" dirty="0"/>
            <a:t> 2,0 тыс.руб</a:t>
          </a:r>
          <a:r>
            <a:rPr lang="ru-RU" sz="1200" b="1" kern="1200" baseline="0" dirty="0"/>
            <a:t>.</a:t>
          </a:r>
          <a:endParaRPr lang="ru-RU" sz="1200" b="1" kern="1200" dirty="0"/>
        </a:p>
      </dsp:txBody>
      <dsp:txXfrm rot="10800000">
        <a:off x="3531658" y="2235013"/>
        <a:ext cx="2249647" cy="2259707"/>
      </dsp:txXfrm>
    </dsp:sp>
    <dsp:sp modelId="{68F8CDFF-BD0E-41DD-9906-BD33079A7464}">
      <dsp:nvSpPr>
        <dsp:cNvPr id="0" name=""/>
        <dsp:cNvSpPr/>
      </dsp:nvSpPr>
      <dsp:spPr>
        <a:xfrm>
          <a:off x="469164" y="163304"/>
          <a:ext cx="2466426" cy="171846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B32B6B-C454-41EA-AED8-7493E68110B2}">
      <dsp:nvSpPr>
        <dsp:cNvPr id="0" name=""/>
        <dsp:cNvSpPr/>
      </dsp:nvSpPr>
      <dsp:spPr>
        <a:xfrm rot="10800000">
          <a:off x="6246242" y="2235000"/>
          <a:ext cx="2074763" cy="2288979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Улучшение условий и охраны труда
</a:t>
          </a:r>
          <a:r>
            <a:rPr lang="ru-RU" sz="1600" b="1" kern="1200" baseline="0" dirty="0"/>
            <a:t> 1,0 тыс.руб.</a:t>
          </a:r>
          <a:endParaRPr lang="ru-RU" sz="1600" b="1" kern="1200" dirty="0"/>
        </a:p>
      </dsp:txBody>
      <dsp:txXfrm rot="10800000">
        <a:off x="6310048" y="2235000"/>
        <a:ext cx="1947151" cy="2225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List2#3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2#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0.48515</cdr:x>
      <cdr:y>0.46774</cdr:y>
    </cdr:from>
    <cdr:to>
      <cdr:x>0.65347</cdr:x>
      <cdr:y>0.54839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28392" y="2088232"/>
          <a:ext cx="122413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rgbClr val="FFFF00"/>
              </a:solidFill>
            </a:rPr>
            <a:t>70,1 %</a:t>
          </a:r>
        </a:p>
      </cdr:txBody>
    </cdr:sp>
  </cdr:relSizeAnchor>
  <cdr:relSizeAnchor xmlns:cdr="http://schemas.openxmlformats.org/drawingml/2006/chartDrawing">
    <cdr:from>
      <cdr:x>0.21782</cdr:x>
      <cdr:y>0.33871</cdr:y>
    </cdr:from>
    <cdr:to>
      <cdr:x>0.34653</cdr:x>
      <cdr:y>0.41935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1512168"/>
          <a:ext cx="936104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>
              <a:solidFill>
                <a:srgbClr val="FFFF00"/>
              </a:solidFill>
            </a:rPr>
            <a:t>29,9 %</a:t>
          </a:r>
        </a:p>
      </cdr:txBody>
    </cdr:sp>
  </cdr:relSizeAnchor>
  <cdr:relSizeAnchor xmlns:cdr="http://schemas.openxmlformats.org/drawingml/2006/chartDrawing">
    <cdr:from>
      <cdr:x>0.32673</cdr:x>
      <cdr:y>0.03333</cdr:y>
    </cdr:from>
    <cdr:to>
      <cdr:x>0.54455</cdr:x>
      <cdr:y>0.13333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76264" y="144016"/>
          <a:ext cx="158417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>
              <a:solidFill>
                <a:srgbClr val="FFFF00"/>
              </a:solidFill>
            </a:rPr>
            <a:t>2025 год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EC5E6-F32C-4879-8E85-67DB61C2F1EB}" type="datetimeFigureOut">
              <a:rPr lang="ru-RU" smtClean="0"/>
              <a:pPr/>
              <a:t>10.01.2025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7ABEE-B3BC-4496-83CF-4BAB0B5A9E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84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ABEE-B3BC-4496-83CF-4BAB0B5A9E1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ABEE-B3BC-4496-83CF-4BAB0B5A9E1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7ABEE-B3BC-4496-83CF-4BAB0B5A9E1D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control" Target="../activeX/activeX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8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" Type="http://schemas.openxmlformats.org/officeDocument/2006/relationships/image" Target="../media/image6.jpeg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9.png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1%8B%D0%BD%D1%8C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БЮДЖЕТ ДЛЯ ГРАЖДАН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643446"/>
            <a:ext cx="5490186" cy="1357322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К бюджету муниципального образования «Муниципальный округ Юкаменский район Удмуртской Республики»</a:t>
            </a:r>
          </a:p>
        </p:txBody>
      </p:sp>
      <p:pic>
        <p:nvPicPr>
          <p:cNvPr id="5" name="Picture 4" descr="C:\Users\Admin\Desktop\фото, видео, музыка\для баннера фото\готовое на баннер\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3786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герб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148" y="214290"/>
            <a:ext cx="785818" cy="147049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5720" y="500042"/>
            <a:ext cx="7358114" cy="10715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Муниципальное образование «Муниципальный округ </a:t>
            </a:r>
            <a:r>
              <a:rPr kumimoji="0" lang="ru-RU" sz="3600" b="1" i="0" u="none" strike="noStrike" kern="1200" normalizeH="0" baseline="0" noProof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Юкаменский</a:t>
            </a:r>
            <a:r>
              <a:rPr kumimoji="0" lang="ru-RU" sz="3600" b="1" i="0" u="none" strike="noStrike" kern="120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район Удмуртской Республики»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357950" y="4500570"/>
            <a:ext cx="2643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chemeClr val="bg1"/>
                </a:solidFill>
              </a:rPr>
              <a:t>на 2025 год и на плановый период 2026 и 2027 годов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SapphireHiddenControl" r:id="rId1" imgW="6095880" imgH="4067280"/>
        </mc:Choice>
        <mc:Fallback>
          <p:control name="SapphireHiddenControl" r:id="rId1" imgW="6095880" imgH="4067280">
            <p:pic>
              <p:nvPicPr>
                <p:cNvPr id="4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Схема 17"/>
          <p:cNvGraphicFramePr/>
          <p:nvPr/>
        </p:nvGraphicFramePr>
        <p:xfrm>
          <a:off x="1428728" y="1071546"/>
          <a:ext cx="7572428" cy="542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0" name="Группа 19"/>
          <p:cNvGrpSpPr/>
          <p:nvPr/>
        </p:nvGrpSpPr>
        <p:grpSpPr>
          <a:xfrm>
            <a:off x="3143240" y="142852"/>
            <a:ext cx="3168329" cy="755209"/>
            <a:chOff x="30433" y="2310"/>
            <a:chExt cx="3168329" cy="755209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0433" y="2310"/>
              <a:ext cx="3168329" cy="7552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52552" y="24429"/>
              <a:ext cx="3124091" cy="7109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1915" tIns="54610" rIns="81915" bIns="54610" numCol="1" spcCol="1270" anchor="ctr" anchorCtr="0">
              <a:noAutofit/>
            </a:bodyPr>
            <a:lstStyle/>
            <a:p>
              <a:pPr lvl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300" kern="1200" dirty="0">
                  <a:solidFill>
                    <a:srgbClr val="FFFF00"/>
                  </a:solidFill>
                </a:rPr>
                <a:t>БЮДЖЕТ</a:t>
              </a:r>
            </a:p>
          </p:txBody>
        </p:sp>
      </p:grpSp>
      <p:sp>
        <p:nvSpPr>
          <p:cNvPr id="23" name="Стрелка углом вверх 22"/>
          <p:cNvSpPr/>
          <p:nvPr/>
        </p:nvSpPr>
        <p:spPr>
          <a:xfrm flipV="1">
            <a:off x="6357950" y="428604"/>
            <a:ext cx="571504" cy="571504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углом вверх 23"/>
          <p:cNvSpPr/>
          <p:nvPr/>
        </p:nvSpPr>
        <p:spPr>
          <a:xfrm rot="16200000" flipV="1">
            <a:off x="2464578" y="428604"/>
            <a:ext cx="607223" cy="535785"/>
          </a:xfrm>
          <a:prstGeom prst="bentUp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691" y="116632"/>
            <a:ext cx="8601789" cy="936104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Прогноз основных показателей социально-экономического развития </a:t>
            </a:r>
            <a:r>
              <a:rPr lang="ru-RU" sz="2400" dirty="0">
                <a:solidFill>
                  <a:srgbClr val="FFFF00"/>
                </a:solidFill>
              </a:rPr>
              <a:t>Юкаменского района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3414443"/>
              </p:ext>
            </p:extLst>
          </p:nvPr>
        </p:nvGraphicFramePr>
        <p:xfrm>
          <a:off x="357158" y="1412776"/>
          <a:ext cx="8429684" cy="4869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7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83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2023 год факт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 год оценка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2025 год прогноз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2026 год прогноз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2027 год прогноз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продукции сельского хозяйства, млн.руб.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1790,2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1827,5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1845,8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1858,6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1871,4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Темп роста, 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Объем розничной торговли (по крупным и средним предприятиям), млн.руб.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334,2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355,6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387,2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399,2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Темп роста, %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106,4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104,8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103,1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Фонд оплаты труда по организациям, не относящимся к субъектам малого предпринимательства, млн.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494,4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502,3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545,2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582,3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621,9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Номинальная начисленная среднемесячная заработная плата по организациям, не относящимся к субъектам малого предпринимательства, рублей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34 931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38 063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41 185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43 985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46 624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1285860"/>
            <a:ext cx="8858312" cy="785818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Основные характеристики проекта бюджета муниципального образования «Муниципальный округ </a:t>
            </a:r>
            <a:r>
              <a:rPr lang="ru-RU" sz="2400" dirty="0" err="1">
                <a:solidFill>
                  <a:srgbClr val="FFFF00"/>
                </a:solidFill>
              </a:rPr>
              <a:t>Юкаменский</a:t>
            </a:r>
            <a:r>
              <a:rPr lang="ru-RU" sz="2400" dirty="0">
                <a:solidFill>
                  <a:srgbClr val="FFFF00"/>
                </a:solidFill>
              </a:rPr>
              <a:t> район Удмуртской Республики»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/>
        </p:nvGraphicFramePr>
        <p:xfrm>
          <a:off x="500034" y="2336021"/>
          <a:ext cx="8229600" cy="40905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754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Показатели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 </a:t>
                      </a:r>
                      <a:endParaRPr kumimoji="0" lang="en-US" sz="2000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 год,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2026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2027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600 664,4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604 478,0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705 752,6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2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617 805,0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618 264,0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720 967,1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51 723,1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51 723,1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51 723,1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8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-17 140,6</a:t>
                      </a: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-13 786,0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-15 214,5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Рисунок 7" descr="весы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10" y="2357430"/>
            <a:ext cx="1785950" cy="129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ag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28" y="1071546"/>
            <a:ext cx="6528928" cy="407196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11" name="Рисунок 10" descr="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591" y="3614672"/>
            <a:ext cx="2581453" cy="30290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86644" y="5214950"/>
            <a:ext cx="128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Доходы бюджета</a:t>
            </a:r>
          </a:p>
        </p:txBody>
      </p:sp>
      <p:sp>
        <p:nvSpPr>
          <p:cNvPr id="13" name="Стрелка вправо 12"/>
          <p:cNvSpPr/>
          <p:nvPr/>
        </p:nvSpPr>
        <p:spPr>
          <a:xfrm rot="2087617">
            <a:off x="3714968" y="4622047"/>
            <a:ext cx="3161824" cy="74106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89016">
            <a:off x="5284051" y="4059265"/>
            <a:ext cx="1789371" cy="611219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22031">
            <a:off x="6606201" y="3866593"/>
            <a:ext cx="828120" cy="41953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60657" y="5770822"/>
            <a:ext cx="135646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Bosk" pitchFamily="2" charset="0"/>
              </a:rPr>
              <a:t>600 664,4</a:t>
            </a:r>
          </a:p>
          <a:p>
            <a:r>
              <a:rPr lang="ru-RU" sz="1400" b="1" dirty="0">
                <a:latin typeface="Bosk" pitchFamily="2" charset="0"/>
              </a:rPr>
              <a:t>тыс. руб</a:t>
            </a:r>
            <a:r>
              <a:rPr lang="ru-RU" sz="1400" dirty="0">
                <a:latin typeface="Bosk" pitchFamily="2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4612" y="142853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Структура доходов бюджета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на 2025 год</a:t>
            </a:r>
          </a:p>
        </p:txBody>
      </p:sp>
      <p:sp>
        <p:nvSpPr>
          <p:cNvPr id="32" name="TextBox 31"/>
          <p:cNvSpPr txBox="1"/>
          <p:nvPr/>
        </p:nvSpPr>
        <p:spPr>
          <a:xfrm rot="20776232">
            <a:off x="2484642" y="3438997"/>
            <a:ext cx="1975444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33" name="TextBox 32"/>
          <p:cNvSpPr txBox="1"/>
          <p:nvPr/>
        </p:nvSpPr>
        <p:spPr>
          <a:xfrm rot="20814365">
            <a:off x="4770119" y="3148544"/>
            <a:ext cx="1382263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Налоговые</a:t>
            </a:r>
            <a:r>
              <a:rPr lang="ru-RU" b="1" dirty="0"/>
              <a:t> </a:t>
            </a:r>
          </a:p>
          <a:p>
            <a:r>
              <a:rPr lang="ru-RU" b="1" dirty="0">
                <a:solidFill>
                  <a:schemeClr val="bg1"/>
                </a:solidFill>
              </a:rPr>
              <a:t>доходы</a:t>
            </a:r>
          </a:p>
        </p:txBody>
      </p:sp>
      <p:sp>
        <p:nvSpPr>
          <p:cNvPr id="34" name="TextBox 33"/>
          <p:cNvSpPr txBox="1"/>
          <p:nvPr/>
        </p:nvSpPr>
        <p:spPr>
          <a:xfrm rot="20561699">
            <a:off x="5905033" y="3261507"/>
            <a:ext cx="1355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graphicFrame>
        <p:nvGraphicFramePr>
          <p:cNvPr id="38" name="Схема 37"/>
          <p:cNvGraphicFramePr/>
          <p:nvPr/>
        </p:nvGraphicFramePr>
        <p:xfrm>
          <a:off x="4286248" y="1214422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39" name="Схема 38"/>
          <p:cNvGraphicFramePr/>
          <p:nvPr/>
        </p:nvGraphicFramePr>
        <p:xfrm>
          <a:off x="6000760" y="1428736"/>
          <a:ext cx="157163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1" name="TextBox 40"/>
          <p:cNvSpPr txBox="1"/>
          <p:nvPr/>
        </p:nvSpPr>
        <p:spPr>
          <a:xfrm rot="2157674">
            <a:off x="4357208" y="4515233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78%</a:t>
            </a:r>
          </a:p>
        </p:txBody>
      </p:sp>
      <p:sp>
        <p:nvSpPr>
          <p:cNvPr id="42" name="TextBox 41"/>
          <p:cNvSpPr txBox="1"/>
          <p:nvPr/>
        </p:nvSpPr>
        <p:spPr>
          <a:xfrm rot="2157674">
            <a:off x="5571654" y="415804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21%</a:t>
            </a:r>
          </a:p>
        </p:txBody>
      </p:sp>
      <p:sp>
        <p:nvSpPr>
          <p:cNvPr id="45" name="TextBox 44"/>
          <p:cNvSpPr txBox="1"/>
          <p:nvPr/>
        </p:nvSpPr>
        <p:spPr>
          <a:xfrm rot="2157674">
            <a:off x="6653520" y="3987650"/>
            <a:ext cx="1050980" cy="374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1%</a:t>
            </a:r>
          </a:p>
        </p:txBody>
      </p:sp>
      <p:graphicFrame>
        <p:nvGraphicFramePr>
          <p:cNvPr id="47" name="Схема 46"/>
          <p:cNvGraphicFramePr/>
          <p:nvPr/>
        </p:nvGraphicFramePr>
        <p:xfrm>
          <a:off x="1857356" y="928670"/>
          <a:ext cx="1857388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857232"/>
            <a:ext cx="8858312" cy="1214446"/>
          </a:xfrm>
          <a:noFill/>
        </p:spPr>
        <p:txBody>
          <a:bodyPr>
            <a:noAutofit/>
          </a:bodyPr>
          <a:lstStyle/>
          <a:p>
            <a:pPr algn="ctr"/>
            <a:br>
              <a:rPr lang="ru-RU" sz="2400" dirty="0">
                <a:solidFill>
                  <a:srgbClr val="FFFF00"/>
                </a:solidFill>
                <a:cs typeface="Times New Roman" pitchFamily="18" charset="0"/>
              </a:rPr>
            </a:br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Доходы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2025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500034" y="2071678"/>
            <a:ext cx="8072495" cy="4429157"/>
            <a:chOff x="500034" y="2071678"/>
            <a:chExt cx="8072495" cy="4429157"/>
          </a:xfrm>
        </p:grpSpPr>
        <p:graphicFrame>
          <p:nvGraphicFramePr>
            <p:cNvPr id="7" name="Содержимое 4"/>
            <p:cNvGraphicFramePr>
              <a:graphicFrameLocks/>
            </p:cNvGraphicFramePr>
            <p:nvPr/>
          </p:nvGraphicFramePr>
          <p:xfrm>
            <a:off x="500034" y="2071678"/>
            <a:ext cx="8072495" cy="4429157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5650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961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83134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714513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528646">
                  <a:tc>
                    <a:txBody>
                      <a:bodyPr/>
                      <a:lstStyle/>
                      <a:p>
                        <a:pPr algn="ctr"/>
                        <a:endParaRPr lang="ru-RU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Оценка, 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2024 год, </a:t>
                        </a:r>
                      </a:p>
                      <a:p>
                        <a:pPr algn="ctr"/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 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Прогноз,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2025 год, </a:t>
                        </a:r>
                      </a:p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тыс. руб.</a:t>
                        </a:r>
                        <a:endParaRPr lang="ru-RU" sz="20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ru-RU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Темп роста к уровню 2024 года, %</a:t>
                        </a:r>
                      </a:p>
                      <a:p>
                        <a:pPr algn="ctr"/>
                        <a:endParaRPr lang="ru-RU" sz="2000" b="0" dirty="0">
                          <a:latin typeface="Times New Roman" pitchFamily="18" charset="0"/>
                          <a:cs typeface="Times New Roman" pitchFamily="18" charset="0"/>
                        </a:endParaRPr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509549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111 913,0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124 954,0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112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Неналоговые доходы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5 466,0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4 712,0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86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901510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Безвозмездные поступления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482 515,1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470 998,4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98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587942">
                  <a:tc>
                    <a:txBody>
                      <a:bodyPr/>
                      <a:lstStyle/>
                      <a:p>
                        <a:pPr marL="457200" marR="0" lvl="1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Всего доходов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599 894,1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600 664,4</a:t>
                        </a: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457200" marR="0" lvl="1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folHlink"/>
                          </a:buClr>
                          <a:buSzPct val="90000"/>
                          <a:buFont typeface="Wingdings" pitchFamily="2" charset="2"/>
                          <a:buNone/>
                          <a:tabLst/>
                        </a:pPr>
                        <a:r>
                          <a:rPr kumimoji="0" lang="ru-RU" sz="1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Times New Roman" pitchFamily="18" charset="0"/>
                            <a:cs typeface="Times New Roman" pitchFamily="18" charset="0"/>
                          </a:rPr>
                          <a:t>100</a:t>
                        </a:r>
                      </a:p>
                    </a:txBody>
                    <a:tcPr horzOverflow="overflow"/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</a:tbl>
            </a:graphicData>
          </a:graphic>
        </p:graphicFrame>
        <p:pic>
          <p:nvPicPr>
            <p:cNvPr id="8" name="Рисунок 7" descr="main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2910" y="2143116"/>
              <a:ext cx="2286016" cy="1386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29479"/>
            <a:ext cx="8606792" cy="1095265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Налоговые доходы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2025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74886"/>
              </p:ext>
            </p:extLst>
          </p:nvPr>
        </p:nvGraphicFramePr>
        <p:xfrm>
          <a:off x="624360" y="1484784"/>
          <a:ext cx="7895279" cy="487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ндфл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772816"/>
            <a:ext cx="2181518" cy="1197924"/>
          </a:xfrm>
          <a:prstGeom prst="wedgeRoundRectCallout">
            <a:avLst>
              <a:gd name="adj1" fmla="val -68029"/>
              <a:gd name="adj2" fmla="val 582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96752"/>
            <a:ext cx="3646800" cy="784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rgbClr val="FFFF00"/>
              </a:solidFill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Земельный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000" b="1" dirty="0">
                <a:solidFill>
                  <a:srgbClr val="FFFF00"/>
                </a:solidFill>
              </a:rPr>
              <a:t>налог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8255633" cy="83099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Налоги, которые уплачивают в бюджет жители Юкаменского района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04048" y="1196752"/>
            <a:ext cx="3647121" cy="78319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Налог на имущество физических лиц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19815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</a:rPr>
              <a:t>Решение Совета депутатов муниципального образования «Муниципальный округ Юкаменский район Удмуртской Республики» от 12.11.2021 г. № 51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979945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FFFF00"/>
                </a:solidFill>
              </a:rPr>
              <a:t>Решение Совета депутатов муниципального образования «Муниципальный округ Юкаменский район Удмуртской Республики» от 12.11.2021 г. № 50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902975"/>
              </p:ext>
            </p:extLst>
          </p:nvPr>
        </p:nvGraphicFramePr>
        <p:xfrm>
          <a:off x="0" y="3071809"/>
          <a:ext cx="4572000" cy="40454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2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01639">
                <a:tc>
                  <a:txBody>
                    <a:bodyPr/>
                    <a:lstStyle/>
                    <a:p>
                      <a:r>
                        <a:rPr lang="ru-RU" sz="1200" dirty="0"/>
                        <a:t>отнесенных к землям сельскохозяйственного</a:t>
                      </a:r>
                      <a:r>
                        <a:rPr lang="ru-RU" sz="1200" baseline="0" dirty="0"/>
                        <a:t> назначения или к землям в составе зон сельскохозяйственного использования в населенных пунктах и используемых для сельскохозяйственного производства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0,3</a:t>
                      </a:r>
                    </a:p>
                    <a:p>
                      <a:endParaRPr lang="ru-RU" sz="1400" dirty="0"/>
                    </a:p>
                    <a:p>
                      <a:pPr algn="ctr"/>
                      <a:endParaRPr lang="ru-RU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0104">
                <a:tc>
                  <a:txBody>
                    <a:bodyPr/>
                    <a:lstStyle/>
                    <a:p>
                      <a:r>
                        <a:rPr lang="ru-RU" sz="1200" dirty="0"/>
                        <a:t>занятых жилищным фондом и(или) объектами инженерной</a:t>
                      </a:r>
                      <a:r>
                        <a:rPr lang="ru-RU" sz="1200" baseline="0" dirty="0"/>
                        <a:t> инфраструктуры </a:t>
                      </a:r>
                      <a:r>
                        <a:rPr lang="ru-RU" sz="1200" baseline="0" dirty="0" err="1"/>
                        <a:t>жилищно</a:t>
                      </a:r>
                      <a:r>
                        <a:rPr lang="ru-RU" sz="1200" baseline="0" dirty="0"/>
                        <a:t> – коммунального или приобретенных (предоставленных) для жилищного строительства ,за исключением земельных участков, приобретенных (предоставленных) для индивидуального жилищного строительства, используемых в предпринимательской деятельности и земельных участков, кадастровая стоимость каждого из которых превышает 300 млн.руб.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1639">
                <a:tc>
                  <a:txBody>
                    <a:bodyPr/>
                    <a:lstStyle/>
                    <a:p>
                      <a:r>
                        <a:rPr lang="ru-RU" sz="1200" dirty="0"/>
                        <a:t>не используемых в</a:t>
                      </a:r>
                      <a:r>
                        <a:rPr lang="ru-RU" sz="1200" baseline="0" dirty="0"/>
                        <a:t> предпринимательской деятельности, приобретенных (предоставленных) для ведения личного подсобного хозяйства, садоводства или огородничества, а также земельных участков общего назначения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0,3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527">
                <a:tc>
                  <a:txBody>
                    <a:bodyPr/>
                    <a:lstStyle/>
                    <a:p>
                      <a:r>
                        <a:rPr lang="ru-RU" sz="1200" dirty="0"/>
                        <a:t>в отношении прочих земельных участков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1,5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80145"/>
              </p:ext>
            </p:extLst>
          </p:nvPr>
        </p:nvGraphicFramePr>
        <p:xfrm>
          <a:off x="4730427" y="3043994"/>
          <a:ext cx="4284000" cy="414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8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049">
                <a:tc>
                  <a:txBody>
                    <a:bodyPr/>
                    <a:lstStyle/>
                    <a:p>
                      <a:r>
                        <a:rPr lang="ru-RU" sz="1100" dirty="0"/>
                        <a:t>жилых домов, частей жилых домов, квартир, частей квартир, комнат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54">
                <a:tc>
                  <a:txBody>
                    <a:bodyPr/>
                    <a:lstStyle/>
                    <a:p>
                      <a:r>
                        <a:rPr lang="ru-RU" sz="1100" dirty="0"/>
                        <a:t>объектов незавершенного строительства в случае, если проектируемым</a:t>
                      </a:r>
                      <a:r>
                        <a:rPr lang="ru-RU" sz="1100" baseline="0" dirty="0"/>
                        <a:t> назначением таких объектов является жилой дом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2049">
                <a:tc>
                  <a:txBody>
                    <a:bodyPr/>
                    <a:lstStyle/>
                    <a:p>
                      <a:r>
                        <a:rPr lang="ru-RU" sz="1100" dirty="0"/>
                        <a:t>единых недвижимых</a:t>
                      </a:r>
                      <a:r>
                        <a:rPr lang="ru-RU" sz="1100" baseline="0" dirty="0"/>
                        <a:t> комплексов, в состав которых входит хотя бы один жилой дом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999">
                <a:tc>
                  <a:txBody>
                    <a:bodyPr/>
                    <a:lstStyle/>
                    <a:p>
                      <a:r>
                        <a:rPr lang="ru-RU" sz="1100" dirty="0"/>
                        <a:t>гаражей и </a:t>
                      </a:r>
                      <a:r>
                        <a:rPr lang="ru-RU" sz="1100" dirty="0" err="1"/>
                        <a:t>машино</a:t>
                      </a:r>
                      <a:r>
                        <a:rPr lang="ru-RU" sz="1100" dirty="0"/>
                        <a:t> – мест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7311">
                <a:tc>
                  <a:txBody>
                    <a:bodyPr/>
                    <a:lstStyle/>
                    <a:p>
                      <a:r>
                        <a:rPr lang="ru-RU" sz="1100" dirty="0"/>
                        <a:t>хозяйственных строений или сооружений,</a:t>
                      </a:r>
                      <a:r>
                        <a:rPr lang="ru-RU" sz="1100" baseline="0" dirty="0"/>
                        <a:t> площадь каждого из которых не превышает 50 квадратных метров и которые расположены на участках для ведения личного подсобного хозяйства, огородничества, садоводства и индивидуального жилищного строительства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0,1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659">
                <a:tc>
                  <a:txBody>
                    <a:bodyPr/>
                    <a:lstStyle/>
                    <a:p>
                      <a:r>
                        <a:rPr lang="ru-RU" sz="1100" dirty="0"/>
                        <a:t>в отношении объектов налогообложения включенных в перечень определяемый в соответствии с п. 7 ст.378.2 НК, а также в отношении объектов налогообложения, кадастровая стоимость 20 млн.рублей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463">
                <a:tc>
                  <a:txBody>
                    <a:bodyPr/>
                    <a:lstStyle/>
                    <a:p>
                      <a:r>
                        <a:rPr lang="ru-RU" sz="1100" dirty="0"/>
                        <a:t>в отношении объектов налогообложения, кадастровая  стоимость каждого из</a:t>
                      </a:r>
                      <a:r>
                        <a:rPr lang="ru-RU" sz="1100" baseline="0" dirty="0"/>
                        <a:t> которых превышает 300 млн.руб..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/>
                        <a:t>2,5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463">
                <a:tc>
                  <a:txBody>
                    <a:bodyPr/>
                    <a:lstStyle/>
                    <a:p>
                      <a:r>
                        <a:rPr lang="ru-RU" sz="1100" dirty="0"/>
                        <a:t>в отношении прочих объектов налогообложения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0,5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2627883"/>
            <a:ext cx="3358768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Налоговые ставки, 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93027" y="2627883"/>
            <a:ext cx="3358800" cy="37457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FFFF00"/>
                </a:solidFill>
              </a:rPr>
              <a:t>Налоговые ставки, %</a:t>
            </a:r>
          </a:p>
        </p:txBody>
      </p:sp>
    </p:spTree>
    <p:extLst>
      <p:ext uri="{BB962C8B-B14F-4D97-AF65-F5344CB8AC3E}">
        <p14:creationId xmlns:p14="http://schemas.microsoft.com/office/powerpoint/2010/main" val="290091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  <a:solidFill>
            <a:schemeClr val="accent1">
              <a:alpha val="6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Налоговые льготы, установленные на местном уровне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1340768"/>
            <a:ext cx="8856984" cy="30963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34" y="1969660"/>
            <a:ext cx="2160361" cy="21074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3487" y="3748266"/>
            <a:ext cx="15842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hnschrift Light Condensed" panose="020B0502040204020203" pitchFamily="34" charset="0"/>
              </a:rPr>
              <a:t>НАЛОГ НА ИМУЩЕСТВО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7784" y="1405065"/>
            <a:ext cx="6175851" cy="31085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Налоговые льготы по налогу на имущество физических лиц устанавливаются для следующих категорий налогоплательщиков:</a:t>
            </a:r>
          </a:p>
          <a:p>
            <a:endParaRPr lang="ru-RU" sz="800" b="1" dirty="0"/>
          </a:p>
          <a:p>
            <a:pPr marL="171450" indent="-171450">
              <a:buFontTx/>
              <a:buChar char="-"/>
            </a:pPr>
            <a:r>
              <a:rPr lang="ru-RU" sz="1200" b="1" dirty="0"/>
              <a:t>членов многодетных малообеспеченных семей, имеющих трех и более детей, не достигших возраста 18 лет, а также детей, обучающихся в организациях, осуществляющих образовательную деятельность, по очной форме обучения, до окончания обучения, но не дольше чем до достижения ими возраста 23 лет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детей, не достигших возраста 18 лет, а также детей, обучающихся в организациях, осуществляющих образовательную деятельность, по очной форме обучения, до окончания обучения, но не дольше чем до достижения ими возраста 23 лет, находящиеся на иждивении родителей – инвалидов </a:t>
            </a:r>
            <a:r>
              <a:rPr lang="en-US" sz="1200" b="1" dirty="0"/>
              <a:t>I </a:t>
            </a:r>
            <a:r>
              <a:rPr lang="ru-RU" sz="1200" b="1" dirty="0"/>
              <a:t>и</a:t>
            </a:r>
            <a:r>
              <a:rPr lang="en-US" sz="1200" b="1" dirty="0"/>
              <a:t> II</a:t>
            </a:r>
            <a:r>
              <a:rPr lang="ru-RU" sz="1200" b="1" dirty="0"/>
              <a:t> групп инвалидности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детей – сирот и детей оставшихся без попечения родителей; лиц из числа детей – сирот и детей, оставшихся без попечения родителей, не достигших возраста 18 лет, а также обучающихся в организациях, осуществляющих  образовательную деятельность, по очной форме обучения, до окончания обучения, но не дольше чем до достижения ими возраста 23 лет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4581128"/>
            <a:ext cx="8712968" cy="20372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26" y="4797152"/>
            <a:ext cx="1981976" cy="1584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3078" y="4636005"/>
            <a:ext cx="6175851" cy="19697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/>
              <a:t>Налоговые льготы по земельному налогу на величину кадастровой стоимости земельного участка, не превышающей 1500 кв. метров для следующих категорий налогоплательщиков:</a:t>
            </a:r>
          </a:p>
          <a:p>
            <a:endParaRPr lang="ru-RU" sz="800" b="1" dirty="0"/>
          </a:p>
          <a:p>
            <a:pPr marL="171450" indent="-171450">
              <a:buFontTx/>
              <a:buChar char="-"/>
            </a:pPr>
            <a:r>
              <a:rPr lang="ru-RU" sz="1200" b="1" dirty="0"/>
              <a:t>члены народной дружины муниципального образования «Муниципальный округ Юкаменский район Удмуртской Республики»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Добровольные пожарные добровольной пожарной охраны муниципального образования «Муниципальный округ Юкаменский район Удмуртской Республики»</a:t>
            </a:r>
          </a:p>
          <a:p>
            <a:pPr marL="171450" indent="-171450">
              <a:buFontTx/>
              <a:buChar char="-"/>
            </a:pPr>
            <a:r>
              <a:rPr lang="ru-RU" sz="1200" b="1" dirty="0"/>
              <a:t>старосты сельских населенных пунктов муниципального образования «Муниципальный округ Юкаменский район Удмуртской Республики»</a:t>
            </a:r>
          </a:p>
        </p:txBody>
      </p:sp>
    </p:spTree>
    <p:extLst>
      <p:ext uri="{BB962C8B-B14F-4D97-AF65-F5344CB8AC3E}">
        <p14:creationId xmlns:p14="http://schemas.microsoft.com/office/powerpoint/2010/main" val="2716245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04" y="116632"/>
            <a:ext cx="8606792" cy="1008112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Неналоговые доходы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2025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077573"/>
              </p:ext>
            </p:extLst>
          </p:nvPr>
        </p:nvGraphicFramePr>
        <p:xfrm>
          <a:off x="428596" y="1571612"/>
          <a:ext cx="8229600" cy="480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Рисунок 6" descr="19395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950" y="1928802"/>
            <a:ext cx="2431446" cy="16199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20" y="44624"/>
            <a:ext cx="8551552" cy="1060170"/>
          </a:xfrm>
          <a:solidFill>
            <a:schemeClr val="accent1"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Безвозмездные поступления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на 2025 год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31391578"/>
              </p:ext>
            </p:extLst>
          </p:nvPr>
        </p:nvGraphicFramePr>
        <p:xfrm>
          <a:off x="357158" y="1556792"/>
          <a:ext cx="8319298" cy="4729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20891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Бюджет Муниципального образования «Муниципальный округ Юкаменский район Удмуртской Республики» на 2025 год и плановый период 2026 – 2027 годов</a:t>
            </a:r>
          </a:p>
          <a:p>
            <a:pPr algn="ctr"/>
            <a:endParaRPr lang="ru-RU" sz="2000" b="1" dirty="0">
              <a:solidFill>
                <a:srgbClr val="FFFF00"/>
              </a:solidFill>
            </a:endParaRPr>
          </a:p>
          <a:p>
            <a:pPr algn="just"/>
            <a:r>
              <a:rPr lang="ru-RU" sz="2000" b="1" dirty="0">
                <a:solidFill>
                  <a:srgbClr val="FFFF00"/>
                </a:solidFill>
              </a:rPr>
              <a:t>   </a:t>
            </a:r>
            <a:r>
              <a:rPr lang="ru-RU" b="1" dirty="0">
                <a:solidFill>
                  <a:srgbClr val="FFFF00"/>
                </a:solidFill>
              </a:rPr>
              <a:t>Брошюра подготовлена на основе проекта решения Совета депутатов муниципального образования «Муниципальный округ Юкаменский район Удмуртской Республики» «О бюджете муниципального образования «Муниципальный округ Юкаменский район Удмуртской Республики» на 2025 год и плановый период 2026-2027 годов». В издании наглядно рассказывается о районном бюджете: основах его формирования, основных характеристиках, статьях расходов. Издание рассчитано на широкий круг заинтересованных лиц.</a:t>
            </a:r>
          </a:p>
          <a:p>
            <a:pPr algn="just"/>
            <a:endParaRPr lang="ru-RU" sz="2000" b="1" dirty="0">
              <a:solidFill>
                <a:srgbClr val="FFFF00"/>
              </a:solidFill>
            </a:endParaRPr>
          </a:p>
          <a:p>
            <a:pPr algn="just"/>
            <a:endParaRPr lang="ru-RU" sz="2000" b="1" dirty="0">
              <a:solidFill>
                <a:srgbClr val="FFFF00"/>
              </a:solidFill>
            </a:endParaRPr>
          </a:p>
          <a:p>
            <a:pPr algn="just"/>
            <a:endParaRPr lang="ru-RU" sz="2000" b="1" dirty="0">
              <a:solidFill>
                <a:srgbClr val="FFFF00"/>
              </a:solidFill>
            </a:endParaRPr>
          </a:p>
          <a:p>
            <a:r>
              <a:rPr lang="ru-RU" sz="2000" b="1" dirty="0">
                <a:solidFill>
                  <a:srgbClr val="FFFF00"/>
                </a:solidFill>
              </a:rPr>
              <a:t>                                     </a:t>
            </a:r>
            <a:r>
              <a:rPr lang="ru-RU" b="1" dirty="0"/>
              <a:t>Над брошюрой работали:</a:t>
            </a:r>
          </a:p>
          <a:p>
            <a:r>
              <a:rPr lang="ru-RU" b="1" dirty="0"/>
              <a:t>                                        </a:t>
            </a:r>
            <a:r>
              <a:rPr lang="ru-RU" dirty="0"/>
              <a:t>Управление финансов Администрации Юкаменского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1842193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9412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Расходы бюджета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1340768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FF00"/>
                </a:solidFill>
              </a:rPr>
              <a:t>Расходы бюджета </a:t>
            </a:r>
            <a:r>
              <a:rPr lang="ru-RU" sz="2000" b="1" dirty="0">
                <a:solidFill>
                  <a:srgbClr val="FFFF00"/>
                </a:solidFill>
              </a:rPr>
              <a:t>– </a:t>
            </a:r>
            <a:r>
              <a:rPr lang="ru-RU" sz="2000" dirty="0">
                <a:solidFill>
                  <a:srgbClr val="FFFF00"/>
                </a:solidFill>
              </a:rPr>
              <a:t>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865543721"/>
              </p:ext>
            </p:extLst>
          </p:nvPr>
        </p:nvGraphicFramePr>
        <p:xfrm>
          <a:off x="971600" y="2500306"/>
          <a:ext cx="7315176" cy="4169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279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624"/>
            <a:ext cx="8496944" cy="1080120"/>
          </a:xfrm>
          <a:solidFill>
            <a:schemeClr val="bg2">
              <a:lumMod val="25000"/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Структура расходов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  на 2025 год</a:t>
            </a: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491034"/>
              </p:ext>
            </p:extLst>
          </p:nvPr>
        </p:nvGraphicFramePr>
        <p:xfrm>
          <a:off x="179512" y="1412776"/>
          <a:ext cx="885828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1008112"/>
          </a:xfrm>
          <a:solidFill>
            <a:schemeClr val="bg2">
              <a:lumMod val="25000"/>
              <a:alpha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Расходы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Республики»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84499"/>
              </p:ext>
            </p:extLst>
          </p:nvPr>
        </p:nvGraphicFramePr>
        <p:xfrm>
          <a:off x="357158" y="1428736"/>
          <a:ext cx="8501124" cy="5100869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071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30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Оценка 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2024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на 2025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Темп роста к уровню 2024г.,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7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Социально-значимые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392 396,0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423 503,9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Общегосударственные вопросы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115 415,2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113 995,3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оборона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862,2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906,4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безопасность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4 732,7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3 338,0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5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Национальная экономика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74 185,9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45 638,7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Жилищно-коммунальное хозяйство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53 527,2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25 174,7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Охрана окружающей среды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5 208,0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 33 раза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6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Обслуживание муниципального долга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7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Расходы – всего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641 316,2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617 805,0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Рисунок 7" descr="1da983cs-96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72" y="1571612"/>
            <a:ext cx="1643074" cy="8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  <a:cs typeface="Times New Roman" pitchFamily="18" charset="0"/>
              </a:rPr>
              <a:t>Социально-значимые расходы бюджета муниципального образования </a:t>
            </a:r>
            <a:r>
              <a:rPr lang="ru-RU" sz="2400" dirty="0">
                <a:solidFill>
                  <a:srgbClr val="FFFF00"/>
                </a:solidFill>
              </a:rPr>
              <a:t>«Муниципальный округ Юкаменский район Удмуртской Республик»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974776"/>
              </p:ext>
            </p:extLst>
          </p:nvPr>
        </p:nvGraphicFramePr>
        <p:xfrm>
          <a:off x="428596" y="1340769"/>
          <a:ext cx="8229600" cy="503394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571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4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44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Оценка</a:t>
                      </a: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исполнено,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2024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Прогноз,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На 2025 год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Темп роста к уровню 2024 года,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Образование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322 440,0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359 421,9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69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Культура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63 223,0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60 623,7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36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Социальная политика</a:t>
                      </a: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4 643,0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3 258,3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21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Физическая культура и спорт</a:t>
                      </a: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2090,0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59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Социально-значимые расходы всего</a:t>
                      </a: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392 396,0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423 503,9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Рисунок 7" descr="эмбле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1628800"/>
            <a:ext cx="1071538" cy="10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ая прямоугольная выноска 27"/>
          <p:cNvSpPr/>
          <p:nvPr/>
        </p:nvSpPr>
        <p:spPr>
          <a:xfrm>
            <a:off x="3536634" y="1891765"/>
            <a:ext cx="1936806" cy="1037169"/>
          </a:xfrm>
          <a:prstGeom prst="wedgeRoundRectCallout">
            <a:avLst>
              <a:gd name="adj1" fmla="val 7242"/>
              <a:gd name="adj2" fmla="val 88033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6572232" y="2000240"/>
            <a:ext cx="2571768" cy="1071570"/>
          </a:xfrm>
          <a:prstGeom prst="wedgeRoundRectCallout">
            <a:avLst>
              <a:gd name="adj1" fmla="val -112370"/>
              <a:gd name="adj2" fmla="val 72548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98189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«Развитие образования и воспитания»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на 2025 год – 356 274,8 тыс.рублей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30489"/>
            <a:ext cx="8229600" cy="391880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214282" y="5286388"/>
            <a:ext cx="2357454" cy="1214446"/>
          </a:xfrm>
          <a:prstGeom prst="wedgeRoundRectCallout">
            <a:avLst>
              <a:gd name="adj1" fmla="val 77544"/>
              <a:gd name="adj2" fmla="val -60936"/>
              <a:gd name="adj3" fmla="val 16667"/>
            </a:avLst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214282" y="2500306"/>
            <a:ext cx="1857388" cy="1285884"/>
          </a:xfrm>
          <a:prstGeom prst="wedgeRoundRectCallout">
            <a:avLst>
              <a:gd name="adj1" fmla="val 132659"/>
              <a:gd name="adj2" fmla="val 31198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500826" y="2000240"/>
            <a:ext cx="2643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условий для реализации муниципальной программы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807,5 тыс. руб.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60080" y="1871740"/>
            <a:ext cx="20088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Реализация молодежной политики, 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925,8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428860" y="2643182"/>
            <a:ext cx="6429420" cy="3643338"/>
            <a:chOff x="2286016" y="2214578"/>
            <a:chExt cx="6429420" cy="3643338"/>
          </a:xfrm>
        </p:grpSpPr>
        <p:sp>
          <p:nvSpPr>
            <p:cNvPr id="7" name="Скругленная прямоугольная выноска 6"/>
            <p:cNvSpPr/>
            <p:nvPr/>
          </p:nvSpPr>
          <p:spPr>
            <a:xfrm>
              <a:off x="6500858" y="4643470"/>
              <a:ext cx="2214578" cy="1214446"/>
            </a:xfrm>
            <a:prstGeom prst="wedgeRoundRectCallout">
              <a:avLst>
                <a:gd name="adj1" fmla="val -48086"/>
                <a:gd name="adj2" fmla="val -124984"/>
                <a:gd name="adj3" fmla="val 16667"/>
              </a:avLst>
            </a:prstGeom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Диаграмма 12"/>
            <p:cNvGraphicFramePr/>
            <p:nvPr/>
          </p:nvGraphicFramePr>
          <p:xfrm>
            <a:off x="2286016" y="2214578"/>
            <a:ext cx="5310182" cy="34210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TextBox 25"/>
            <p:cNvSpPr txBox="1"/>
            <p:nvPr/>
          </p:nvSpPr>
          <p:spPr>
            <a:xfrm>
              <a:off x="6715172" y="4643470"/>
              <a:ext cx="1928826" cy="107721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lvl="0" algn="ctr"/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Развитие дошкольного образования  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66 352,3</a:t>
              </a:r>
              <a:r>
                <a:rPr 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</a:t>
              </a: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тыс.руб.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14282" y="2643182"/>
            <a:ext cx="178595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Дополнительное образование и воспитание детей,</a:t>
            </a:r>
          </a:p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27 091,9 тыс. 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8596" y="5500702"/>
            <a:ext cx="178595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общего образования 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250 097,4 тыс.руб.</a:t>
            </a:r>
          </a:p>
        </p:txBody>
      </p:sp>
      <p:sp>
        <p:nvSpPr>
          <p:cNvPr id="34" name="Овал 33"/>
          <p:cNvSpPr/>
          <p:nvPr/>
        </p:nvSpPr>
        <p:spPr>
          <a:xfrm>
            <a:off x="7215206" y="3214686"/>
            <a:ext cx="1714512" cy="1428760"/>
          </a:xfrm>
          <a:prstGeom prst="ellipse">
            <a:avLst/>
          </a:prstGeom>
          <a:blipFill rotWithShape="0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635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" name="Рисунок 19" descr="Без названия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7620" y="4857760"/>
            <a:ext cx="1943097" cy="1584131"/>
          </a:xfrm>
          <a:prstGeom prst="ellipse">
            <a:avLst/>
          </a:prstGeom>
          <a:ln w="635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 descr="волейбол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0166" y="3786190"/>
            <a:ext cx="1695688" cy="1332186"/>
          </a:xfrm>
          <a:prstGeom prst="ellipse">
            <a:avLst/>
          </a:prstGeom>
          <a:ln w="3175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" descr="https://sun9-70.userapi.com/c858136/v858136195/229ad3/GA6FX0EzXq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143380"/>
            <a:ext cx="385592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877" y="116632"/>
            <a:ext cx="8358246" cy="1000132"/>
          </a:xfrm>
          <a:solidFill>
            <a:schemeClr val="bg2">
              <a:lumMod val="25000"/>
              <a:alpha val="59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«Охрана здоровья и формирование здорового образа жизни населения»  на 2025 год – 205,0 тыс.рублей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 descr="https://sun9-32.userapi.com/c854216/v854216407/13235f/yjHVcM9M8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2963" y="1506538"/>
            <a:ext cx="3835400" cy="2393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s://sun1-83.userapi.com/c854216/v854216407/132367/OBNBkSAUyR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484313"/>
            <a:ext cx="3729037" cy="247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s://sun9-52.userapi.com/c854216/v854216407/132377/ZkJP2RrFPT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143380"/>
            <a:ext cx="3806825" cy="2451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000232" y="1428736"/>
          <a:ext cx="7358114" cy="4989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Скругленная прямоугольная выноска 28"/>
          <p:cNvSpPr/>
          <p:nvPr/>
        </p:nvSpPr>
        <p:spPr>
          <a:xfrm>
            <a:off x="357158" y="3786190"/>
            <a:ext cx="2428892" cy="1500198"/>
          </a:xfrm>
          <a:prstGeom prst="wedgeRoundRectCallout">
            <a:avLst>
              <a:gd name="adj1" fmla="val 65220"/>
              <a:gd name="adj2" fmla="val -37257"/>
              <a:gd name="adj3" fmla="val 16667"/>
            </a:avLst>
          </a:prstGeom>
          <a:solidFill>
            <a:schemeClr val="accent4">
              <a:lumMod val="60000"/>
              <a:lumOff val="40000"/>
              <a:alpha val="51000"/>
            </a:schemeClr>
          </a:solidFill>
          <a:ln>
            <a:solidFill>
              <a:schemeClr val="bg1">
                <a:alpha val="44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85720" y="3786190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условий для развития физкультуры и спорта – 200,0 тыс.рублей</a:t>
            </a:r>
          </a:p>
        </p:txBody>
      </p:sp>
      <p:sp>
        <p:nvSpPr>
          <p:cNvPr id="37" name="Скругленная прямоугольная выноска 36"/>
          <p:cNvSpPr/>
          <p:nvPr/>
        </p:nvSpPr>
        <p:spPr>
          <a:xfrm>
            <a:off x="2643174" y="1214422"/>
            <a:ext cx="2500330" cy="1571636"/>
          </a:xfrm>
          <a:prstGeom prst="wedgeRoundRectCallout">
            <a:avLst>
              <a:gd name="adj1" fmla="val 18186"/>
              <a:gd name="adj2" fmla="val 82648"/>
              <a:gd name="adj3" fmla="val 16667"/>
            </a:avLst>
          </a:prstGeom>
          <a:solidFill>
            <a:schemeClr val="accent2">
              <a:alpha val="69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2643174" y="1214422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Профилактика немедицинского потребления наркотиков и других </a:t>
            </a:r>
            <a:r>
              <a:rPr lang="ru-RU" sz="1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веществ – 5,0 тыс.рублей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0913" y="116632"/>
            <a:ext cx="8462174" cy="100013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«Развитие культуры» на 2025 год  - 60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rgbClr val="FFFF00"/>
                </a:solidFill>
              </a:rPr>
              <a:t>623,7 тыс.рублей</a:t>
            </a: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369793959"/>
              </p:ext>
            </p:extLst>
          </p:nvPr>
        </p:nvGraphicFramePr>
        <p:xfrm>
          <a:off x="428596" y="1412776"/>
          <a:ext cx="8143932" cy="4945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8012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«Социальная поддержка населения»                                                                                         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 на 2025 год – 2 175,6 тыс.рублей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6240481"/>
              </p:ext>
            </p:extLst>
          </p:nvPr>
        </p:nvGraphicFramePr>
        <p:xfrm>
          <a:off x="1357290" y="4149080"/>
          <a:ext cx="6167038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60891248"/>
              </p:ext>
            </p:extLst>
          </p:nvPr>
        </p:nvGraphicFramePr>
        <p:xfrm>
          <a:off x="1331640" y="1628800"/>
          <a:ext cx="6215106" cy="2073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6046" y="31981"/>
            <a:ext cx="8320409" cy="1092763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300" dirty="0">
                <a:solidFill>
                  <a:srgbClr val="FFFF00"/>
                </a:solidFill>
              </a:rPr>
              <a:t>«Создание условий для устойчивого экономического развития»        </a:t>
            </a:r>
            <a:br>
              <a:rPr lang="ru-RU" sz="2300" dirty="0">
                <a:solidFill>
                  <a:srgbClr val="FFFF00"/>
                </a:solidFill>
              </a:rPr>
            </a:br>
            <a:r>
              <a:rPr lang="ru-RU" sz="2300" dirty="0">
                <a:solidFill>
                  <a:srgbClr val="FFFF00"/>
                </a:solidFill>
              </a:rPr>
              <a:t> на  2025 год – 13,0 тыс.рублей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713228944"/>
              </p:ext>
            </p:extLst>
          </p:nvPr>
        </p:nvGraphicFramePr>
        <p:xfrm>
          <a:off x="251520" y="1765500"/>
          <a:ext cx="8568952" cy="466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428992" y="1196752"/>
            <a:ext cx="20837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Подпрограммы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   «Безопасность»                                             </a:t>
            </a:r>
            <a:r>
              <a:rPr lang="ru-RU" sz="2400" dirty="0">
                <a:solidFill>
                  <a:srgbClr val="FFFF00"/>
                </a:solidFill>
              </a:rPr>
              <a:t> на 2025 год – 3 343,0 тыс.рублей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45758853"/>
              </p:ext>
            </p:extLst>
          </p:nvPr>
        </p:nvGraphicFramePr>
        <p:xfrm>
          <a:off x="1142976" y="1484784"/>
          <a:ext cx="6596066" cy="4865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Азбука бюджета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700808"/>
            <a:ext cx="8572560" cy="4857784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Бюджет муниципального образования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– фонд денежных средств, предназначенный для финансирования функций, отнесенных к предметам ведения местного самоуправления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комплекс взаимоувязанных по задачам, срокам и ресурсам мероприятий и инструментов, реализуемых органами местного самоуправления в целях достижения целей и задач социально-экономического развития муниципального образования в определенной сфере деятельности.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1272D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обязательства муниципального района по полученным кредитам, предоставленным гарантиям перед кредиторами по обязательствам заемщиков.</a:t>
            </a:r>
          </a:p>
          <a:p>
            <a:pPr marL="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Предельный объем муниципального долга -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alatino Linotype" pitchFamily="18" charset="0"/>
                <a:ea typeface="+mn-ea"/>
                <a:cs typeface="+mn-cs"/>
              </a:rPr>
              <a:t>объем  муниципального долга, который не  должен превышать утвержденный общий годовой объем доходов бюджета муниципального образования без учета утвержденного объема безвозмездных поступлений.</a:t>
            </a:r>
            <a:endParaRPr kumimoji="0" lang="ru-RU" alt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750855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1008112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хозяйство» на 2025 год – 110 274,3  тыс.рублей</a:t>
            </a:r>
            <a:endParaRPr lang="ru-RU" sz="2300" dirty="0">
              <a:solidFill>
                <a:srgbClr val="FFFF00"/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428992" y="1357298"/>
            <a:ext cx="5607504" cy="528641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rgbClr val="7030A0"/>
                </a:solidFill>
              </a:rPr>
              <a:t>Территориальное развитие – </a:t>
            </a:r>
            <a:r>
              <a:rPr lang="ru-RU" sz="2000" b="1" dirty="0">
                <a:solidFill>
                  <a:srgbClr val="FF0000"/>
                </a:solidFill>
              </a:rPr>
              <a:t>10,0 тыс. рублей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b="1" dirty="0">
                <a:solidFill>
                  <a:srgbClr val="7030A0"/>
                </a:solidFill>
              </a:rPr>
              <a:t>Развитие транспортной системы –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     </a:t>
            </a:r>
            <a:r>
              <a:rPr lang="ru-RU" sz="2000" dirty="0">
                <a:solidFill>
                  <a:srgbClr val="7030A0"/>
                </a:solidFill>
              </a:rPr>
              <a:t> </a:t>
            </a:r>
            <a:r>
              <a:rPr lang="ru-RU" sz="2000" dirty="0">
                <a:solidFill>
                  <a:srgbClr val="FF0000"/>
                </a:solidFill>
              </a:rPr>
              <a:t>45 131,7</a:t>
            </a:r>
            <a:r>
              <a:rPr lang="ru-RU" sz="2000" b="1" dirty="0">
                <a:solidFill>
                  <a:srgbClr val="FF0000"/>
                </a:solidFill>
              </a:rPr>
              <a:t> тыс. 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Содержание и развитие жилищного хозяйства – </a:t>
            </a:r>
            <a:r>
              <a:rPr lang="ru-RU" sz="2000" b="1" dirty="0">
                <a:solidFill>
                  <a:srgbClr val="FF0000"/>
                </a:solidFill>
              </a:rPr>
              <a:t>323,0 тыс. 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Содержание и развитие коммунальной инфраструктуры –19 765,0</a:t>
            </a:r>
            <a:r>
              <a:rPr lang="ru-RU" sz="2000" b="1" dirty="0">
                <a:solidFill>
                  <a:srgbClr val="FF0000"/>
                </a:solidFill>
              </a:rPr>
              <a:t> тыс.рублей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Благоустройство и охрана окружающей среды – </a:t>
            </a:r>
            <a:r>
              <a:rPr lang="ru-RU" sz="2000" b="1" dirty="0">
                <a:solidFill>
                  <a:srgbClr val="FF0000"/>
                </a:solidFill>
              </a:rPr>
              <a:t>5592,6 тыс.рублей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Комплексное обслуживание муниципальных учреждений –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	</a:t>
            </a:r>
            <a:r>
              <a:rPr lang="ru-RU" sz="2000" b="1" dirty="0">
                <a:solidFill>
                  <a:srgbClr val="FF0000"/>
                </a:solidFill>
              </a:rPr>
              <a:t>39 217,0  тыс.рублей</a:t>
            </a:r>
          </a:p>
          <a:p>
            <a:pPr>
              <a:buFont typeface="Arial" charset="0"/>
              <a:buChar char="•"/>
            </a:pPr>
            <a:r>
              <a:rPr lang="ru-RU" sz="2000" b="1" dirty="0">
                <a:solidFill>
                  <a:srgbClr val="7030A0"/>
                </a:solidFill>
              </a:rPr>
              <a:t>Управление муниципальным </a:t>
            </a:r>
          </a:p>
          <a:p>
            <a:pPr>
              <a:buNone/>
            </a:pPr>
            <a:r>
              <a:rPr lang="ru-RU" sz="2000" b="1" dirty="0">
                <a:solidFill>
                  <a:srgbClr val="7030A0"/>
                </a:solidFill>
              </a:rPr>
              <a:t>      имуществом – 235,0</a:t>
            </a:r>
            <a:r>
              <a:rPr lang="ru-RU" sz="2000" b="1" dirty="0">
                <a:solidFill>
                  <a:srgbClr val="FF0000"/>
                </a:solidFill>
              </a:rPr>
              <a:t> тыс.рублей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28596" y="2285992"/>
            <a:ext cx="2857520" cy="17859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42910" y="271462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реализацию подпрограмм</a:t>
            </a:r>
          </a:p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направлено:</a:t>
            </a:r>
          </a:p>
        </p:txBody>
      </p:sp>
      <p:pic>
        <p:nvPicPr>
          <p:cNvPr id="11" name="Рисунок 10" descr="доро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4214818"/>
            <a:ext cx="3092093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79" y="44624"/>
            <a:ext cx="8258204" cy="108012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«Энергосбережение и повышение энергетической эффективности»  на 2025 год – 3 739,3 тыс.рублей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8186766" cy="3414170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6386" name="Picture 2" descr="C:\Users\User\Desktop\1283421425_Risunok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255" y="1700808"/>
            <a:ext cx="7500990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3528" y="31981"/>
            <a:ext cx="8352928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 «Муниципальное управление» на 2025 год – 64 790,0 тыс.рублей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887130521"/>
              </p:ext>
            </p:extLst>
          </p:nvPr>
        </p:nvGraphicFramePr>
        <p:xfrm>
          <a:off x="214282" y="1556792"/>
          <a:ext cx="8786874" cy="493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19236" y="2402577"/>
            <a:ext cx="10715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b="1" dirty="0">
                <a:solidFill>
                  <a:srgbClr val="7030A0"/>
                </a:solidFill>
              </a:rPr>
              <a:t>61 497,3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99792" y="2387188"/>
            <a:ext cx="10715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1 742,9                                          тыс.  руб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4168" y="2376328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5,0 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68344" y="2394883"/>
            <a:ext cx="1080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1,0 </a:t>
            </a:r>
          </a:p>
          <a:p>
            <a:pPr algn="ctr"/>
            <a:r>
              <a:rPr lang="ru-RU" sz="1700" b="1" dirty="0">
                <a:solidFill>
                  <a:srgbClr val="7030A0"/>
                </a:solidFill>
              </a:rPr>
              <a:t>тыс. руб.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2394882"/>
            <a:ext cx="100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7030A0"/>
                </a:solidFill>
              </a:rPr>
              <a:t>1543,8 тыс. руб</a:t>
            </a:r>
            <a:r>
              <a:rPr lang="ru-RU" sz="1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regnum.ru/uploads/pictures/news/2016/05/27/regnum_picture_14643510591980906_norm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4299018" cy="435771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71414"/>
            <a:ext cx="8352928" cy="105333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«Управление муниципальными финансами» на 2025 год – </a:t>
            </a:r>
            <a:br>
              <a:rPr lang="ru-RU" sz="2400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8 606,7 тыс.рублей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49686653"/>
              </p:ext>
            </p:extLst>
          </p:nvPr>
        </p:nvGraphicFramePr>
        <p:xfrm>
          <a:off x="3786150" y="1785926"/>
          <a:ext cx="5357850" cy="377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r>
              <a:rPr lang="ru-RU" sz="2400" dirty="0">
                <a:solidFill>
                  <a:srgbClr val="FFFF00"/>
                </a:solidFill>
              </a:rPr>
              <a:t>«Формирование современной городской среды» бюджет на 2025 год – 1 702,1 тыс. рублей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700808"/>
            <a:ext cx="4395787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5076056" y="2190815"/>
            <a:ext cx="3789680" cy="3092776"/>
            <a:chOff x="1143039" y="0"/>
            <a:chExt cx="3789680" cy="37782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143039" y="0"/>
              <a:ext cx="3789680" cy="377824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1327478" y="184439"/>
              <a:ext cx="3420802" cy="34093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Формирование современной городской среды                                            1 702,1  тыс.рублей      </a:t>
              </a:r>
            </a:p>
          </p:txBody>
        </p:sp>
      </p:grpSp>
      <p:sp>
        <p:nvSpPr>
          <p:cNvPr id="9" name="Заголовок 1"/>
          <p:cNvSpPr txBox="1">
            <a:spLocks/>
          </p:cNvSpPr>
          <p:nvPr/>
        </p:nvSpPr>
        <p:spPr>
          <a:xfrm>
            <a:off x="428596" y="0"/>
            <a:ext cx="8229600" cy="936104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Муниципальная программа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«Формирование современной городской среды» бюджет на 2025 год – 1 702,1 тыс. рублей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87570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онятие и характеристика договор найма специализированного жилого помещения  - Муниципальное образование Шурышкарский рай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664" y="1785926"/>
            <a:ext cx="4601212" cy="4714908"/>
          </a:xfrm>
          <a:prstGeom prst="rect">
            <a:avLst/>
          </a:prstGeom>
          <a:noFill/>
        </p:spPr>
      </p:pic>
      <p:grpSp>
        <p:nvGrpSpPr>
          <p:cNvPr id="2" name="Группа 4"/>
          <p:cNvGrpSpPr/>
          <p:nvPr/>
        </p:nvGrpSpPr>
        <p:grpSpPr>
          <a:xfrm>
            <a:off x="4929190" y="1785926"/>
            <a:ext cx="3789680" cy="4572032"/>
            <a:chOff x="428659" y="-285752"/>
            <a:chExt cx="3789680" cy="37782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428659" y="-285752"/>
              <a:ext cx="3789680" cy="3778248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571535" y="-71438"/>
              <a:ext cx="3420802" cy="34093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/>
                <a:t>Обеспечение комплексного развития сельских территорий                                              3 000,0  тыс.рублей      </a:t>
              </a: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714348" y="1"/>
            <a:ext cx="7286676" cy="120032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Муниципальная программа </a:t>
            </a:r>
            <a:br>
              <a:rPr lang="ru-RU" sz="2400" b="1" dirty="0">
                <a:solidFill>
                  <a:srgbClr val="FFFF00"/>
                </a:solidFill>
              </a:rPr>
            </a:br>
            <a:r>
              <a:rPr lang="ru-RU" sz="2400" dirty="0">
                <a:solidFill>
                  <a:srgbClr val="FFFF00"/>
                </a:solidFill>
              </a:rPr>
              <a:t>«Обеспечение комплексного развития сельских территорий» - 3 000,0  тыс.рублей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7" y="116632"/>
            <a:ext cx="8358246" cy="928694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Показатели расходов проекта бюджета на 2025 год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564780"/>
              </p:ext>
            </p:extLst>
          </p:nvPr>
        </p:nvGraphicFramePr>
        <p:xfrm>
          <a:off x="428596" y="1412776"/>
          <a:ext cx="8301039" cy="4942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7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7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2025 год,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Доля расходов в общем объеме расходов,  %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617 805,0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2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формируемые программно-целевым методом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614 747,7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57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3 057,3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5" name="Рисунок 14" descr="деревья с деньгами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7" y="1412776"/>
            <a:ext cx="2772685" cy="122413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71438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Муниципальный дорожный </a:t>
            </a:r>
            <a:r>
              <a:rPr lang="ru-RU" sz="2400">
                <a:solidFill>
                  <a:srgbClr val="FFFF00"/>
                </a:solidFill>
              </a:rPr>
              <a:t>фонд  </a:t>
            </a:r>
            <a:r>
              <a:rPr lang="ru-RU" sz="2400" dirty="0">
                <a:solidFill>
                  <a:srgbClr val="FFFF00"/>
                </a:solidFill>
              </a:rPr>
              <a:t>на 2025 год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854056"/>
              </p:ext>
            </p:extLst>
          </p:nvPr>
        </p:nvGraphicFramePr>
        <p:xfrm>
          <a:off x="0" y="1208498"/>
          <a:ext cx="9001156" cy="5957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30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74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0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Источники образования</a:t>
                      </a:r>
                    </a:p>
                    <a:p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2024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 год (оценка)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2025 год (прогноз) 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020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Неиспользованные бюджетные ассигнования по состоянию на начало года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8400,7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Доходы от уплаты</a:t>
                      </a:r>
                      <a:r>
                        <a:rPr lang="ru-RU" sz="1400" b="0" baseline="0" dirty="0"/>
                        <a:t> а</a:t>
                      </a:r>
                      <a:r>
                        <a:rPr lang="ru-RU" sz="1400" b="0" dirty="0"/>
                        <a:t>кцизов на автомобильный бензин, прямогонный бензин, дизельное топливо, моторные масла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21 700,0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22 140,0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926">
                <a:tc>
                  <a:txBody>
                    <a:bodyPr/>
                    <a:lstStyle/>
                    <a:p>
                      <a:r>
                        <a:rPr lang="ru-RU" sz="1400" b="0" dirty="0"/>
                        <a:t>Субсидии на содержание автомобильных дорог местного значения и искусственных сооружений на них, по которым проходят маршруты школьных автобусов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5 718,2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5 062,8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647">
                <a:tc>
                  <a:txBody>
                    <a:bodyPr/>
                    <a:lstStyle/>
                    <a:p>
                      <a:r>
                        <a:rPr lang="ru-RU" sz="1400" b="0" dirty="0"/>
                        <a:t>Субсидии  на капремонт и  ремонт автомобильных дорог местного значения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33 706,2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17 928,9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647">
                <a:tc>
                  <a:txBody>
                    <a:bodyPr/>
                    <a:lstStyle/>
                    <a:p>
                      <a:r>
                        <a:rPr lang="ru-RU" sz="1400" b="0" dirty="0"/>
                        <a:t>Прочие межбюджетные трансферты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4455,0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0647">
                <a:tc>
                  <a:txBody>
                    <a:bodyPr/>
                    <a:lstStyle/>
                    <a:p>
                      <a:r>
                        <a:rPr lang="ru-RU" sz="1400" b="1" dirty="0"/>
                        <a:t>ВСЕГО доходов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73 980,1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45 131,7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0457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Ремонт и содержание автомобильных</a:t>
                      </a:r>
                      <a:r>
                        <a:rPr lang="ru-RU" sz="1400" b="0" baseline="0" dirty="0"/>
                        <a:t> дорог общего пользования  регионального и муниципального значения 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26 616,4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21 722,8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21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маршруты)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5 718,2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5 062,8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26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Комплекс</a:t>
                      </a:r>
                      <a:r>
                        <a:rPr lang="ru-RU" sz="1400" b="0" baseline="0" dirty="0"/>
                        <a:t> работ по содержанию автомобильных дорог (школьные маршруты, </a:t>
                      </a:r>
                      <a:r>
                        <a:rPr lang="ru-RU" sz="1400" b="0" baseline="0" dirty="0" err="1"/>
                        <a:t>софинансирование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59,7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59,7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269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Развитие сети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37 706,2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17 928,9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84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/>
                        <a:t>Развитие сети автомобильных дорог, </a:t>
                      </a:r>
                      <a:r>
                        <a:rPr lang="ru-RU" sz="1400" b="0" dirty="0" err="1"/>
                        <a:t>софинансирование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790,5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/>
                        <a:t>357,5</a:t>
                      </a:r>
                      <a:endParaRPr lang="ru-RU" sz="1400" b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71504"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/>
                        <a:t>Иные межбюджетные трансферты на строительство (реконструкцию), капитальный ремонт и ремонт автомобильных дорог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/>
                    </a:p>
                    <a:p>
                      <a:pPr algn="ctr"/>
                      <a:r>
                        <a:rPr lang="ru-RU" sz="1400" b="0" dirty="0"/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64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/>
                        <a:t>Всего расходов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70 890,5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45 131,7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02817730"/>
              </p:ext>
            </p:extLst>
          </p:nvPr>
        </p:nvGraphicFramePr>
        <p:xfrm>
          <a:off x="428596" y="1428736"/>
          <a:ext cx="8247858" cy="4944612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2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81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12902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2024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2025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2026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2027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127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51 723,1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51 723,1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12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4800,0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29 255,7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36 744,9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51 723,1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231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-4800,0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-16 289,1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-36 744,9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/>
                        <a:t>-51 723,1</a:t>
                      </a:r>
                      <a:endParaRPr lang="ru-RU" sz="1400" b="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871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</a:t>
                      </a:r>
                      <a:r>
                        <a:rPr lang="ru-RU" sz="1400" b="0" baseline="0" dirty="0"/>
                        <a:t> </a:t>
                      </a:r>
                      <a:r>
                        <a:rPr lang="ru-RU" sz="1400" b="0" dirty="0"/>
                        <a:t> 756,6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51 723,1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51 723,1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51723,1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777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39,0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40,00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34,0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1692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38 756,5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51 723,1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51 723,1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/>
                        <a:t>51723,1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42852"/>
            <a:ext cx="8329642" cy="936104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rgbClr val="FFFF00"/>
                </a:solidFill>
              </a:rPr>
              <a:t>Муниципальный долг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29642" cy="936104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Меры социальной поддержки отдельным категориям граждан на  2025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163474"/>
              </p:ext>
            </p:extLst>
          </p:nvPr>
        </p:nvGraphicFramePr>
        <p:xfrm>
          <a:off x="285721" y="1412776"/>
          <a:ext cx="8643997" cy="5202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0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82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Меры социальной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Условия выплат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получателей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6934">
                <a:tc>
                  <a:txBody>
                    <a:bodyPr/>
                    <a:lstStyle/>
                    <a:p>
                      <a:r>
                        <a:rPr lang="ru-RU" sz="1400" dirty="0"/>
                        <a:t>- Компенсация</a:t>
                      </a:r>
                      <a:r>
                        <a:rPr lang="ru-RU" dirty="0"/>
                        <a:t>  </a:t>
                      </a:r>
                      <a:r>
                        <a:rPr lang="ru-RU" sz="1400" dirty="0"/>
                        <a:t>части платы, взимаемой с родителей (законных представителей) за присмотр и уход за детьми в образовательных </a:t>
                      </a:r>
                      <a:r>
                        <a:rPr lang="ru-RU" sz="1400" baseline="0" dirty="0"/>
                        <a:t> организациях, находящихся на территории Удмуртской Республики, реализующих образовательную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Выплаты</a:t>
                      </a:r>
                      <a:r>
                        <a:rPr lang="ru-RU" sz="1400" baseline="0" dirty="0"/>
                        <a:t> указанных м</a:t>
                      </a:r>
                      <a:r>
                        <a:rPr lang="ru-RU" sz="1400" dirty="0"/>
                        <a:t>ер социальной поддержки будут производится с 01.01.2025 через отдел социальной защиты населения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6909">
                <a:tc>
                  <a:txBody>
                    <a:bodyPr/>
                    <a:lstStyle/>
                    <a:p>
                      <a:pPr algn="just">
                        <a:buFontTx/>
                        <a:buChar char="-"/>
                      </a:pPr>
                      <a:r>
                        <a:rPr lang="ru-RU" sz="1400" dirty="0"/>
                        <a:t>Предоставлению мер социальной поддержки по освобождению родителей (законных представителей),</a:t>
                      </a:r>
                    </a:p>
                    <a:p>
                      <a:pPr algn="just">
                        <a:buFontTx/>
                        <a:buNone/>
                      </a:pPr>
                      <a:r>
                        <a:rPr lang="ru-RU" sz="1400" dirty="0"/>
                        <a:t>если один или оба из которых являются инвалидами первой или второй группы и не имеют других доходов, кроме пенсии, от платы за присмотр и уход за детьми в образовательных</a:t>
                      </a:r>
                      <a:r>
                        <a:rPr lang="ru-RU" sz="1400" baseline="0" dirty="0"/>
                        <a:t> организациях, реализующих программу дошкольного образования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100 % освобождение от родительской 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2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25,8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357298"/>
            <a:ext cx="8572560" cy="521495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indent="-342900" algn="r">
              <a:spcBef>
                <a:spcPct val="0"/>
              </a:spcBef>
              <a:defRPr/>
            </a:pPr>
            <a:r>
              <a:rPr lang="ru-RU" altLang="ru-RU" sz="1200" b="1" dirty="0">
                <a:solidFill>
                  <a:srgbClr val="7030A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(продолжение)</a:t>
            </a:r>
            <a:endParaRPr lang="ru-RU" altLang="ru-RU" sz="1200" b="1" dirty="0">
              <a:solidFill>
                <a:srgbClr val="C1272D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поступающие от населения, организаций, учреждений в бюджет денежные средства в виде налогов, неналоговых поступлений (доходы от продажи имущества, штрафы и т.п.) и безвозмездных поступлений.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выплачиваемые из бюджета денежные средства.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Условно-утвержденные расходы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>
                <a:latin typeface="Palatino Linotype" pitchFamily="18" charset="0"/>
              </a:rPr>
              <a:t>не распределенные в плановом периоде по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разделам, подразделам, целевым статьям и видам расходов в ведомственной</a:t>
            </a: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sz="1600" b="1" dirty="0">
                <a:latin typeface="Palatino Linotype" pitchFamily="18" charset="0"/>
              </a:rPr>
              <a:t>структуре расходов бюджета бюджетные ассигнования.</a:t>
            </a:r>
            <a:endParaRPr lang="ru-RU" altLang="ru-RU" sz="1600" b="1" dirty="0">
              <a:solidFill>
                <a:prstClr val="black"/>
              </a:solidFill>
              <a:latin typeface="Palatino Linotype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</a:t>
            </a:r>
            <a:r>
              <a:rPr lang="ru-RU" altLang="ru-RU" sz="1600" b="1" dirty="0">
                <a:solidFill>
                  <a:srgbClr val="750009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превышение расходов бюджета над его доходами.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1272D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средства, предоставляемые одним бюджетом бюджетной системы РФ другому бюджету бюджетной системы РФ. Виды: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dotatio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дар, пожертвование)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межбюджетные трансферты, предоставляемые на безвозмездной и безвозвратной основе без установления направлений и (или) условий их использования.  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1600" b="1" dirty="0">
                <a:solidFill>
                  <a:prstClr val="black">
                    <a:lumMod val="50000"/>
                    <a:lumOff val="50000"/>
                  </a:prstClr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Латинский язык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a-Latn" altLang="ru-RU" sz="1600" b="1" i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subsidium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помощь, поддержка) — межбюджетные трансферты, предоставляемые в целях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софинансирования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расходных обязательств того бюджета, которому они предоставляются.</a:t>
            </a:r>
          </a:p>
          <a:p>
            <a:pPr lvl="0" indent="-342900" algn="just">
              <a:spcBef>
                <a:spcPct val="0"/>
              </a:spcBef>
              <a:defRPr/>
            </a:pPr>
            <a:r>
              <a:rPr lang="ru-RU" altLang="ru-RU" sz="1600" b="1" dirty="0" err="1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Субве́нции</a:t>
            </a:r>
            <a:r>
              <a:rPr lang="ru-RU" altLang="ru-RU" sz="1600" b="1" dirty="0">
                <a:solidFill>
                  <a:srgbClr val="C00000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altLang="ru-RU" sz="1600" b="1" u="sng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Латынь"/>
              </a:rPr>
              <a:t>лат.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err="1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subvenire</a:t>
            </a:r>
            <a:r>
              <a:rPr lang="ru-RU" altLang="ru-RU" sz="1600" b="1" dirty="0">
                <a:solidFill>
                  <a:prstClr val="black"/>
                </a:solidFill>
                <a:latin typeface="Palatino Linotype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«приходить на помощь») — межбюджетные трансферты, предоставляемые в целях финансирования расходных обязательств того бюджета, которому они предоставляются, возникающих при передаче полномочий с того бюджета, из которого они предоставляются.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0566844"/>
              </p:ext>
            </p:extLst>
          </p:nvPr>
        </p:nvGraphicFramePr>
        <p:xfrm>
          <a:off x="214282" y="1428736"/>
          <a:ext cx="8786875" cy="5047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29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17447">
                <a:tc>
                  <a:txBody>
                    <a:bodyPr/>
                    <a:lstStyle/>
                    <a:p>
                      <a:pPr algn="just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Расходы по присмотру и уходу  за детьми-инвалидами, детьми-сиротами и детьми оставшимися без попечения родителей, а также за детьми с туберкулёзной интоксикацией, 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обучающихся в муниципальных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образовательных организациях,</a:t>
                      </a:r>
                    </a:p>
                    <a:p>
                      <a:pPr algn="just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находящихся на территории Удмуртской Республики реализующих образовательную программу дошкольного  образования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100 % освобождение от родительской платы </a:t>
                      </a:r>
                    </a:p>
                    <a:p>
                      <a:pPr algn="ctr"/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2 чел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25,8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27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dirty="0"/>
                        <a:t>Обеспечение учащихся общеобразовательных</a:t>
                      </a:r>
                      <a:r>
                        <a:rPr lang="ru-RU" sz="1200" baseline="0" dirty="0"/>
                        <a:t> учреждений качественным сбалансированным питанием      </a:t>
                      </a:r>
                      <a:endParaRPr lang="ru-RU" sz="1200" dirty="0"/>
                    </a:p>
                    <a:p>
                      <a:pPr>
                        <a:buFontTx/>
                        <a:buNone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200" dirty="0"/>
                        <a:t>питание детей из малообеспеченных семей  - 80 рублей за 1 ребенка;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 горячие обеды обучающихся 1-4 классов – 60 рублей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200" baseline="0" dirty="0"/>
                        <a:t>- дети с ограниченными возможностями – 101 руб.25 коп. (</a:t>
                      </a:r>
                      <a:r>
                        <a:rPr lang="ru-RU" sz="1200" baseline="0" dirty="0" err="1"/>
                        <a:t>Юкаменская</a:t>
                      </a:r>
                      <a:r>
                        <a:rPr lang="ru-RU" sz="1200" baseline="0" dirty="0"/>
                        <a:t>  СОШ), 99 руб. 00 коп. (остальные  школы)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259 чел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17 чел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  </a:t>
                      </a:r>
                    </a:p>
                    <a:p>
                      <a:pPr algn="ctr"/>
                      <a:r>
                        <a:rPr lang="ru-RU" sz="1200" dirty="0"/>
                        <a:t>0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3 524,5</a:t>
                      </a:r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endParaRPr lang="ru-RU" sz="1200" dirty="0"/>
                    </a:p>
                    <a:p>
                      <a:pPr algn="ctr"/>
                      <a:r>
                        <a:rPr lang="ru-RU" sz="1200" dirty="0"/>
                        <a:t>262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612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Предоставление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мер социальной поддержки многодетным семьям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-Бесплатное питание для обучающихся  образовательных организаций  </a:t>
                      </a:r>
                    </a:p>
                    <a:p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(81 руб. в день на 1 ребенка)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146  чел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        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</a:rPr>
                        <a:t>1986,8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42852"/>
            <a:ext cx="8329642" cy="936104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rgbClr val="FFFF00"/>
                </a:solidFill>
              </a:rPr>
              <a:t>Меры социальной поддержки отдельным категориям граждан на  2025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149134"/>
              </p:ext>
            </p:extLst>
          </p:nvPr>
        </p:nvGraphicFramePr>
        <p:xfrm>
          <a:off x="357158" y="1500174"/>
          <a:ext cx="8643999" cy="5025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53198">
                <a:tc>
                  <a:txBody>
                    <a:bodyPr/>
                    <a:lstStyle/>
                    <a:p>
                      <a:r>
                        <a:rPr lang="ru-RU" b="0" baseline="0" dirty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Оказание материальной помощи семьям, оказавшимся в трудной ситуации (пожары)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Единовременно</a:t>
                      </a:r>
                    </a:p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 3000 руб.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baseline="0" dirty="0">
                          <a:solidFill>
                            <a:schemeClr val="tx1"/>
                          </a:solidFill>
                        </a:rPr>
                        <a:t>0,0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898">
                <a:tc>
                  <a:txBody>
                    <a:bodyPr/>
                    <a:lstStyle/>
                    <a:p>
                      <a:r>
                        <a:rPr lang="ru-RU" sz="1200" dirty="0"/>
                        <a:t>-Доплаты к пенсиям муниципальных служащих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Средняя 4850 руб. в 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39 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747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/>
                        <a:t>-Денежная компенсация расходов по оплате жилых помещений и коммунальных услуг специалистам муниципальных организаций , проживающим</a:t>
                      </a:r>
                      <a:r>
                        <a:rPr lang="ru-RU" sz="1200" baseline="0" dirty="0"/>
                        <a:t> и работающим в сельских населенных пунктах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Расчет</a:t>
                      </a:r>
                      <a:r>
                        <a:rPr lang="ru-RU" sz="1200" baseline="0" dirty="0"/>
                        <a:t> производится исходя из тарифов и нормативов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</a:rPr>
                        <a:t>382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3 330,0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3327">
                <a:tc>
                  <a:txBody>
                    <a:bodyPr/>
                    <a:lstStyle/>
                    <a:p>
                      <a:r>
                        <a:rPr lang="ru-RU" sz="1200" dirty="0"/>
                        <a:t>-Реализация льгот гражданам, имеющим звание «Почетный гражданин </a:t>
                      </a:r>
                      <a:r>
                        <a:rPr lang="ru-RU" sz="1200" baseline="0" dirty="0"/>
                        <a:t>Юкаменского района»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/>
                        <a:t>Единовременная выплата 2000 рублей (на праздник «День народного единства»)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 чел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42852"/>
            <a:ext cx="8329642" cy="936104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>
                <a:solidFill>
                  <a:srgbClr val="FFFF00"/>
                </a:solidFill>
              </a:rPr>
              <a:t>Меры социальной поддержки отдельным категориям граждан на  2025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1303126"/>
              </p:ext>
            </p:extLst>
          </p:nvPr>
        </p:nvGraphicFramePr>
        <p:xfrm>
          <a:off x="1365250" y="1390650"/>
          <a:ext cx="7330189" cy="451632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24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2420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2020 год , оценка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2021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2022 год, прогноз</a:t>
                      </a:r>
                    </a:p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</a:rPr>
                        <a:t> тыс. руб.</a:t>
                      </a: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2023 год, прогноз</a:t>
                      </a:r>
                    </a:p>
                    <a:p>
                      <a:pPr algn="ctr"/>
                      <a:endParaRPr lang="ru-RU" sz="1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>
                          <a:solidFill>
                            <a:schemeClr val="tx1"/>
                          </a:solidFill>
                        </a:rPr>
                        <a:t>тыс. руб.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83402" marR="8340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начало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Привлечение</a:t>
                      </a:r>
                      <a:r>
                        <a:rPr lang="ru-RU" sz="1400" b="1" baseline="0" dirty="0"/>
                        <a:t> кредитов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325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Погашение кредитов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48">
                <a:tc>
                  <a:txBody>
                    <a:bodyPr/>
                    <a:lstStyle/>
                    <a:p>
                      <a:r>
                        <a:rPr lang="ru-RU" sz="1400" b="1" baseline="0" dirty="0"/>
                        <a:t>Муниципальный долг на конец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816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Расходы</a:t>
                      </a:r>
                      <a:r>
                        <a:rPr lang="ru-RU" sz="1400" b="1" baseline="0" dirty="0"/>
                        <a:t> на обслуживание муниципального долга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2012,0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1630,0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3124"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="1" dirty="0"/>
                        <a:t>Верхний предел  муниципального долга на 1 января</a:t>
                      </a:r>
                      <a:r>
                        <a:rPr lang="ru-RU" sz="1400" b="1" baseline="0" dirty="0"/>
                        <a:t> следующего года</a:t>
                      </a:r>
                      <a:endParaRPr lang="ru-RU" sz="1400" b="1" dirty="0"/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29956,5</a:t>
                      </a:r>
                    </a:p>
                  </a:txBody>
                  <a:tcPr marL="83402" marR="83402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Picture 1" descr="C:\Users\Admin\Desktop\фото, видео, музыка\фото лестница-пруд-дамб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/>
          </p:cNvSpPr>
          <p:nvPr/>
        </p:nvSpPr>
        <p:spPr>
          <a:xfrm>
            <a:off x="928662" y="198604"/>
            <a:ext cx="7286676" cy="857256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000" b="1" dirty="0">
              <a:solidFill>
                <a:schemeClr val="tx1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Спасибо за внимание!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Контактная информация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Заместитель Главы Администрации </a:t>
            </a: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начальник Управления финансов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Бекмансурова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 Розалия </a:t>
            </a:r>
            <a:r>
              <a:rPr lang="ru-RU" sz="2800" b="1" baseline="0" dirty="0" err="1">
                <a:solidFill>
                  <a:srgbClr val="FFFF00"/>
                </a:solidFill>
                <a:latin typeface="+mj-lt"/>
              </a:rPr>
              <a:t>Ибрагимовна</a:t>
            </a: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baseline="0" dirty="0">
              <a:solidFill>
                <a:srgbClr val="FFFF00"/>
              </a:solidFill>
              <a:latin typeface="+mj-lt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Телефон: (34161) 21209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>
                <a:solidFill>
                  <a:srgbClr val="FFFF00"/>
                </a:solidFill>
                <a:latin typeface="+mj-lt"/>
              </a:rPr>
              <a:t>E-mail</a:t>
            </a:r>
            <a:r>
              <a:rPr lang="ru-RU" sz="2800" b="1" baseline="0" dirty="0">
                <a:solidFill>
                  <a:srgbClr val="FFFF00"/>
                </a:solidFill>
                <a:latin typeface="+mj-lt"/>
              </a:rPr>
              <a:t>: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minfin23@udmnet.ru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FF00"/>
                </a:solidFill>
              </a:rPr>
              <a:t>Бюджетный процесс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1214422"/>
            <a:ext cx="1431610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Составление проекта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58016" y="2786058"/>
            <a:ext cx="1818441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Рассмотрение и утверждение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86578" y="5500702"/>
            <a:ext cx="1728192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Исполнение </a:t>
            </a:r>
          </a:p>
          <a:p>
            <a:pPr algn="ctr">
              <a:defRPr/>
            </a:pPr>
            <a:r>
              <a:rPr lang="ru-RU" sz="1600" b="1" dirty="0"/>
              <a:t>бюджета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5072074"/>
            <a:ext cx="165146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/>
              <a:t>Контроль</a:t>
            </a:r>
          </a:p>
          <a:p>
            <a:pPr algn="ctr">
              <a:defRPr/>
            </a:pPr>
            <a:r>
              <a:rPr lang="ru-RU" sz="1600" b="1" dirty="0"/>
              <a:t> за исполнением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2714620"/>
            <a:ext cx="1624834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Отчет</a:t>
            </a:r>
          </a:p>
          <a:p>
            <a:pPr algn="ctr">
              <a:defRPr/>
            </a:pPr>
            <a:r>
              <a:rPr lang="ru-RU" sz="1600" b="1" dirty="0"/>
              <a:t>об исполнении</a:t>
            </a:r>
          </a:p>
          <a:p>
            <a:pPr algn="ctr">
              <a:defRPr/>
            </a:pPr>
            <a:r>
              <a:rPr lang="ru-RU" sz="1600" b="1" dirty="0"/>
              <a:t> бюджета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6929454" y="40005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4357686" y="571501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214546" y="3786190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500430" y="2214554"/>
            <a:ext cx="2952328" cy="329320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/>
              <a:t>Бюджетный процесс- это деятельность органов государственной власти, местного самоуправления и иных участников по составлению и рассмотрению проектов бюджетов, контролю за их исполнением, а также по осуществлению бюджетного учета, составлению, проверке, рассмотрению и утверждению бюджетной отчетности</a:t>
            </a:r>
          </a:p>
        </p:txBody>
      </p:sp>
      <p:sp>
        <p:nvSpPr>
          <p:cNvPr id="29" name="Стрелка углом вверх 28"/>
          <p:cNvSpPr/>
          <p:nvPr/>
        </p:nvSpPr>
        <p:spPr>
          <a:xfrm flipV="1">
            <a:off x="6500826" y="1643049"/>
            <a:ext cx="928694" cy="92869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V="1">
            <a:off x="2214546" y="1643050"/>
            <a:ext cx="928694" cy="85725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  <a:solidFill>
            <a:schemeClr val="accent1">
              <a:alpha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solidFill>
                  <a:srgbClr val="FFFF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Общие положения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85720" y="1428736"/>
            <a:ext cx="8572560" cy="514353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Решение «О бюджете муниципального образования «Муниципальный округ Юкаменский район Удмуртской Республики» на 2025 год и плановый период 2026 и 2027 годов» сформировано в соответствии с требованиями Бюджетного Кодекса Российской Федерации, с учетом:</a:t>
            </a:r>
            <a:endParaRPr lang="ru-RU" sz="1600" dirty="0">
              <a:solidFill>
                <a:prstClr val="black"/>
              </a:solidFill>
            </a:endParaRP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положений Федерального закона от 6 октября 2003 года № 131-ФЗ «Об общих принципах организации местного самоуправления в Российской Федерации»;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указаний о порядке применения бюджетной классификации Российской Федерации, утвержденных приказом Министерства финансов Российской Федерации;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Закона Удмуртской Республики «О бюджете Удмуртской Республики на 2025 год и на плановый период  2026 и 2027 годов»;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прогнозов социально-экономического развития Удмуртской Республики и  Юкаменского  района на 2025-2027 годы;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основных направлений бюджетной и налоговой политики Удмуртской Республики на 2025 год и на плановый период 2026 и 2027 годов, утвержденных Указом Главы Удмуртской Республики </a:t>
            </a:r>
            <a:r>
              <a:rPr lang="ru-RU" sz="1600" dirty="0">
                <a:latin typeface="Palatino Linotype"/>
              </a:rPr>
              <a:t>от 24 октября 2024 года № 309 </a:t>
            </a:r>
            <a:r>
              <a:rPr lang="ru-RU" sz="1600" dirty="0">
                <a:solidFill>
                  <a:prstClr val="black"/>
                </a:solidFill>
                <a:latin typeface="Palatino Linotype"/>
              </a:rPr>
              <a:t>и постановлением Администрации муниципального образования «Муниципальный округ Юкаменский район Удмуртской Республики» </a:t>
            </a:r>
            <a:r>
              <a:rPr lang="ru-RU" sz="1600" dirty="0">
                <a:latin typeface="Palatino Linotype"/>
              </a:rPr>
              <a:t>от 22 октября 2024 года № 618; </a:t>
            </a:r>
          </a:p>
          <a:p>
            <a:pPr lvl="0" algn="just">
              <a:buFont typeface="Wingdings" pitchFamily="2" charset="2"/>
              <a:buChar char="§"/>
            </a:pPr>
            <a:r>
              <a:rPr lang="ru-RU" sz="1600" dirty="0">
                <a:solidFill>
                  <a:prstClr val="black"/>
                </a:solidFill>
                <a:latin typeface="Palatino Linotype"/>
              </a:rPr>
              <a:t> прогнозных показателей поступлений в бюджет Юкаменского района, представленных главными администраторами доходов бюджета района, в том числе налоговой службой и отделом строительства муниципального хозяйства, имущественных и земельных отношений Администрации района.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бюджетной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2025 год и на плановый период 2026  и 2027 годов 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</a:rPr>
              <a:t>(утв. пост. Администрации  Юкаменского  района от  22 октября 2024 года  № 618)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769" y="135729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Обеспечение сбалансированности и финансовой устойчивости бюджета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20" y="2714620"/>
            <a:ext cx="8643998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Повышение эффективности управления бюджетными ресурсами, в том числе за счет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9588" y="3071810"/>
            <a:ext cx="8731568" cy="353943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Концентрации финансовых ресурсов на достижение целей и результатов муниципальных проектов, направленных на реализацию действующих и новых проектов;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Использования всех возможностей для привлечения средств внебюджетных источников, а также средств федерального и регионального бюджетов;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 err="1"/>
              <a:t>Приоритизации</a:t>
            </a:r>
            <a:r>
              <a:rPr lang="ru-RU" sz="1400" dirty="0"/>
              <a:t> действующих расходных обязательств, учитывающих полное и своевременное обеспечение социально значимых расходных обязательств, формирования бюджетных резервов, ограничения принятия решений, влекущих возникновение  новых расходных обязательств по мероприятиям, не имеющим первоочередного значения;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Повышения операционной эффективности использования бюджетных средств;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Развития системы управления налоговыми расходами и обеспечения интеграции результатов оценки эффективности налоговых расходов в бюджетный процесс;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Дальнейшего развития контрактной системы в сфере закупок товаров, работ, услуг для обеспечения муниципальных нужд;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Развития системы управления муниципальными программами муниципального образования;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400" dirty="0"/>
              <a:t>Повышения качества финансового менеджмента в органах местного самоуправления и муниципальных учреждениях.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8769" y="1714488"/>
            <a:ext cx="8732387" cy="30777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Проведение ответственной долговой политики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721" y="2143116"/>
            <a:ext cx="8715435" cy="523220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Реализация мер, направленных на обеспечение выполнения условий соглашений, заключенных с Министерством финансов Удмуртской Республики по бюджетным кредитам</a:t>
            </a: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бюджетной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2025 год и на плановый период 2026 и 2027 годов </a:t>
            </a:r>
          </a:p>
          <a:p>
            <a:pPr algn="r"/>
            <a:r>
              <a:rPr lang="ru-RU" sz="1600" b="1" dirty="0">
                <a:solidFill>
                  <a:srgbClr val="FFFF00"/>
                </a:solidFill>
              </a:rPr>
              <a:t>(продолжение)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8769" y="1357298"/>
            <a:ext cx="8732387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Повышение уровня финансовой грамотности населения и формирование финансовой культуры, в том числе через реализацию практик инициативного </a:t>
            </a:r>
            <a:r>
              <a:rPr lang="ru-RU" sz="1400" dirty="0" err="1">
                <a:solidFill>
                  <a:prstClr val="black"/>
                </a:solidFill>
              </a:rPr>
              <a:t>бюджетирования</a:t>
            </a:r>
            <a:r>
              <a:rPr lang="ru-RU" sz="1400" dirty="0">
                <a:solidFill>
                  <a:prstClr val="black"/>
                </a:solidFill>
              </a:rPr>
              <a:t> и самообложения граждан</a:t>
            </a:r>
          </a:p>
          <a:p>
            <a:pPr lvl="0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8769" y="2357430"/>
            <a:ext cx="8732387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</a:rPr>
              <a:t>Осуществление внутреннего муниципального финансового контроля, реализация </a:t>
            </a:r>
            <a:r>
              <a:rPr lang="ru-RU" sz="1400" dirty="0" err="1">
                <a:solidFill>
                  <a:prstClr val="black"/>
                </a:solidFill>
              </a:rPr>
              <a:t>проактивногоподхода</a:t>
            </a:r>
            <a:r>
              <a:rPr lang="ru-RU" sz="1400" dirty="0">
                <a:solidFill>
                  <a:prstClr val="black"/>
                </a:solidFill>
              </a:rPr>
              <a:t> по выявлению и минимизации рисков финансовых нарушений</a:t>
            </a:r>
          </a:p>
          <a:p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5720" y="3214686"/>
            <a:ext cx="8715436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Развитие централизованной системы бухгалтерского учета, закупочной деятельности и управление кадрами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4190534"/>
            <a:ext cx="8643998" cy="738664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solidFill>
                <a:prstClr val="black"/>
              </a:solidFill>
            </a:endParaRPr>
          </a:p>
          <a:p>
            <a:pPr algn="just"/>
            <a:r>
              <a:rPr lang="ru-RU" sz="1400" dirty="0">
                <a:solidFill>
                  <a:prstClr val="black"/>
                </a:solidFill>
              </a:rPr>
              <a:t>Обеспечение информационной открытости, доступности и прозрачности бюджетного процесса для общества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248" cy="954107"/>
          </a:xfrm>
          <a:prstGeom prst="rect">
            <a:avLst/>
          </a:prstGeom>
          <a:solidFill>
            <a:schemeClr val="accent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Основные направления налоговой политики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на 2025 год и на плановый период 2026 и 2027 годов </a:t>
            </a:r>
          </a:p>
          <a:p>
            <a:pPr algn="ctr"/>
            <a:r>
              <a:rPr lang="ru-RU" sz="1600" dirty="0">
                <a:solidFill>
                  <a:srgbClr val="FFFF00"/>
                </a:solidFill>
              </a:rPr>
              <a:t>(утв. пост. Главы  Юкаменского  района от  22 октября 2024 года № 618)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1785926"/>
            <a:ext cx="8715436" cy="95410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1400" dirty="0">
                <a:solidFill>
                  <a:prstClr val="black"/>
                </a:solidFill>
              </a:rPr>
              <a:t>Укрепление доходной базы  бюджета Юкаменского района, повышение уровня собираемости налогов, снижение доли теневого сектора, повышение эффективности управления дебиторской задолженностью по доходам</a:t>
            </a:r>
          </a:p>
          <a:p>
            <a:pPr lvl="0"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3" y="2833802"/>
            <a:ext cx="8643997" cy="95410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Повышение качества администрирования доходов  бюджета Юкаменского района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3" y="5143512"/>
            <a:ext cx="8715435" cy="95410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prstClr val="black"/>
                </a:solidFill>
              </a:rPr>
              <a:t>Поддержка приоритетных отраслей экономики и организаций малого и среднего бизнеса</a:t>
            </a: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  <a:p>
            <a:pPr algn="just"/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3" y="4000504"/>
            <a:ext cx="8715436" cy="954107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Эффективное использование и управление имущественным комплексом и земельными ресурсами</a:t>
            </a:r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5290</TotalTime>
  <Words>3909</Words>
  <Application>Microsoft Office PowerPoint</Application>
  <PresentationFormat>Экран (4:3)</PresentationFormat>
  <Paragraphs>663</Paragraphs>
  <Slides>42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0" baseType="lpstr">
      <vt:lpstr>Arial</vt:lpstr>
      <vt:lpstr>Bahnschrift Light Condensed</vt:lpstr>
      <vt:lpstr>Bosk</vt:lpstr>
      <vt:lpstr>Calibri</vt:lpstr>
      <vt:lpstr>Palatino Linotype</vt:lpstr>
      <vt:lpstr>Times New Roman</vt:lpstr>
      <vt:lpstr>Wingdings</vt:lpstr>
      <vt:lpstr>Office Theme</vt:lpstr>
      <vt:lpstr>БЮДЖЕТ ДЛЯ ГРАЖДАН </vt:lpstr>
      <vt:lpstr>Презентация PowerPoint</vt:lpstr>
      <vt:lpstr>Азбука бюджета</vt:lpstr>
      <vt:lpstr>Презентация PowerPoint</vt:lpstr>
      <vt:lpstr>Бюджетный процесс</vt:lpstr>
      <vt:lpstr>Общие положения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основных показателей социально-экономического развития Юкаменского района</vt:lpstr>
      <vt:lpstr>Основные характеристики проекта бюджета муниципального образования «Муниципальный округ Юкаменский район Удмуртской Республики»</vt:lpstr>
      <vt:lpstr>Презентация PowerPoint</vt:lpstr>
      <vt:lpstr> Доходы бюджета муниципального образования «Муниципальный округ Юкаменский район Удмуртской Республики» на 2025 год</vt:lpstr>
      <vt:lpstr>Налоговые доходы бюджета муниципального образования «Муниципальный округ Юкаменский район Удмуртской Республики» на 2025 год</vt:lpstr>
      <vt:lpstr>Презентация PowerPoint</vt:lpstr>
      <vt:lpstr>Налоговые льготы, установленные на местном уровне</vt:lpstr>
      <vt:lpstr>Неналоговые доходы бюджета муниципального образования «Муниципальный округ Юкаменский район Удмуртской Республики» на 2025 год</vt:lpstr>
      <vt:lpstr>Безвозмездные поступления бюджета муниципального образования «Муниципальный округ Юкаменский район Удмуртской Республики» на 2025 год</vt:lpstr>
      <vt:lpstr>Расходы бюджета</vt:lpstr>
      <vt:lpstr>Структура расходов бюджета муниципального образования «Муниципальный округ Юкаменский район Удмуртской Республики»  на 2025 год</vt:lpstr>
      <vt:lpstr>Расходы бюджета муниципального образования «Муниципальный округ Юкаменский район Удмуртской Республики»</vt:lpstr>
      <vt:lpstr>Социально-значимые расходы бюджета муниципального образования «Муниципальный округ Юкаменский район Удмуртской Республик»</vt:lpstr>
      <vt:lpstr>Муниципальная программа  «Развитие образования и воспитания» на 2025 год – 356 274,8 тыс.рублей</vt:lpstr>
      <vt:lpstr>Муниципальная программа  «Охрана здоровья и формирование здорового образа жизни населения»  на 2025 год – 205,0 тыс.рублей</vt:lpstr>
      <vt:lpstr>Муниципальная программа  «Развитие культуры» на 2025 год  - 60 623,7 тыс.рублей</vt:lpstr>
      <vt:lpstr>Муниципальная программа  «Социальная поддержка населения»                                                                                             на 2025 год – 2 175,6 тыс.рублей</vt:lpstr>
      <vt:lpstr>Муниципальная программа  «Создание условий для устойчивого экономического развития»          на  2025 год – 13,0 тыс.рублей</vt:lpstr>
      <vt:lpstr>Муниципальная программа    «Безопасность»                                              на 2025 год – 3 343,0 тыс.рублей</vt:lpstr>
      <vt:lpstr>Муниципальная программа  «Муниципальное хозяйство» на 2025 год – 110 274,3  тыс.рублей</vt:lpstr>
      <vt:lpstr>Муниципальная программа  «Энергосбережение и повышение энергетической эффективности»  на 2025 год – 3 739,3 тыс.рублей</vt:lpstr>
      <vt:lpstr>Муниципальная программа  «Муниципальное управление» на 2025 год – 64 790,0 тыс.рублей</vt:lpstr>
      <vt:lpstr>Муниципальная программа  «Управление муниципальными финансами» на 2025 год –  8 606,7 тыс.рублей</vt:lpstr>
      <vt:lpstr>Муниципальная программа «Формирование современной городской среды» бюджет на 2025 год – 1 702,1 тыс. рублей</vt:lpstr>
      <vt:lpstr>Презентация PowerPoint</vt:lpstr>
      <vt:lpstr>Показатели расходов проекта бюджета на 2025 год</vt:lpstr>
      <vt:lpstr>Муниципальный дорожный фонд  на 2025 год </vt:lpstr>
      <vt:lpstr>Презентация PowerPoint</vt:lpstr>
      <vt:lpstr>Меры социальной поддержки отдельным категориям граждан на  2025 год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Михаил Кондратьев</cp:lastModifiedBy>
  <cp:revision>496</cp:revision>
  <dcterms:created xsi:type="dcterms:W3CDTF">2013-08-21T19:17:07Z</dcterms:created>
  <dcterms:modified xsi:type="dcterms:W3CDTF">2025-01-10T04:51:46Z</dcterms:modified>
</cp:coreProperties>
</file>