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drawings/drawing2.xml" ContentType="application/vnd.openxmlformats-officedocument.drawingml.chartshapes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21.xml" ContentType="application/vnd.openxmlformats-officedocument.presentationml.notesSlid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drawings/drawing7.xml" ContentType="application/vnd.openxmlformats-officedocument.drawingml.chartshap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rawings/drawing5.xml" ContentType="application/vnd.openxmlformats-officedocument.drawingml.chartshap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diagrams/quickStyle1.xml" ContentType="application/vnd.openxmlformats-officedocument.drawingml.diagramStyle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diagrams/layout2.xml" ContentType="application/vnd.openxmlformats-officedocument.drawingml.diagramLayout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7" r:id="rId2"/>
    <p:sldId id="282" r:id="rId3"/>
    <p:sldId id="260" r:id="rId4"/>
    <p:sldId id="259" r:id="rId5"/>
    <p:sldId id="261" r:id="rId6"/>
    <p:sldId id="262" r:id="rId7"/>
    <p:sldId id="279" r:id="rId8"/>
    <p:sldId id="263" r:id="rId9"/>
    <p:sldId id="280" r:id="rId10"/>
    <p:sldId id="265" r:id="rId11"/>
    <p:sldId id="266" r:id="rId12"/>
    <p:sldId id="284" r:id="rId13"/>
    <p:sldId id="286" r:id="rId14"/>
    <p:sldId id="269" r:id="rId15"/>
    <p:sldId id="285" r:id="rId16"/>
    <p:sldId id="268" r:id="rId17"/>
    <p:sldId id="271" r:id="rId18"/>
    <p:sldId id="272" r:id="rId19"/>
    <p:sldId id="273" r:id="rId20"/>
    <p:sldId id="274" r:id="rId21"/>
    <p:sldId id="275" r:id="rId22"/>
    <p:sldId id="278" r:id="rId23"/>
    <p:sldId id="281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BAD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18" autoAdjust="0"/>
    <p:restoredTop sz="94576" autoAdjust="0"/>
  </p:normalViewPr>
  <p:slideViewPr>
    <p:cSldViewPr>
      <p:cViewPr>
        <p:scale>
          <a:sx n="91" d="100"/>
          <a:sy n="91" d="100"/>
        </p:scale>
        <p:origin x="-132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1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1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0;&#1076;&#1084;&#1080;&#1085;&#1080;&#1089;&#1090;&#1088;&#1072;&#1090;&#1086;&#1088;\&#1056;&#1072;&#1073;&#1086;&#1095;&#1080;&#1081;%20&#1089;&#1090;&#1086;&#1083;\&#1051;&#1080;&#1089;&#1090;%20Microsoft%20Office%20Excel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5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1.3494267120193492E-3"/>
          <c:y val="8.3923591113670926E-2"/>
          <c:w val="0.67825030980821566"/>
          <c:h val="0.7430018957573431"/>
        </c:manualLayout>
      </c:layout>
      <c:barChart>
        <c:barDir val="col"/>
        <c:grouping val="clustered"/>
        <c:ser>
          <c:idx val="1"/>
          <c:order val="0"/>
          <c:tx>
            <c:strRef>
              <c:f>Лист1!$C$1</c:f>
              <c:strCache>
                <c:ptCount val="1"/>
                <c:pt idx="0">
                  <c:v>налоговые и неналоговые доходы консолидированного бюджета ,  тыс.руб.</c:v>
                </c:pt>
              </c:strCache>
            </c:strRef>
          </c:tx>
          <c:spPr>
            <a:ln w="57150">
              <a:solidFill>
                <a:srgbClr val="C00000"/>
              </a:solidFill>
            </a:ln>
            <a:effectLst>
              <a:glow rad="101600">
                <a:schemeClr val="accent3">
                  <a:satMod val="175000"/>
                  <a:alpha val="40000"/>
                </a:schemeClr>
              </a:glow>
            </a:effectLst>
          </c:spPr>
          <c:dLbls>
            <c:dLbl>
              <c:idx val="0"/>
              <c:layout>
                <c:manualLayout>
                  <c:x val="-2.5140771522684188E-4"/>
                  <c:y val="-1.9826716145676581E-3"/>
                </c:manualLayout>
              </c:layout>
              <c:showVal val="1"/>
            </c:dLbl>
            <c:dLbl>
              <c:idx val="1"/>
              <c:layout>
                <c:manualLayout>
                  <c:x val="-9.4450768284271187E-4"/>
                  <c:y val="-4.9309150888263752E-3"/>
                </c:manualLayout>
              </c:layout>
              <c:showVal val="1"/>
            </c:dLbl>
            <c:dLbl>
              <c:idx val="2"/>
              <c:layout>
                <c:manualLayout>
                  <c:x val="-7.2731076843372761E-3"/>
                  <c:y val="-8.212200995876054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68994,5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-4.2682182629726834E-3"/>
                  <c:y val="-2.3350057814767382E-3"/>
                </c:manualLayout>
              </c:layout>
              <c:showVal val="1"/>
            </c:dLbl>
            <c:dLbl>
              <c:idx val="4"/>
              <c:layout>
                <c:manualLayout>
                  <c:x val="-4.3293331164237184E-2"/>
                  <c:y val="5.8874121884807104E-2"/>
                </c:manualLayout>
              </c:layout>
              <c:showVal val="1"/>
            </c:dLbl>
            <c:dLbl>
              <c:idx val="5"/>
              <c:layout>
                <c:manualLayout>
                  <c:x val="-3.935183433654027E-2"/>
                  <c:y val="6.0533546445527026E-2"/>
                </c:manualLayout>
              </c:layout>
              <c:showVal val="1"/>
            </c:dLbl>
            <c:spPr>
              <a:solidFill>
                <a:schemeClr val="accent2">
                  <a:lumMod val="20000"/>
                  <a:lumOff val="80000"/>
                </a:schemeClr>
              </a:solidFill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58979.3</c:v>
                </c:pt>
                <c:pt idx="1">
                  <c:v>65975.600000000006</c:v>
                </c:pt>
                <c:pt idx="2">
                  <c:v>68899.3</c:v>
                </c:pt>
              </c:numCache>
            </c:numRef>
          </c:val>
        </c:ser>
        <c:axId val="111441408"/>
        <c:axId val="111442944"/>
      </c:barChart>
      <c:catAx>
        <c:axId val="1114414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111442944"/>
        <c:crosses val="autoZero"/>
        <c:auto val="1"/>
        <c:lblAlgn val="ctr"/>
        <c:lblOffset val="100"/>
      </c:catAx>
      <c:valAx>
        <c:axId val="111442944"/>
        <c:scaling>
          <c:orientation val="minMax"/>
        </c:scaling>
        <c:delete val="1"/>
        <c:axPos val="l"/>
        <c:numFmt formatCode="General" sourceLinked="1"/>
        <c:tickLblPos val="nextTo"/>
        <c:crossAx val="11144140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3782114955925862"/>
          <c:y val="0"/>
          <c:w val="0.33493067803938997"/>
          <c:h val="0.79718829323179963"/>
        </c:manualLayout>
      </c:layout>
    </c:legend>
    <c:plotVisOnly val="1"/>
    <c:dispBlanksAs val="zero"/>
  </c:chart>
  <c:txPr>
    <a:bodyPr/>
    <a:lstStyle/>
    <a:p>
      <a:pPr>
        <a:defRPr sz="2000" b="1"/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20"/>
      <c:perspective val="0"/>
    </c:view3D>
    <c:plotArea>
      <c:layout>
        <c:manualLayout>
          <c:layoutTarget val="inner"/>
          <c:xMode val="edge"/>
          <c:yMode val="edge"/>
          <c:x val="0"/>
          <c:y val="0.27523665726698793"/>
          <c:w val="1"/>
          <c:h val="0.72333118694998932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explosion val="25"/>
          <c:dPt>
            <c:idx val="0"/>
            <c:explosion val="0"/>
          </c:dPt>
          <c:dPt>
            <c:idx val="1"/>
            <c:explosion val="20"/>
          </c:dPt>
          <c:dPt>
            <c:idx val="2"/>
            <c:explosion val="31"/>
          </c:dPt>
          <c:dLbls>
            <c:dLbl>
              <c:idx val="0"/>
              <c:layout>
                <c:manualLayout>
                  <c:x val="-1.7476699659465963E-2"/>
                  <c:y val="-0.27367374686028628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en-US" dirty="0" smtClean="0">
                        <a:latin typeface="Times New Roman" pitchFamily="18" charset="0"/>
                        <a:cs typeface="Times New Roman" pitchFamily="18" charset="0"/>
                      </a:rPr>
                      <a:t>110</a:t>
                    </a:r>
                    <a:r>
                      <a:rPr lang="ru-RU" baseline="0" dirty="0" smtClean="0">
                        <a:latin typeface="Times New Roman" pitchFamily="18" charset="0"/>
                        <a:cs typeface="Times New Roman" pitchFamily="18" charset="0"/>
                      </a:rPr>
                      <a:t> тыс.руб.</a:t>
                    </a:r>
                    <a:endParaRPr lang="en-US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#,##0.00" sourceLinked="0"/>
              <c:spPr>
                <a:gradFill rotWithShape="1">
                  <a:gsLst>
                    <a:gs pos="0">
                      <a:schemeClr val="accent1">
                        <a:tint val="50000"/>
                        <a:satMod val="300000"/>
                      </a:schemeClr>
                    </a:gs>
                    <a:gs pos="35000">
                      <a:schemeClr val="accent1">
                        <a:tint val="37000"/>
                        <a:satMod val="300000"/>
                      </a:schemeClr>
                    </a:gs>
                    <a:gs pos="100000">
                      <a:schemeClr val="accent1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  <a:ln w="9525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showVal val="1"/>
            </c:dLbl>
            <c:dLbl>
              <c:idx val="1"/>
              <c:layout>
                <c:manualLayout>
                  <c:x val="-3.3649788982659586E-2"/>
                  <c:y val="-4.0821124432087783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en-US" smtClean="0">
                        <a:latin typeface="Times New Roman" pitchFamily="18" charset="0"/>
                        <a:cs typeface="Times New Roman" pitchFamily="18" charset="0"/>
                      </a:rPr>
                      <a:t>9</a:t>
                    </a:r>
                    <a:r>
                      <a:rPr lang="ru-RU" baseline="0" smtClean="0">
                        <a:latin typeface="Times New Roman" pitchFamily="18" charset="0"/>
                        <a:cs typeface="Times New Roman" pitchFamily="18" charset="0"/>
                      </a:rPr>
                      <a:t> тыс.руб.</a:t>
                    </a:r>
                    <a:endParaRPr lang="en-US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#,##0.00" sourceLinked="0"/>
              <c:spPr>
                <a:gradFill rotWithShape="1">
                  <a:gsLst>
                    <a:gs pos="0">
                      <a:schemeClr val="accent1">
                        <a:tint val="50000"/>
                        <a:satMod val="300000"/>
                      </a:schemeClr>
                    </a:gs>
                    <a:gs pos="35000">
                      <a:schemeClr val="accent1">
                        <a:tint val="37000"/>
                        <a:satMod val="300000"/>
                      </a:schemeClr>
                    </a:gs>
                    <a:gs pos="100000">
                      <a:schemeClr val="accent1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  <a:ln w="9525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showVal val="1"/>
            </c:dLbl>
            <c:dLbl>
              <c:idx val="2"/>
              <c:layout>
                <c:manualLayout>
                  <c:x val="0.13260330117598229"/>
                  <c:y val="-1.6542944536449392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en-US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6</a:t>
                    </a:r>
                    <a:r>
                      <a:rPr lang="ru-RU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 тыс.руб.</a:t>
                    </a:r>
                    <a:endParaRPr lang="en-US" dirty="0">
                      <a:solidFill>
                        <a:schemeClr val="dk1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endParaRPr>
                  </a:p>
                </c:rich>
              </c:tx>
              <c:numFmt formatCode="General" sourceLinked="0"/>
              <c:spPr>
                <a:gradFill rotWithShape="1">
                  <a:gsLst>
                    <a:gs pos="0">
                      <a:schemeClr val="accent1">
                        <a:tint val="50000"/>
                        <a:satMod val="300000"/>
                      </a:schemeClr>
                    </a:gs>
                    <a:gs pos="35000">
                      <a:schemeClr val="accent1">
                        <a:tint val="37000"/>
                        <a:satMod val="300000"/>
                      </a:schemeClr>
                    </a:gs>
                    <a:gs pos="100000">
                      <a:schemeClr val="accent1">
                        <a:tint val="15000"/>
                        <a:satMod val="350000"/>
                      </a:schemeClr>
                    </a:gs>
                  </a:gsLst>
                  <a:lin ang="16200000" scaled="1"/>
                </a:gradFill>
                <a:ln w="9525" cap="flat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c:spPr>
              <c:showVal val="1"/>
            </c:dLbl>
            <c:numFmt formatCode="#,##0.00" sourceLinked="0"/>
            <c:spPr>
              <a:gradFill rotWithShape="1">
                <a:gsLst>
                  <a:gs pos="0">
                    <a:schemeClr val="accent1">
                      <a:tint val="50000"/>
                      <a:satMod val="300000"/>
                    </a:schemeClr>
                  </a:gs>
                  <a:gs pos="35000">
                    <a:schemeClr val="accent1">
                      <a:tint val="37000"/>
                      <a:satMod val="300000"/>
                    </a:schemeClr>
                  </a:gs>
                  <a:gs pos="100000">
                    <a:schemeClr val="accent1">
                      <a:tint val="15000"/>
                      <a:satMod val="350000"/>
                    </a:schemeClr>
                  </a:gs>
                </a:gsLst>
                <a:lin ang="16200000" scaled="1"/>
              </a:gra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txPr>
              <a:bodyPr/>
              <a:lstStyle/>
              <a:p>
                <a: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Sheet1!$B$1:$E$1</c:f>
              <c:strCache>
                <c:ptCount val="3"/>
                <c:pt idx="0">
                  <c:v>Развитие сельского хозяйства и расширение рынка  </c:v>
                </c:pt>
                <c:pt idx="1">
                  <c:v>Создание благоприятных условий для развития малого и среднего предпринимательства</c:v>
                </c:pt>
                <c:pt idx="2">
                  <c:v>Улучшение условий и охраны труда</c:v>
                </c:pt>
              </c:strCache>
            </c:strRef>
          </c:cat>
          <c:val>
            <c:numRef>
              <c:f>Sheet1!$B$2:$E$2</c:f>
              <c:numCache>
                <c:formatCode>0.0</c:formatCode>
                <c:ptCount val="3"/>
                <c:pt idx="0">
                  <c:v>110</c:v>
                </c:pt>
                <c:pt idx="1">
                  <c:v>9</c:v>
                </c:pt>
                <c:pt idx="2">
                  <c:v>6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"/>
          <c:y val="0"/>
          <c:w val="0.99885725788998669"/>
          <c:h val="0.20667930369776566"/>
        </c:manualLayout>
      </c:layout>
      <c:txPr>
        <a:bodyPr/>
        <a:lstStyle/>
        <a:p>
          <a:pPr>
            <a:defRPr sz="1400" b="1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5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6716359654118005E-3"/>
          <c:y val="0.439490221785167"/>
          <c:w val="0.98069151959320078"/>
          <c:h val="0.5605097782148336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8911625995465686"/>
                  <c:y val="-0.23707785016124666"/>
                </c:manualLayout>
              </c:layout>
              <c:tx>
                <c:rich>
                  <a:bodyPr/>
                  <a:lstStyle/>
                  <a:p>
                    <a:r>
                      <a:rPr lang="ru-RU" sz="18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1696,6 тыс.руб.</a:t>
                    </a:r>
                    <a:endParaRPr lang="en-US" sz="1800" b="1" dirty="0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Percent val="1"/>
            </c:dLbl>
            <c:dLbl>
              <c:idx val="1"/>
              <c:layout>
                <c:manualLayout>
                  <c:x val="0.15002376967793649"/>
                  <c:y val="7.6819634635492934E-2"/>
                </c:manualLayout>
              </c:layout>
              <c:tx>
                <c:rich>
                  <a:bodyPr/>
                  <a:lstStyle/>
                  <a:p>
                    <a:r>
                      <a:rPr lang="ru-RU" sz="18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478,6 тыс.руб.</a:t>
                    </a:r>
                    <a:endParaRPr lang="en-US" sz="1800" b="1" dirty="0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Percent val="1"/>
            </c:dLbl>
            <c:dLbl>
              <c:idx val="2"/>
              <c:layout>
                <c:manualLayout>
                  <c:x val="2.4142191871449666E-2"/>
                  <c:y val="-1.5971044320380132E-2"/>
                </c:manualLayout>
              </c:layout>
              <c:tx>
                <c:rich>
                  <a:bodyPr/>
                  <a:lstStyle/>
                  <a:p>
                    <a:r>
                      <a:rPr lang="ru-RU" sz="18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4,5 тыс.руб.</a:t>
                    </a:r>
                    <a:endParaRPr lang="en-US" sz="1800" b="1" dirty="0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Percent val="1"/>
            </c:dLbl>
            <c:numFmt formatCode="#,##0.00" sourceLinked="0"/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</c:dLbls>
          <c:cat>
            <c:strRef>
              <c:f>Лист1!$A$2:$A$4</c:f>
              <c:strCache>
                <c:ptCount val="3"/>
                <c:pt idx="0">
                  <c:v>Предупреждение и ликвидация последствий ЧС</c:v>
                </c:pt>
                <c:pt idx="1">
                  <c:v>Профилактика правонарушений</c:v>
                </c:pt>
                <c:pt idx="2">
                  <c:v>Гармонизация межэтнических отношений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1696.6</c:v>
                </c:pt>
                <c:pt idx="1">
                  <c:v>478.6</c:v>
                </c:pt>
                <c:pt idx="2">
                  <c:v>4.5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egendEntry>
        <c:idx val="0"/>
        <c:txPr>
          <a:bodyPr/>
          <a:lstStyle/>
          <a:p>
            <a:pPr>
              <a:defRPr sz="2000" b="1" baseline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 baseline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 b="1" baseline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4.1653560553536403E-2"/>
          <c:y val="6.5042898087640993E-2"/>
          <c:w val="0.5851643505387385"/>
          <c:h val="0.30238616180501909"/>
        </c:manualLayout>
      </c:layout>
      <c:txPr>
        <a:bodyPr/>
        <a:lstStyle/>
        <a:p>
          <a:pPr>
            <a:defRPr baseline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autoTitleDeleted val="1"/>
    <c:view3D>
      <c:rotY val="200"/>
      <c:perspective val="0"/>
    </c:view3D>
    <c:plotArea>
      <c:layout>
        <c:manualLayout>
          <c:layoutTarget val="inner"/>
          <c:xMode val="edge"/>
          <c:yMode val="edge"/>
          <c:x val="0.12235367045069527"/>
          <c:y val="4.6338337884853781E-2"/>
          <c:w val="0.84074492330414474"/>
          <c:h val="0.8157414736406422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explosion val="52"/>
          <c:dLbls>
            <c:dLbl>
              <c:idx val="0"/>
              <c:layout>
                <c:manualLayout>
                  <c:x val="0.46474111678997126"/>
                  <c:y val="3.1557349581370461E-3"/>
                </c:manualLayout>
              </c:layout>
              <c:tx>
                <c:rich>
                  <a:bodyPr/>
                  <a:lstStyle/>
                  <a:p>
                    <a:r>
                      <a:rPr lang="ru-RU" sz="1800" b="0" dirty="0">
                        <a:latin typeface="Times New Roman" pitchFamily="18" charset="0"/>
                        <a:cs typeface="Times New Roman" pitchFamily="18" charset="0"/>
                      </a:rPr>
                      <a:t>Налог на доходы физических лиц
</a:t>
                    </a:r>
                    <a:r>
                      <a:rPr lang="ru-RU" sz="1800" b="0" dirty="0" smtClean="0">
                        <a:latin typeface="Times New Roman" pitchFamily="18" charset="0"/>
                        <a:cs typeface="Times New Roman" pitchFamily="18" charset="0"/>
                      </a:rPr>
                      <a:t>47806,5 </a:t>
                    </a:r>
                    <a:r>
                      <a:rPr lang="ru-RU" sz="1800" b="0" baseline="0" dirty="0" smtClean="0">
                        <a:latin typeface="Times New Roman" pitchFamily="18" charset="0"/>
                        <a:cs typeface="Times New Roman" pitchFamily="18" charset="0"/>
                      </a:rPr>
                      <a:t>тыс.руб. </a:t>
                    </a:r>
                    <a:endParaRPr lang="ru-RU" sz="1800" b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0.10713266744434724"/>
                  <c:y val="-3.9887643800888412E-3"/>
                </c:manualLayout>
              </c:layout>
              <c:tx>
                <c:rich>
                  <a:bodyPr/>
                  <a:lstStyle/>
                  <a:p>
                    <a:r>
                      <a:rPr lang="ru-RU" sz="1800" b="0" dirty="0" smtClean="0">
                        <a:latin typeface="Times New Roman" pitchFamily="18" charset="0"/>
                        <a:cs typeface="Times New Roman" pitchFamily="18" charset="0"/>
                      </a:rPr>
                      <a:t>Доходы от уплаты акцизов на ГСМ
8631,8</a:t>
                    </a:r>
                    <a:r>
                      <a:rPr lang="ru-RU" sz="1800" b="0" baseline="0" dirty="0" smtClean="0">
                        <a:latin typeface="Times New Roman" pitchFamily="18" charset="0"/>
                        <a:cs typeface="Times New Roman" pitchFamily="18" charset="0"/>
                      </a:rPr>
                      <a:t> тыс.руб.</a:t>
                    </a:r>
                    <a:endParaRPr lang="ru-RU" sz="1800" b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7.8892413439840658E-2"/>
                  <c:y val="3.3440737337823392E-2"/>
                </c:manualLayout>
              </c:layout>
              <c:tx>
                <c:rich>
                  <a:bodyPr/>
                  <a:lstStyle/>
                  <a:p>
                    <a:r>
                      <a:rPr lang="ru-RU" sz="1800" b="0" dirty="0" smtClean="0">
                        <a:latin typeface="Times New Roman" pitchFamily="18" charset="0"/>
                        <a:cs typeface="Times New Roman" pitchFamily="18" charset="0"/>
                      </a:rPr>
                      <a:t>Налоги </a:t>
                    </a:r>
                    <a:r>
                      <a:rPr lang="ru-RU" sz="1800" b="0" dirty="0">
                        <a:latin typeface="Times New Roman" pitchFamily="18" charset="0"/>
                        <a:cs typeface="Times New Roman" pitchFamily="18" charset="0"/>
                      </a:rPr>
                      <a:t>на совокупный доход
</a:t>
                    </a:r>
                    <a:r>
                      <a:rPr lang="ru-RU" sz="1800" b="0" dirty="0" smtClean="0">
                        <a:latin typeface="Times New Roman" pitchFamily="18" charset="0"/>
                        <a:cs typeface="Times New Roman" pitchFamily="18" charset="0"/>
                      </a:rPr>
                      <a:t>2558,6</a:t>
                    </a:r>
                    <a:r>
                      <a:rPr lang="ru-RU" sz="1800" b="0" baseline="0" dirty="0" smtClean="0">
                        <a:latin typeface="Times New Roman" pitchFamily="18" charset="0"/>
                        <a:cs typeface="Times New Roman" pitchFamily="18" charset="0"/>
                      </a:rPr>
                      <a:t> тыс.руб.</a:t>
                    </a:r>
                    <a:endParaRPr lang="ru-RU" sz="1800" b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dLblPos val="bestFit"/>
              <c:showCatName val="1"/>
              <c:showPercent val="1"/>
            </c:dLbl>
            <c:dLbl>
              <c:idx val="3"/>
              <c:layout>
                <c:manualLayout>
                  <c:x val="-0.16126525462858937"/>
                  <c:y val="-0.11728500322805879"/>
                </c:manualLayout>
              </c:layout>
              <c:tx>
                <c:rich>
                  <a:bodyPr/>
                  <a:lstStyle/>
                  <a:p>
                    <a:r>
                      <a:rPr lang="ru-RU" sz="1800" b="0" dirty="0">
                        <a:latin typeface="Times New Roman" pitchFamily="18" charset="0"/>
                        <a:cs typeface="Times New Roman" pitchFamily="18" charset="0"/>
                      </a:rPr>
                      <a:t>Государственная </a:t>
                    </a:r>
                    <a:r>
                      <a:rPr lang="ru-RU" sz="1800" b="0" dirty="0" smtClean="0">
                        <a:latin typeface="Times New Roman" pitchFamily="18" charset="0"/>
                        <a:cs typeface="Times New Roman" pitchFamily="18" charset="0"/>
                      </a:rPr>
                      <a:t>пошлина</a:t>
                    </a:r>
                    <a:r>
                      <a:rPr lang="ru-RU" sz="1800" b="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  <a:r>
                      <a:rPr lang="ru-RU" sz="1800" b="0" dirty="0" smtClean="0">
                        <a:latin typeface="Times New Roman" pitchFamily="18" charset="0"/>
                        <a:cs typeface="Times New Roman" pitchFamily="18" charset="0"/>
                      </a:rPr>
                      <a:t>403,4</a:t>
                    </a:r>
                    <a:r>
                      <a:rPr lang="ru-RU" sz="1800" b="0" baseline="0" dirty="0" smtClean="0">
                        <a:latin typeface="Times New Roman" pitchFamily="18" charset="0"/>
                        <a:cs typeface="Times New Roman" pitchFamily="18" charset="0"/>
                      </a:rPr>
                      <a:t> тыс.руб.</a:t>
                    </a:r>
                    <a:endParaRPr lang="ru-RU" sz="1800" b="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dLblPos val="bestFit"/>
              <c:showCatName val="1"/>
              <c:showPercent val="1"/>
            </c:dLbl>
            <c:numFmt formatCode="0%" sourceLinked="0"/>
            <c:spPr>
              <a:solidFill>
                <a:schemeClr val="accent1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800" b="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Налог на доходы физических лиц</c:v>
                </c:pt>
                <c:pt idx="1">
                  <c:v>Доходы от уплаты акцизов на ГСМ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46886.9</c:v>
                </c:pt>
                <c:pt idx="1">
                  <c:v>7519.4</c:v>
                </c:pt>
                <c:pt idx="2">
                  <c:v>2506.4</c:v>
                </c:pt>
                <c:pt idx="3">
                  <c:v>377.5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explosion val="25"/>
          <c:dLbls>
            <c:numFmt formatCode="0%" sourceLinked="0"/>
            <c:showCatName val="1"/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Налог на доходы физических лиц</c:v>
                </c:pt>
                <c:pt idx="1">
                  <c:v>Доходы от уплаты акцизов на ГСМ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explosion val="25"/>
          <c:dLbls>
            <c:numFmt formatCode="0%" sourceLinked="0"/>
            <c:showCatName val="1"/>
            <c:showPercent val="1"/>
            <c:showLeaderLines val="1"/>
          </c:dLbls>
          <c:cat>
            <c:strRef>
              <c:f>Sheet1!$B$1:$E$1</c:f>
              <c:strCache>
                <c:ptCount val="4"/>
                <c:pt idx="0">
                  <c:v>Налог на доходы физических лиц</c:v>
                </c:pt>
                <c:pt idx="1">
                  <c:v>Доходы от уплаты акцизов на ГСМ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1181612715077283"/>
          <c:y val="0.25228519106013114"/>
          <c:w val="0.83200702342762722"/>
          <c:h val="0.56749470263955804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explosion val="24"/>
          <c:dLbls>
            <c:dLbl>
              <c:idx val="0"/>
              <c:layout>
                <c:manualLayout>
                  <c:x val="-9.9762192493704008E-2"/>
                  <c:y val="-0.38313120132931466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dirty="0">
                        <a:latin typeface="Times New Roman" pitchFamily="18" charset="0"/>
                        <a:cs typeface="Times New Roman" pitchFamily="18" charset="0"/>
                      </a:rPr>
                      <a:t>Доходы от использования имущества
</a:t>
                    </a:r>
                    <a:r>
                      <a:rPr lang="ru-RU" dirty="0" smtClean="0">
                        <a:latin typeface="Times New Roman" pitchFamily="18" charset="0"/>
                        <a:cs typeface="Times New Roman" pitchFamily="18" charset="0"/>
                      </a:rPr>
                      <a:t>2163</a:t>
                    </a:r>
                    <a:r>
                      <a:rPr lang="ru-RU" baseline="0" dirty="0" smtClean="0">
                        <a:latin typeface="Times New Roman" pitchFamily="18" charset="0"/>
                        <a:cs typeface="Times New Roman" pitchFamily="18" charset="0"/>
                      </a:rPr>
                      <a:t>тыс.руб.</a:t>
                    </a:r>
                    <a:endParaRPr lang="ru-RU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0%" sourceLinked="0"/>
              <c:spPr>
                <a:solidFill>
                  <a:schemeClr val="accent1"/>
                </a:solidFill>
                <a:ln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:ln>
                <a:effectLst/>
              </c:spPr>
              <c:dLblPos val="bestFit"/>
              <c:showCatName val="1"/>
              <c:showPercent val="1"/>
            </c:dLbl>
            <c:dLbl>
              <c:idx val="1"/>
              <c:layout>
                <c:manualLayout>
                  <c:x val="7.9784052014131635E-2"/>
                  <c:y val="7.1291034027952754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dirty="0">
                        <a:latin typeface="Times New Roman" pitchFamily="18" charset="0"/>
                        <a:cs typeface="Times New Roman" pitchFamily="18" charset="0"/>
                      </a:rPr>
                      <a:t>Платежи при пользовании природными ресурсами
</a:t>
                    </a:r>
                    <a:r>
                      <a:rPr lang="ru-RU" dirty="0" smtClean="0">
                        <a:latin typeface="Times New Roman" pitchFamily="18" charset="0"/>
                        <a:cs typeface="Times New Roman" pitchFamily="18" charset="0"/>
                      </a:rPr>
                      <a:t>54,6</a:t>
                    </a:r>
                    <a:r>
                      <a:rPr lang="ru-RU" baseline="0" dirty="0" smtClean="0">
                        <a:latin typeface="Times New Roman" pitchFamily="18" charset="0"/>
                        <a:cs typeface="Times New Roman" pitchFamily="18" charset="0"/>
                      </a:rPr>
                      <a:t> тыс.руб.</a:t>
                    </a:r>
                    <a:endParaRPr lang="ru-RU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0%" sourceLinked="0"/>
              <c:spPr>
                <a:solidFill>
                  <a:schemeClr val="accent2"/>
                </a:solidFill>
                <a:ln w="25400" cap="flat" cmpd="sng" algn="ctr">
                  <a:solidFill>
                    <a:schemeClr val="accent2">
                      <a:shade val="50000"/>
                    </a:schemeClr>
                  </a:solidFill>
                  <a:prstDash val="solid"/>
                </a:ln>
                <a:effectLst/>
              </c:spPr>
              <c:dLblPos val="bestFit"/>
              <c:showCatName val="1"/>
              <c:showPercent val="1"/>
            </c:dLbl>
            <c:dLbl>
              <c:idx val="2"/>
              <c:layout>
                <c:manualLayout>
                  <c:x val="-0.1636187249323082"/>
                  <c:y val="8.6157244527673052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dirty="0">
                        <a:latin typeface="Times New Roman" pitchFamily="18" charset="0"/>
                        <a:cs typeface="Times New Roman" pitchFamily="18" charset="0"/>
                      </a:rPr>
                      <a:t>Доходы от оказания платных услуг
</a:t>
                    </a:r>
                    <a:r>
                      <a:rPr lang="ru-RU" dirty="0" smtClean="0">
                        <a:latin typeface="Times New Roman" pitchFamily="18" charset="0"/>
                        <a:cs typeface="Times New Roman" pitchFamily="18" charset="0"/>
                      </a:rPr>
                      <a:t>1584,1</a:t>
                    </a:r>
                    <a:r>
                      <a:rPr lang="ru-RU" baseline="0" dirty="0" smtClean="0">
                        <a:latin typeface="Times New Roman" pitchFamily="18" charset="0"/>
                        <a:cs typeface="Times New Roman" pitchFamily="18" charset="0"/>
                      </a:rPr>
                      <a:t> тыс.руб.</a:t>
                    </a:r>
                    <a:endParaRPr lang="ru-RU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0%" sourceLinked="0"/>
              <c:spPr>
                <a:solidFill>
                  <a:schemeClr val="accent3"/>
                </a:solidFill>
                <a:ln w="25400" cap="flat" cmpd="sng" algn="ctr">
                  <a:solidFill>
                    <a:schemeClr val="accent3">
                      <a:shade val="50000"/>
                    </a:schemeClr>
                  </a:solidFill>
                  <a:prstDash val="solid"/>
                </a:ln>
                <a:effectLst/>
              </c:spPr>
              <c:dLblPos val="bestFit"/>
              <c:showCatName val="1"/>
              <c:showPercent val="1"/>
            </c:dLbl>
            <c:dLbl>
              <c:idx val="3"/>
              <c:layout>
                <c:manualLayout>
                  <c:x val="1.4479533179850282E-2"/>
                  <c:y val="-0.34422268606223011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dirty="0">
                        <a:latin typeface="Times New Roman" pitchFamily="18" charset="0"/>
                        <a:cs typeface="Times New Roman" pitchFamily="18" charset="0"/>
                      </a:rPr>
                      <a:t>Доходы от продажи земельных участков и имущества
</a:t>
                    </a:r>
                    <a:r>
                      <a:rPr lang="ru-RU" dirty="0" smtClean="0">
                        <a:latin typeface="Times New Roman" pitchFamily="18" charset="0"/>
                        <a:cs typeface="Times New Roman" pitchFamily="18" charset="0"/>
                      </a:rPr>
                      <a:t>403,4</a:t>
                    </a:r>
                    <a:r>
                      <a:rPr lang="ru-RU" baseline="0" dirty="0" smtClean="0">
                        <a:latin typeface="Times New Roman" pitchFamily="18" charset="0"/>
                        <a:cs typeface="Times New Roman" pitchFamily="18" charset="0"/>
                      </a:rPr>
                      <a:t> тыс.руб.</a:t>
                    </a:r>
                    <a:endParaRPr lang="ru-RU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0%" sourceLinked="0"/>
              <c:spPr>
                <a:solidFill>
                  <a:schemeClr val="accent4"/>
                </a:solidFill>
                <a:ln w="25400" cap="flat" cmpd="sng" algn="ctr">
                  <a:solidFill>
                    <a:schemeClr val="accent4">
                      <a:shade val="50000"/>
                    </a:schemeClr>
                  </a:solidFill>
                  <a:prstDash val="solid"/>
                </a:ln>
                <a:effectLst/>
              </c:spPr>
              <c:dLblPos val="bestFit"/>
              <c:showCatName val="1"/>
              <c:showPercent val="1"/>
            </c:dLbl>
            <c:dLbl>
              <c:idx val="4"/>
              <c:layout>
                <c:manualLayout>
                  <c:x val="0.24865485564304463"/>
                  <c:y val="-0.15105531442983874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dirty="0" smtClean="0">
                        <a:latin typeface="Times New Roman" pitchFamily="18" charset="0"/>
                        <a:cs typeface="Times New Roman" pitchFamily="18" charset="0"/>
                      </a:rPr>
                      <a:t>Штрафы
630,5 тыс.руб.</a:t>
                    </a:r>
                    <a:endParaRPr lang="ru-RU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0%" sourceLinked="0"/>
              <c:spPr>
                <a:solidFill>
                  <a:schemeClr val="accent5"/>
                </a:solidFill>
                <a:ln w="25400" cap="flat" cmpd="sng" algn="ctr">
                  <a:solidFill>
                    <a:schemeClr val="accent5">
                      <a:shade val="50000"/>
                    </a:schemeClr>
                  </a:solidFill>
                  <a:prstDash val="solid"/>
                </a:ln>
                <a:effectLst/>
              </c:spPr>
              <c:dLblPos val="bestFit"/>
              <c:showCatName val="1"/>
              <c:showPercent val="1"/>
            </c:dLbl>
            <c:numFmt formatCode="0%" sourceLinked="0"/>
            <c:txPr>
              <a:bodyPr/>
              <a:lstStyle/>
              <a:p>
                <a:pPr>
                  <a:defRPr b="1" cap="none" spc="50">
                    <a:ln w="12700" cmpd="sng">
                      <a:solidFill>
                        <a:schemeClr val="accent6">
                          <a:satMod val="120000"/>
                          <a:shade val="80000"/>
                        </a:schemeClr>
                      </a:solidFill>
                      <a:prstDash val="solid"/>
                    </a:ln>
                    <a:solidFill>
                      <a:schemeClr val="accent6">
                        <a:tint val="1000"/>
                      </a:schemeClr>
                    </a:solidFill>
                    <a:effectLst>
                      <a:glow rad="53100">
                        <a:schemeClr val="accent6">
                          <a:satMod val="180000"/>
                          <a:alpha val="30000"/>
                        </a:schemeClr>
                      </a:glo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CatName val="1"/>
            <c:showPercent val="1"/>
          </c:dLbls>
          <c:cat>
            <c:strRef>
              <c:f>Sheet1!$B$1:$F$1</c:f>
              <c:strCache>
                <c:ptCount val="5"/>
                <c:pt idx="0">
                  <c:v>Доходы от использования имущества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</c:v>
                </c:pt>
                <c:pt idx="3">
                  <c:v>Доходы от продажи земельных участков и имущества</c:v>
                </c:pt>
                <c:pt idx="4">
                  <c:v>Штрафы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1955.8</c:v>
                </c:pt>
                <c:pt idx="1">
                  <c:v>191.4</c:v>
                </c:pt>
                <c:pt idx="2">
                  <c:v>728.3</c:v>
                </c:pt>
                <c:pt idx="3">
                  <c:v>1149.9000000000001</c:v>
                </c:pt>
                <c:pt idx="4">
                  <c:v>658.8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explosion val="13"/>
          <c:dLbls>
            <c:numFmt formatCode="0%" sourceLinked="0"/>
            <c:showCatName val="1"/>
            <c:showPercent val="1"/>
          </c:dLbls>
          <c:cat>
            <c:strRef>
              <c:f>Sheet1!$B$1:$F$1</c:f>
              <c:strCache>
                <c:ptCount val="5"/>
                <c:pt idx="0">
                  <c:v>Доходы от использования имущества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</c:v>
                </c:pt>
                <c:pt idx="3">
                  <c:v>Доходы от продажи земельных участков и имущества</c:v>
                </c:pt>
                <c:pt idx="4">
                  <c:v>Штрафы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explosion val="13"/>
          <c:dLbls>
            <c:numFmt formatCode="0%" sourceLinked="0"/>
            <c:showCatName val="1"/>
            <c:showPercent val="1"/>
          </c:dLbls>
          <c:cat>
            <c:strRef>
              <c:f>Sheet1!$B$1:$F$1</c:f>
              <c:strCache>
                <c:ptCount val="5"/>
                <c:pt idx="0">
                  <c:v>Доходы от использования имущества</c:v>
                </c:pt>
                <c:pt idx="1">
                  <c:v>Платежи при пользовании природными ресурсами</c:v>
                </c:pt>
                <c:pt idx="2">
                  <c:v>Доходы от оказания платных услуг</c:v>
                </c:pt>
                <c:pt idx="3">
                  <c:v>Доходы от продажи земельных участков и имущества</c:v>
                </c:pt>
                <c:pt idx="4">
                  <c:v>Штрафы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autoTitleDeleted val="1"/>
    <c:view3D>
      <c:rotY val="130"/>
      <c:perspective val="0"/>
    </c:view3D>
    <c:plotArea>
      <c:layout>
        <c:manualLayout>
          <c:layoutTarget val="inner"/>
          <c:xMode val="edge"/>
          <c:yMode val="edge"/>
          <c:x val="1.3138787419191102E-3"/>
          <c:y val="0.18080614685407084"/>
          <c:w val="0.65529842234739644"/>
          <c:h val="0.81653641010832745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explosion val="23"/>
          <c:dPt>
            <c:idx val="0"/>
            <c:spPr>
              <a:solidFill>
                <a:srgbClr val="FFFF00"/>
              </a:solidFill>
              <a:ln>
                <a:solidFill>
                  <a:srgbClr val="FFFF00"/>
                </a:solidFill>
              </a:ln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chemeClr val="accent6"/>
              </a:solidFill>
              <a:ln w="25400" cap="flat" cmpd="sng" algn="ctr">
                <a:solidFill>
                  <a:schemeClr val="accent6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3"/>
            <c:spPr>
              <a:solidFill>
                <a:srgbClr val="00B0F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chemeClr val="bg1"/>
                        </a:solidFill>
                      </a:defRPr>
                    </a:pPr>
                    <a:r>
                      <a:rPr lang="ru-RU" smtClean="0"/>
                      <a:t>39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pPr/>
              <c:showPercent val="1"/>
            </c:dLbl>
            <c:dLbl>
              <c:idx val="2"/>
              <c:delete val="1"/>
            </c:dLbl>
            <c:dLbl>
              <c:idx val="3"/>
              <c:layout>
                <c:manualLayout>
                  <c:x val="-8.2730905607416347E-2"/>
                  <c:y val="-7.1204198341504446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bg1"/>
                        </a:solidFill>
                      </a:defRPr>
                    </a:pPr>
                    <a:r>
                      <a:rPr lang="ru-RU" dirty="0" smtClean="0"/>
                      <a:t>16%</a:t>
                    </a:r>
                    <a:endParaRPr lang="en-US" dirty="0"/>
                  </a:p>
                </c:rich>
              </c:tx>
              <c:spPr/>
              <c:showPercent val="1"/>
            </c:dLbl>
            <c:showPercent val="1"/>
          </c:dLbls>
          <c:cat>
            <c:strRef>
              <c:f>Sheet1!$B$1:$E$1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Межбюджетные трансферты</c:v>
                </c:pt>
                <c:pt idx="3">
                  <c:v>Субсидии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132518.6</c:v>
                </c:pt>
                <c:pt idx="1">
                  <c:v>147122.79999999999</c:v>
                </c:pt>
                <c:pt idx="2">
                  <c:v>1547.3</c:v>
                </c:pt>
                <c:pt idx="3">
                  <c:v>13059.1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explosion val="25"/>
          <c:dLbls>
            <c:showPercent val="1"/>
          </c:dLbls>
          <c:cat>
            <c:strRef>
              <c:f>Sheet1!$B$1:$E$1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Межбюджетные трансферты</c:v>
                </c:pt>
                <c:pt idx="3">
                  <c:v>Субсидии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explosion val="25"/>
          <c:dLbls>
            <c:showPercent val="1"/>
          </c:dLbls>
          <c:cat>
            <c:strRef>
              <c:f>Sheet1!$B$1:$E$1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Межбюджетные трансферты</c:v>
                </c:pt>
                <c:pt idx="3">
                  <c:v>Субсидии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2400" b="1" baseline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 b="1" baseline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 b="1" baseline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400" b="1" baseline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8.927353699403423E-3"/>
          <c:y val="1.5944658225623201E-2"/>
          <c:w val="0.59607599686749602"/>
          <c:h val="0.29764994151532825"/>
        </c:manualLayout>
      </c:layout>
      <c:txPr>
        <a:bodyPr/>
        <a:lstStyle/>
        <a:p>
          <a:pPr>
            <a:defRPr sz="2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3969397329875092E-2"/>
          <c:y val="0.21255831877251039"/>
          <c:w val="0.7990149816353268"/>
          <c:h val="0.76443530630427414"/>
        </c:manualLayout>
      </c:layout>
      <c:pie3DChart>
        <c:varyColors val="1"/>
        <c:ser>
          <c:idx val="0"/>
          <c:order val="0"/>
          <c:explosion val="25"/>
          <c:dPt>
            <c:idx val="5"/>
            <c:spPr>
              <a:solidFill>
                <a:schemeClr val="accent6">
                  <a:lumMod val="60000"/>
                  <a:lumOff val="40000"/>
                </a:schemeClr>
              </a:solidFill>
              <a:ln w="25400" cap="flat" cmpd="sng" algn="ctr">
                <a:solidFill>
                  <a:schemeClr val="accent3"/>
                </a:solidFill>
                <a:prstDash val="solid"/>
              </a:ln>
              <a:effectLst/>
            </c:spPr>
          </c:dPt>
          <c:dLbls>
            <c:dLbl>
              <c:idx val="1"/>
              <c:layout>
                <c:manualLayout>
                  <c:x val="4.3642626270107591E-3"/>
                  <c:y val="-0.20996651971351538"/>
                </c:manualLayout>
              </c:layout>
              <c:showVal val="1"/>
              <c:showCatName val="1"/>
            </c:dLbl>
            <c:dLbl>
              <c:idx val="3"/>
              <c:layout>
                <c:manualLayout>
                  <c:x val="-1.492835203817613E-3"/>
                  <c:y val="-1.8031925668164764E-2"/>
                </c:manualLayout>
              </c:layout>
              <c:showVal val="1"/>
              <c:showCatName val="1"/>
            </c:dLbl>
            <c:dLbl>
              <c:idx val="4"/>
              <c:layout>
                <c:manualLayout>
                  <c:x val="2.1232275210881731E-2"/>
                  <c:y val="9.0917630969284027E-2"/>
                </c:manualLayout>
              </c:layout>
              <c:showVal val="1"/>
              <c:showCatName val="1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ru-RU" dirty="0"/>
                      <a:t>Обслуживание </a:t>
                    </a:r>
                    <a:r>
                      <a:rPr lang="ru-RU" dirty="0" err="1"/>
                      <a:t>гос</a:t>
                    </a:r>
                    <a:r>
                      <a:rPr lang="ru-RU"/>
                      <a:t>. </a:t>
                    </a:r>
                    <a:r>
                      <a:rPr lang="ru-RU" smtClean="0"/>
                      <a:t>и </a:t>
                    </a:r>
                    <a:r>
                      <a:rPr lang="ru-RU" dirty="0" err="1"/>
                      <a:t>мун</a:t>
                    </a:r>
                    <a:r>
                      <a:rPr lang="ru-RU"/>
                      <a:t>. </a:t>
                    </a:r>
                    <a:r>
                      <a:rPr lang="ru-RU" smtClean="0"/>
                      <a:t>долга</a:t>
                    </a:r>
                    <a:r>
                      <a:rPr lang="ru-RU" dirty="0"/>
                      <a:t>; 1132</a:t>
                    </a:r>
                  </a:p>
                </c:rich>
              </c:tx>
              <c:showVal val="1"/>
              <c:showCatName val="1"/>
            </c:dLbl>
            <c:spPr>
              <a:solidFill>
                <a:schemeClr val="accent1">
                  <a:lumMod val="20000"/>
                  <a:lumOff val="80000"/>
                </a:schemeClr>
              </a:solidFill>
              <a:ln w="25400" cap="flat" cmpd="sng" algn="ctr">
                <a:solidFill>
                  <a:schemeClr val="accent3"/>
                </a:solidFill>
                <a:prstDash val="solid"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dk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Лист1!$A$1:$L$1</c:f>
              <c:strCache>
                <c:ptCount val="12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Образование</c:v>
                </c:pt>
                <c:pt idx="6">
                  <c:v>Культура и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</c:v>
                </c:pt>
                <c:pt idx="10">
                  <c:v>Обслуживание гос. И мун. Долга</c:v>
                </c:pt>
                <c:pt idx="11">
                  <c:v>Охрана окружающей среды</c:v>
                </c:pt>
              </c:strCache>
            </c:strRef>
          </c:cat>
          <c:val>
            <c:numRef>
              <c:f>Лист1!$A$2:$L$2</c:f>
              <c:numCache>
                <c:formatCode>General</c:formatCode>
                <c:ptCount val="12"/>
                <c:pt idx="0">
                  <c:v>48215.5</c:v>
                </c:pt>
                <c:pt idx="1">
                  <c:v>872.4</c:v>
                </c:pt>
                <c:pt idx="2">
                  <c:v>1769.6</c:v>
                </c:pt>
                <c:pt idx="3">
                  <c:v>25128.400000000001</c:v>
                </c:pt>
                <c:pt idx="4">
                  <c:v>7652.6</c:v>
                </c:pt>
                <c:pt idx="5">
                  <c:v>230881</c:v>
                </c:pt>
                <c:pt idx="6">
                  <c:v>56995.1</c:v>
                </c:pt>
                <c:pt idx="7">
                  <c:v>12853</c:v>
                </c:pt>
                <c:pt idx="8">
                  <c:v>1697.6</c:v>
                </c:pt>
                <c:pt idx="9">
                  <c:v>8326.1</c:v>
                </c:pt>
                <c:pt idx="10">
                  <c:v>1132</c:v>
                </c:pt>
                <c:pt idx="11">
                  <c:v>1059.9000000000001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4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elete val="1"/>
          </c:dLbls>
          <c:cat>
            <c:strRef>
              <c:f>Лист1!$A$2:$A$6</c:f>
              <c:strCache>
                <c:ptCount val="5"/>
                <c:pt idx="0">
                  <c:v>Развитие общего образования</c:v>
                </c:pt>
                <c:pt idx="1">
                  <c:v>Дополнительное образование и воспитание детей</c:v>
                </c:pt>
                <c:pt idx="2">
                  <c:v>Реализация молодежной политики (организация и отдых детей)</c:v>
                </c:pt>
                <c:pt idx="3">
                  <c:v>Развитие дошкольного образования</c:v>
                </c:pt>
                <c:pt idx="4">
                  <c:v>Создание условий для реализации муниципальной программы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137330</c:v>
                </c:pt>
                <c:pt idx="1">
                  <c:v>19633</c:v>
                </c:pt>
                <c:pt idx="2">
                  <c:v>1294.8</c:v>
                </c:pt>
                <c:pt idx="3">
                  <c:v>51184.800000000003</c:v>
                </c:pt>
                <c:pt idx="4">
                  <c:v>10392.700000000004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Y val="10"/>
      <c:perspective val="0"/>
    </c:view3D>
    <c:plotArea>
      <c:layout>
        <c:manualLayout>
          <c:layoutTarget val="inner"/>
          <c:xMode val="edge"/>
          <c:yMode val="edge"/>
          <c:x val="5.3436242344706932E-2"/>
          <c:y val="0.11704462905633305"/>
          <c:w val="0.83961601904707661"/>
          <c:h val="0.70811464169815663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explosion val="25"/>
          <c:dPt>
            <c:idx val="0"/>
            <c:explosion val="17"/>
          </c:dPt>
          <c:dPt>
            <c:idx val="1"/>
            <c:explosion val="32"/>
          </c:dPt>
          <c:dLbls>
            <c:dLbl>
              <c:idx val="0"/>
              <c:layout>
                <c:manualLayout>
                  <c:x val="5.7018153980752509E-2"/>
                  <c:y val="-9.6341177701385436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cap="none" spc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b="0" cap="none" spc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rPr>
                      <a:t>Организация библиотечного обслуживания
</a:t>
                    </a:r>
                    <a:r>
                      <a:rPr lang="ru-RU" sz="1600" b="0" cap="none" spc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rPr>
                      <a:t>8 111,4</a:t>
                    </a:r>
                    <a:endParaRPr lang="ru-RU" sz="1600" b="0" cap="none" spc="0" dirty="0">
                      <a:ln>
                        <a:noFill/>
                      </a:ln>
                      <a:solidFill>
                        <a:srgbClr val="002060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endParaRPr>
                  </a:p>
                </c:rich>
              </c:tx>
              <c:numFmt formatCode="0%" sourceLinked="0"/>
              <c:spPr>
                <a:solidFill>
                  <a:schemeClr val="tx2">
                    <a:lumMod val="20000"/>
                    <a:lumOff val="80000"/>
                  </a:schemeClr>
                </a:solidFill>
              </c:spPr>
              <c:showCatName val="1"/>
              <c:showPercent val="1"/>
            </c:dLbl>
            <c:dLbl>
              <c:idx val="1"/>
              <c:layout>
                <c:manualLayout>
                  <c:x val="0.23330096237970255"/>
                  <c:y val="-0.39029764737721312"/>
                </c:manualLayout>
              </c:layout>
              <c:tx>
                <c:rich>
                  <a:bodyPr/>
                  <a:lstStyle/>
                  <a:p>
                    <a:pPr>
                      <a:defRPr sz="1600" b="0" i="0" cap="none" spc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b="0" cap="none" spc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Организация досуга, </a:t>
                    </a:r>
                    <a:r>
                      <a:rPr lang="ru-RU" sz="1600" b="0" cap="none" spc="0" dirty="0" err="1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предо-ставление</a:t>
                    </a:r>
                    <a:r>
                      <a:rPr lang="ru-RU" sz="1600" b="0" cap="none" spc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 услуг организации</a:t>
                    </a:r>
                    <a:r>
                      <a:rPr lang="ru-RU" sz="1600" b="0" cap="none" spc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 культуры</a:t>
                    </a:r>
                    <a:r>
                      <a:rPr lang="ru-RU" sz="1600" b="0" cap="none" spc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  <a:r>
                      <a:rPr lang="ru-RU" sz="1600" b="0" cap="none" spc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32 649,9</a:t>
                    </a:r>
                    <a:endParaRPr lang="ru-RU" sz="1600" b="0" cap="none" spc="0" dirty="0">
                      <a:ln>
                        <a:noFill/>
                      </a:ln>
                      <a:solidFill>
                        <a:srgbClr val="002060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0%" sourceLinked="0"/>
              <c:spPr>
                <a:solidFill>
                  <a:schemeClr val="tx2">
                    <a:lumMod val="20000"/>
                    <a:lumOff val="80000"/>
                  </a:schemeClr>
                </a:solidFill>
              </c:spPr>
              <c:showCatName val="1"/>
              <c:showPercent val="1"/>
            </c:dLbl>
            <c:dLbl>
              <c:idx val="2"/>
              <c:layout>
                <c:manualLayout>
                  <c:x val="7.4365704286964197E-4"/>
                  <c:y val="-0.15453812728298821"/>
                </c:manualLayout>
              </c:layout>
              <c:tx>
                <c:rich>
                  <a:bodyPr/>
                  <a:lstStyle/>
                  <a:p>
                    <a:pPr>
                      <a:defRPr sz="1600" b="0" i="0" cap="none" spc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b="0" cap="none" spc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Создание условий для </a:t>
                    </a:r>
                    <a:r>
                      <a:rPr lang="ru-RU" sz="1600" b="0" cap="none" spc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реализации </a:t>
                    </a:r>
                    <a:r>
                      <a:rPr lang="ru-RU" sz="1600" b="0" cap="none" spc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МП
</a:t>
                    </a:r>
                    <a:r>
                      <a:rPr lang="ru-RU" sz="1600" b="0" cap="none" spc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10 913,3</a:t>
                    </a:r>
                    <a:endParaRPr lang="ru-RU" sz="1600" b="0" cap="none" spc="0" dirty="0">
                      <a:ln>
                        <a:noFill/>
                      </a:ln>
                      <a:solidFill>
                        <a:srgbClr val="002060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0%" sourceLinked="0"/>
              <c:spPr>
                <a:solidFill>
                  <a:schemeClr val="tx2">
                    <a:lumMod val="20000"/>
                    <a:lumOff val="80000"/>
                  </a:schemeClr>
                </a:solidFill>
              </c:spPr>
              <c:showCatName val="1"/>
              <c:showPercent val="1"/>
            </c:dLbl>
            <c:dLbl>
              <c:idx val="3"/>
              <c:layout>
                <c:manualLayout>
                  <c:x val="-2.6755468066491688E-2"/>
                  <c:y val="1.2668327780732951E-3"/>
                </c:manualLayout>
              </c:layout>
              <c:tx>
                <c:rich>
                  <a:bodyPr/>
                  <a:lstStyle/>
                  <a:p>
                    <a:pPr>
                      <a:defRPr sz="1600" b="0" i="0" cap="none" spc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b="0" cap="none" spc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Развитие местного народного творчества
</a:t>
                    </a:r>
                    <a:r>
                      <a:rPr lang="ru-RU" sz="1600" b="0" cap="none" spc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rPr>
                      <a:t> 4 846</a:t>
                    </a:r>
                    <a:endParaRPr lang="ru-RU" sz="1600" b="0" cap="none" spc="0" dirty="0">
                      <a:ln>
                        <a:noFill/>
                      </a:ln>
                      <a:solidFill>
                        <a:srgbClr val="002060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numFmt formatCode="0%" sourceLinked="0"/>
              <c:spPr>
                <a:solidFill>
                  <a:schemeClr val="tx2">
                    <a:lumMod val="20000"/>
                    <a:lumOff val="80000"/>
                  </a:schemeClr>
                </a:solidFill>
              </c:spPr>
              <c:showCatName val="1"/>
              <c:showPercent val="1"/>
            </c:dLbl>
            <c:dLbl>
              <c:idx val="4"/>
              <c:layout>
                <c:manualLayout>
                  <c:x val="-4.867290026246715E-2"/>
                  <c:y val="-4.7383561159400747E-2"/>
                </c:manualLayout>
              </c:layout>
              <c:tx>
                <c:rich>
                  <a:bodyPr/>
                  <a:lstStyle/>
                  <a:p>
                    <a:pPr>
                      <a:defRPr sz="1600" b="0" i="0" cap="none" spc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b="0" cap="none" spc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rPr>
                      <a:t>Развитие туризма
</a:t>
                    </a:r>
                    <a:r>
                      <a:rPr lang="ru-RU" sz="1600" b="0" cap="none" spc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rPr>
                      <a:t>243,2</a:t>
                    </a:r>
                    <a:endParaRPr lang="ru-RU" sz="1600" b="0" cap="none" spc="0" dirty="0">
                      <a:ln>
                        <a:noFill/>
                      </a:ln>
                      <a:solidFill>
                        <a:srgbClr val="002060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endParaRPr>
                  </a:p>
                </c:rich>
              </c:tx>
              <c:numFmt formatCode="0%" sourceLinked="0"/>
              <c:spPr>
                <a:solidFill>
                  <a:schemeClr val="tx2">
                    <a:lumMod val="20000"/>
                    <a:lumOff val="80000"/>
                  </a:schemeClr>
                </a:solidFill>
              </c:spPr>
              <c:showCatName val="1"/>
              <c:showPercent val="1"/>
            </c:dLbl>
            <c:numFmt formatCode="0%" sourceLinked="0"/>
            <c:spPr>
              <a:solidFill>
                <a:schemeClr val="tx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 sz="1600" b="1" i="0" baseline="0">
                    <a:ln>
                      <a:noFill/>
                    </a:ln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Sheet1!$B$1:$F$1</c:f>
              <c:strCache>
                <c:ptCount val="5"/>
                <c:pt idx="0">
                  <c:v>Организация библиотечного обслуживания</c:v>
                </c:pt>
                <c:pt idx="1">
                  <c:v>Организация досуга</c:v>
                </c:pt>
                <c:pt idx="2">
                  <c:v>Создание условий для организации МП</c:v>
                </c:pt>
                <c:pt idx="3">
                  <c:v>Развитие местного народного творчества</c:v>
                </c:pt>
                <c:pt idx="4">
                  <c:v>Развитие туризма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8114.4</c:v>
                </c:pt>
                <c:pt idx="1">
                  <c:v>32649.8</c:v>
                </c:pt>
                <c:pt idx="2">
                  <c:v>10913.3</c:v>
                </c:pt>
                <c:pt idx="3">
                  <c:v>4845</c:v>
                </c:pt>
                <c:pt idx="4">
                  <c:v>243.2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2"/>
  <c:chart>
    <c:title>
      <c:tx>
        <c:rich>
          <a:bodyPr/>
          <a:lstStyle/>
          <a:p>
            <a:pPr>
              <a:defRPr sz="2800" i="1">
                <a:solidFill>
                  <a:srgbClr val="7030A0"/>
                </a:solidFill>
              </a:defRPr>
            </a:pPr>
            <a:r>
              <a:rPr lang="ru-RU" sz="2800" i="1" dirty="0">
                <a:solidFill>
                  <a:srgbClr val="7030A0"/>
                </a:solidFill>
              </a:rPr>
              <a:t>Подпрограммы</a:t>
            </a:r>
          </a:p>
        </c:rich>
      </c:tx>
      <c:layout>
        <c:manualLayout>
          <c:xMode val="edge"/>
          <c:yMode val="edge"/>
          <c:x val="0.17209848300024663"/>
          <c:y val="5.2776908486389836E-2"/>
        </c:manualLayout>
      </c:layout>
    </c:title>
    <c:view3D>
      <c:rotY val="10"/>
      <c:perspective val="0"/>
    </c:view3D>
    <c:plotArea>
      <c:layout>
        <c:manualLayout>
          <c:layoutTarget val="inner"/>
          <c:xMode val="edge"/>
          <c:yMode val="edge"/>
          <c:x val="1.1936919526012973E-2"/>
          <c:y val="0.18571708017630356"/>
          <c:w val="0.62016574585634698"/>
          <c:h val="0.6075085324232149"/>
        </c:manualLayout>
      </c:layout>
      <c:pie3DChart>
        <c:varyColors val="1"/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rotY val="10"/>
      <c:perspective val="0"/>
    </c:view3D>
    <c:plotArea>
      <c:layout>
        <c:manualLayout>
          <c:layoutTarget val="inner"/>
          <c:xMode val="edge"/>
          <c:yMode val="edge"/>
          <c:x val="0.1353526095343657"/>
          <c:y val="0.36806838530805414"/>
          <c:w val="0.60390355912743976"/>
          <c:h val="0.5187032418952521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explosion val="29"/>
          <c:dPt>
            <c:idx val="0"/>
            <c:explosion val="0"/>
            <c:spPr>
              <a:gradFill rotWithShape="1">
                <a:gsLst>
                  <a:gs pos="0">
                    <a:schemeClr val="accent4">
                      <a:tint val="50000"/>
                      <a:satMod val="300000"/>
                    </a:schemeClr>
                  </a:gs>
                  <a:gs pos="35000">
                    <a:schemeClr val="accent4">
                      <a:tint val="37000"/>
                      <a:satMod val="300000"/>
                    </a:schemeClr>
                  </a:gs>
                  <a:gs pos="100000">
                    <a:schemeClr val="accent4">
                      <a:tint val="15000"/>
                      <a:satMod val="350000"/>
                    </a:schemeClr>
                  </a:gs>
                </a:gsLst>
                <a:lin ang="16200000" scaled="1"/>
              </a:gradFill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cat>
            <c:strRef>
              <c:f>Sheet1!$B$1:$C$1</c:f>
              <c:strCache>
                <c:ptCount val="2"/>
                <c:pt idx="0">
                  <c:v>создание условий для развития физкультуры и спорта</c:v>
                </c:pt>
                <c:pt idx="1">
                  <c:v>Профилактика немедицинского потребления наркотиков и других психоактивных веществ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1697.6</c:v>
                </c:pt>
                <c:pt idx="1">
                  <c:v>14</c:v>
                </c:pt>
              </c:numCache>
            </c:numRef>
          </c:val>
        </c:ser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215021-87E5-4E3E-949F-00584CB455EF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9504FE-49A0-4CE6-8BDB-7B1DD4CB0639}">
      <dgm:prSet custT="1"/>
      <dgm:spPr/>
      <dgm:t>
        <a:bodyPr/>
        <a:lstStyle/>
        <a:p>
          <a:pPr algn="ctr" rtl="0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Поступления от уплаты налогов (НДФЛ, акцизы на нефтепродукты, налоги на совокупный доход, госпошлина)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DEFB249-37E9-40D2-BB05-E2F1420B353C}" type="parTrans" cxnId="{DACCD6FA-7C94-4274-ABD2-E090CEF829BE}">
      <dgm:prSet/>
      <dgm:spPr/>
      <dgm:t>
        <a:bodyPr/>
        <a:lstStyle/>
        <a:p>
          <a:endParaRPr lang="ru-RU"/>
        </a:p>
      </dgm:t>
    </dgm:pt>
    <dgm:pt modelId="{698AC734-E00A-4C68-957D-01281D3C2060}" type="sibTrans" cxnId="{DACCD6FA-7C94-4274-ABD2-E090CEF829BE}">
      <dgm:prSet/>
      <dgm:spPr/>
      <dgm:t>
        <a:bodyPr/>
        <a:lstStyle/>
        <a:p>
          <a:endParaRPr lang="ru-RU"/>
        </a:p>
      </dgm:t>
    </dgm:pt>
    <dgm:pt modelId="{87619075-55BE-4C9A-8387-57B677C35C5B}" type="pres">
      <dgm:prSet presAssocID="{E9215021-87E5-4E3E-949F-00584CB455E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262193-4340-470B-B994-51A8CFBEEB79}" type="pres">
      <dgm:prSet presAssocID="{E59504FE-49A0-4CE6-8BDB-7B1DD4CB0639}" presName="parentText" presStyleLbl="node1" presStyleIdx="0" presStyleCnt="1" custScaleX="100000" custScaleY="537482" custLinFactNeighborX="-23810" custLinFactNeighborY="-564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CC4270-8A5E-43FE-9AE4-C2CA8B40C74B}" type="presOf" srcId="{E9215021-87E5-4E3E-949F-00584CB455EF}" destId="{87619075-55BE-4C9A-8387-57B677C35C5B}" srcOrd="0" destOrd="0" presId="urn:microsoft.com/office/officeart/2005/8/layout/vList2"/>
    <dgm:cxn modelId="{DACCD6FA-7C94-4274-ABD2-E090CEF829BE}" srcId="{E9215021-87E5-4E3E-949F-00584CB455EF}" destId="{E59504FE-49A0-4CE6-8BDB-7B1DD4CB0639}" srcOrd="0" destOrd="0" parTransId="{0DEFB249-37E9-40D2-BB05-E2F1420B353C}" sibTransId="{698AC734-E00A-4C68-957D-01281D3C2060}"/>
    <dgm:cxn modelId="{6B9B2B50-688C-4167-8467-80525C7CDB16}" type="presOf" srcId="{E59504FE-49A0-4CE6-8BDB-7B1DD4CB0639}" destId="{79262193-4340-470B-B994-51A8CFBEEB79}" srcOrd="0" destOrd="0" presId="urn:microsoft.com/office/officeart/2005/8/layout/vList2"/>
    <dgm:cxn modelId="{2359FFC5-F3CC-44F1-B952-B0D0B17B2CF3}" type="presParOf" srcId="{87619075-55BE-4C9A-8387-57B677C35C5B}" destId="{79262193-4340-470B-B994-51A8CFBEEB79}" srcOrd="0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DBA897-F89B-42E0-BE04-FA76142A9AD5}" type="doc">
      <dgm:prSet loTypeId="urn:microsoft.com/office/officeart/2005/8/layout/vList4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806BDEE7-4921-48C5-B8DA-586EBA40BBBB}" type="pres">
      <dgm:prSet presAssocID="{64DBA897-F89B-42E0-BE04-FA76142A9AD5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1C4F4D9-E79C-4E1B-B3AB-A5FEF5AFB88D}" type="presOf" srcId="{64DBA897-F89B-42E0-BE04-FA76142A9AD5}" destId="{806BDEE7-4921-48C5-B8DA-586EBA40BBBB}" srcOrd="0" destOrd="0" presId="urn:microsoft.com/office/officeart/2005/8/layout/vList4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0.40926</cdr:x>
      <cdr:y>0.34622</cdr:y>
    </cdr:from>
    <cdr:to>
      <cdr:x>0.50712</cdr:x>
      <cdr:y>0.47606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286148" y="1714512"/>
          <a:ext cx="785818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0.3291</cdr:x>
      <cdr:y>0.33333</cdr:y>
    </cdr:from>
    <cdr:to>
      <cdr:x>0.44121</cdr:x>
      <cdr:y>0.52727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684315" y="157163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0.27655</cdr:x>
      <cdr:y>0.25758</cdr:y>
    </cdr:from>
    <cdr:to>
      <cdr:x>0.38866</cdr:x>
      <cdr:y>0.36364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255687" y="1214446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800" dirty="0"/>
        </a:p>
      </cdr:txBody>
    </cdr:sp>
  </cdr:relSizeAnchor>
  <cdr:relSizeAnchor xmlns:cdr="http://schemas.openxmlformats.org/drawingml/2006/chartDrawing">
    <cdr:from>
      <cdr:x>0.55682</cdr:x>
      <cdr:y>0.5303</cdr:y>
    </cdr:from>
    <cdr:to>
      <cdr:x>0.66893</cdr:x>
      <cdr:y>0.65152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541703" y="2500330"/>
          <a:ext cx="914400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800" dirty="0"/>
        </a:p>
      </cdr:txBody>
    </cdr:sp>
  </cdr:relSizeAnchor>
  <cdr:relSizeAnchor xmlns:cdr="http://schemas.openxmlformats.org/drawingml/2006/chartDrawing">
    <cdr:from>
      <cdr:x>0.39917</cdr:x>
      <cdr:y>0.62121</cdr:y>
    </cdr:from>
    <cdr:to>
      <cdr:x>0.51128</cdr:x>
      <cdr:y>0.72727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3255819" y="2928958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800" dirty="0"/>
        </a:p>
      </cdr:txBody>
    </cdr:sp>
  </cdr:relSizeAnchor>
  <cdr:relSizeAnchor xmlns:cdr="http://schemas.openxmlformats.org/drawingml/2006/chartDrawing">
    <cdr:from>
      <cdr:x>0.34662</cdr:x>
      <cdr:y>0.5303</cdr:y>
    </cdr:from>
    <cdr:to>
      <cdr:x>0.45873</cdr:x>
      <cdr:y>0.63636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827191" y="2500330"/>
          <a:ext cx="91440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800" dirty="0"/>
        </a:p>
      </cdr:txBody>
    </cdr:sp>
  </cdr:relSizeAnchor>
  <cdr:relSizeAnchor xmlns:cdr="http://schemas.openxmlformats.org/drawingml/2006/chartDrawing">
    <cdr:from>
      <cdr:x>0.43411</cdr:x>
      <cdr:y>0.74259</cdr:y>
    </cdr:from>
    <cdr:to>
      <cdr:x>0.4343</cdr:x>
      <cdr:y>0.7729</cdr:y>
    </cdr:to>
    <cdr:sp macro="" textlink="">
      <cdr:nvSpPr>
        <cdr:cNvPr id="13" name="Прямая соединительная линия 12"/>
        <cdr:cNvSpPr/>
      </cdr:nvSpPr>
      <cdr:spPr>
        <a:xfrm xmlns:a="http://schemas.openxmlformats.org/drawingml/2006/main" rot="5400000" flipH="1" flipV="1">
          <a:off x="3540777" y="3501256"/>
          <a:ext cx="1589" cy="142876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0.66841</cdr:x>
      <cdr:y>0.44776</cdr:y>
    </cdr:from>
    <cdr:to>
      <cdr:x>0.77952</cdr:x>
      <cdr:y>0.6388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500726" y="21431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0.625</cdr:x>
      <cdr:y>0.38806</cdr:y>
    </cdr:from>
    <cdr:to>
      <cdr:x>0.73612</cdr:x>
      <cdr:y>0.52239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143536" y="1857388"/>
          <a:ext cx="914400" cy="6429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800" dirty="0" smtClean="0"/>
        </a:p>
        <a:p xmlns:a="http://schemas.openxmlformats.org/drawingml/2006/main">
          <a:endParaRPr lang="ru-RU" sz="2800" dirty="0"/>
        </a:p>
      </cdr:txBody>
    </cdr:sp>
  </cdr:relSizeAnchor>
  <cdr:relSizeAnchor xmlns:cdr="http://schemas.openxmlformats.org/drawingml/2006/chartDrawing">
    <cdr:from>
      <cdr:x>0.36459</cdr:x>
      <cdr:y>0.25373</cdr:y>
    </cdr:from>
    <cdr:to>
      <cdr:x>0.4757</cdr:x>
      <cdr:y>0.34328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000396" y="1214446"/>
          <a:ext cx="91440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800" dirty="0"/>
        </a:p>
      </cdr:txBody>
    </cdr:sp>
  </cdr:relSizeAnchor>
  <cdr:relSizeAnchor xmlns:cdr="http://schemas.openxmlformats.org/drawingml/2006/chartDrawing">
    <cdr:from>
      <cdr:x>0.18229</cdr:x>
      <cdr:y>0.29851</cdr:y>
    </cdr:from>
    <cdr:to>
      <cdr:x>0.2934</cdr:x>
      <cdr:y>0.48955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500198" y="142876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800" dirty="0"/>
        </a:p>
      </cdr:txBody>
    </cdr:sp>
  </cdr:relSizeAnchor>
  <cdr:relSizeAnchor xmlns:cdr="http://schemas.openxmlformats.org/drawingml/2006/chartDrawing">
    <cdr:from>
      <cdr:x>0.0973</cdr:x>
      <cdr:y>0.43243</cdr:y>
    </cdr:from>
    <cdr:to>
      <cdr:x>0.20841</cdr:x>
      <cdr:y>0.62347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848509" y="2286016"/>
          <a:ext cx="968982" cy="10099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800" dirty="0"/>
        </a:p>
      </cdr:txBody>
    </cdr:sp>
  </cdr:relSizeAnchor>
  <cdr:relSizeAnchor xmlns:cdr="http://schemas.openxmlformats.org/drawingml/2006/chartDrawing">
    <cdr:from>
      <cdr:x>0.25174</cdr:x>
      <cdr:y>0.46269</cdr:y>
    </cdr:from>
    <cdr:to>
      <cdr:x>0.36285</cdr:x>
      <cdr:y>0.65373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071702" y="221457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800" dirty="0"/>
        </a:p>
      </cdr:txBody>
    </cdr:sp>
  </cdr:relSizeAnchor>
  <cdr:relSizeAnchor xmlns:cdr="http://schemas.openxmlformats.org/drawingml/2006/chartDrawing">
    <cdr:from>
      <cdr:x>0.69864</cdr:x>
      <cdr:y>0.18519</cdr:y>
    </cdr:from>
    <cdr:to>
      <cdr:x>0.85339</cdr:x>
      <cdr:y>0.32799</cdr:y>
    </cdr:to>
    <cdr:sp macro="" textlink="">
      <cdr:nvSpPr>
        <cdr:cNvPr id="9" name="Прямая со стрелкой 8"/>
        <cdr:cNvSpPr/>
      </cdr:nvSpPr>
      <cdr:spPr>
        <a:xfrm xmlns:a="http://schemas.openxmlformats.org/drawingml/2006/main" rot="10800000" flipV="1">
          <a:off x="6127795" y="1071570"/>
          <a:ext cx="1357322" cy="82635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0.44615</cdr:x>
      <cdr:y>0.19753</cdr:y>
    </cdr:from>
    <cdr:to>
      <cdr:x>0.57722</cdr:x>
      <cdr:y>0.30564</cdr:y>
    </cdr:to>
    <cdr:sp macro="" textlink="">
      <cdr:nvSpPr>
        <cdr:cNvPr id="11" name="Прямая со стрелкой 10"/>
        <cdr:cNvSpPr/>
      </cdr:nvSpPr>
      <cdr:spPr>
        <a:xfrm xmlns:a="http://schemas.openxmlformats.org/drawingml/2006/main" rot="10800000" flipV="1">
          <a:off x="3913217" y="1143008"/>
          <a:ext cx="1149615" cy="62557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0.10407</cdr:x>
      <cdr:y>0.33333</cdr:y>
    </cdr:from>
    <cdr:to>
      <cdr:x>0.19566</cdr:x>
      <cdr:y>0.37087</cdr:y>
    </cdr:to>
    <cdr:sp macro="" textlink="">
      <cdr:nvSpPr>
        <cdr:cNvPr id="16" name="Прямая со стрелкой 15"/>
        <cdr:cNvSpPr/>
      </cdr:nvSpPr>
      <cdr:spPr>
        <a:xfrm xmlns:a="http://schemas.openxmlformats.org/drawingml/2006/main" rot="16200000" flipH="1">
          <a:off x="1205856" y="1635791"/>
          <a:ext cx="217205" cy="80327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0.73937</cdr:x>
      <cdr:y>0.69136</cdr:y>
    </cdr:from>
    <cdr:to>
      <cdr:x>0.81267</cdr:x>
      <cdr:y>0.76543</cdr:y>
    </cdr:to>
    <cdr:sp macro="" textlink="">
      <cdr:nvSpPr>
        <cdr:cNvPr id="18" name="Прямая со стрелкой 17"/>
        <cdr:cNvSpPr/>
      </cdr:nvSpPr>
      <cdr:spPr>
        <a:xfrm xmlns:a="http://schemas.openxmlformats.org/drawingml/2006/main" rot="5400000" flipH="1">
          <a:off x="6592142" y="3893371"/>
          <a:ext cx="428628" cy="64294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0.24253</cdr:x>
      <cdr:y>0.7037</cdr:y>
    </cdr:from>
    <cdr:to>
      <cdr:x>0.34842</cdr:x>
      <cdr:y>0.85185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6200000">
          <a:off x="2162986" y="4036247"/>
          <a:ext cx="857256" cy="92869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0.64348</cdr:x>
      <cdr:y>0.34381</cdr:y>
    </cdr:from>
    <cdr:to>
      <cdr:x>0.7113</cdr:x>
      <cdr:y>0.44845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286412" y="1643074"/>
          <a:ext cx="557210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0.65217</cdr:x>
      <cdr:y>0.44845</cdr:y>
    </cdr:from>
    <cdr:to>
      <cdr:x>0.76348</cdr:x>
      <cdr:y>0.63978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5357850" y="21431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0.63478</cdr:x>
      <cdr:y>0.4335</cdr:y>
    </cdr:from>
    <cdr:to>
      <cdr:x>0.74609</cdr:x>
      <cdr:y>0.62483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214974" y="207170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0.56522</cdr:x>
      <cdr:y>0.50824</cdr:y>
    </cdr:from>
    <cdr:to>
      <cdr:x>0.63479</cdr:x>
      <cdr:y>0.59793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643470" y="2428892"/>
          <a:ext cx="571543" cy="42863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2400" dirty="0" smtClean="0">
              <a:solidFill>
                <a:schemeClr val="bg2"/>
              </a:solidFill>
            </a:rPr>
            <a:t>1%</a:t>
          </a:r>
          <a:endParaRPr lang="ru-RU" sz="2400" dirty="0">
            <a:solidFill>
              <a:schemeClr val="bg2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0.63636</cdr:x>
      <cdr:y>0</cdr:y>
    </cdr:from>
    <cdr:to>
      <cdr:x>0.88095</cdr:x>
      <cdr:y>0.26242</cdr:y>
    </cdr:to>
    <cdr:sp macro="" textlink="">
      <cdr:nvSpPr>
        <cdr:cNvPr id="2" name="Скругленная прямоугольная выноска 1"/>
        <cdr:cNvSpPr/>
      </cdr:nvSpPr>
      <cdr:spPr>
        <a:xfrm xmlns:a="http://schemas.openxmlformats.org/drawingml/2006/main">
          <a:off x="5500726" y="-142876"/>
          <a:ext cx="2114182" cy="1368520"/>
        </a:xfrm>
        <a:prstGeom xmlns:a="http://schemas.openxmlformats.org/drawingml/2006/main" prst="wedgeRoundRectCallout">
          <a:avLst>
            <a:gd name="adj1" fmla="val -122298"/>
            <a:gd name="adj2" fmla="val -6422"/>
            <a:gd name="adj3" fmla="val 16667"/>
          </a:avLst>
        </a:prstGeom>
        <a:solidFill xmlns:a="http://schemas.openxmlformats.org/drawingml/2006/main">
          <a:schemeClr val="accent5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 rtl="0">
            <a:defRPr sz="1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Создание условий для реализации муниципальной программы </a:t>
          </a:r>
        </a:p>
        <a:p xmlns:a="http://schemas.openxmlformats.org/drawingml/2006/main">
          <a:pPr algn="ctr" rtl="0">
            <a:defRPr sz="1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10392,7 тыс.руб.</a:t>
          </a:r>
          <a:endParaRPr lang="ru-RU" sz="14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0.00826</cdr:x>
      <cdr:y>0</cdr:y>
    </cdr:from>
    <cdr:to>
      <cdr:x>0.20118</cdr:x>
      <cdr:y>0.20548</cdr:y>
    </cdr:to>
    <cdr:sp macro="" textlink="">
      <cdr:nvSpPr>
        <cdr:cNvPr id="3" name="Скругленная прямоугольная выноска 2"/>
        <cdr:cNvSpPr/>
      </cdr:nvSpPr>
      <cdr:spPr>
        <a:xfrm xmlns:a="http://schemas.openxmlformats.org/drawingml/2006/main">
          <a:off x="71438" y="0"/>
          <a:ext cx="1667531" cy="1071570"/>
        </a:xfrm>
        <a:prstGeom xmlns:a="http://schemas.openxmlformats.org/drawingml/2006/main" prst="wedgeRoundRectCallout">
          <a:avLst>
            <a:gd name="adj1" fmla="val 88491"/>
            <a:gd name="adj2" fmla="val 33906"/>
            <a:gd name="adj3" fmla="val 16667"/>
          </a:avLst>
        </a:prstGeom>
        <a:solidFill xmlns:a="http://schemas.openxmlformats.org/drawingml/2006/main">
          <a:schemeClr val="accent4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 rtl="0">
            <a:defRPr sz="1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Развитие дошкольного </a:t>
          </a:r>
          <a:r>
            <a: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образования 51184,8 тыс.руб.</a:t>
          </a:r>
          <a:endParaRPr lang="ru-RU" sz="14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</cdr:x>
      <cdr:y>0.23288</cdr:y>
    </cdr:from>
    <cdr:to>
      <cdr:x>0.19835</cdr:x>
      <cdr:y>0.50685</cdr:y>
    </cdr:to>
    <cdr:sp macro="" textlink="">
      <cdr:nvSpPr>
        <cdr:cNvPr id="5" name="Скругленная прямоугольная выноска 4"/>
        <cdr:cNvSpPr/>
      </cdr:nvSpPr>
      <cdr:spPr>
        <a:xfrm xmlns:a="http://schemas.openxmlformats.org/drawingml/2006/main">
          <a:off x="0" y="1214447"/>
          <a:ext cx="1714512" cy="1428760"/>
        </a:xfrm>
        <a:prstGeom xmlns:a="http://schemas.openxmlformats.org/drawingml/2006/main" prst="wedgeRoundRectCallout">
          <a:avLst>
            <a:gd name="adj1" fmla="val 100396"/>
            <a:gd name="adj2" fmla="val 22190"/>
            <a:gd name="adj3" fmla="val 16667"/>
          </a:avLst>
        </a:prstGeom>
        <a:solidFill xmlns:a="http://schemas.openxmlformats.org/drawingml/2006/main">
          <a:schemeClr val="accent3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 rtl="0">
            <a:defRPr sz="1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Реализация молодежной политики (организация и отдых детей)</a:t>
          </a:r>
        </a:p>
        <a:p xmlns:a="http://schemas.openxmlformats.org/drawingml/2006/main">
          <a:pPr algn="ctr" rtl="0">
            <a:defRPr sz="1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1294,8 тыс.руб.</a:t>
          </a:r>
          <a:endParaRPr lang="ru-RU" sz="14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0.01653</cdr:x>
      <cdr:y>0.78082</cdr:y>
    </cdr:from>
    <cdr:to>
      <cdr:x>0.24793</cdr:x>
      <cdr:y>0.9726</cdr:y>
    </cdr:to>
    <cdr:sp macro="" textlink="">
      <cdr:nvSpPr>
        <cdr:cNvPr id="6" name="Скругленная прямоугольная выноска 5"/>
        <cdr:cNvSpPr/>
      </cdr:nvSpPr>
      <cdr:spPr>
        <a:xfrm xmlns:a="http://schemas.openxmlformats.org/drawingml/2006/main">
          <a:off x="142876" y="4071966"/>
          <a:ext cx="2000264" cy="1000118"/>
        </a:xfrm>
        <a:prstGeom xmlns:a="http://schemas.openxmlformats.org/drawingml/2006/main" prst="wedgeRoundRectCallout">
          <a:avLst>
            <a:gd name="adj1" fmla="val 39426"/>
            <a:gd name="adj2" fmla="val -101986"/>
            <a:gd name="adj3" fmla="val 16667"/>
          </a:avLst>
        </a:prstGeom>
        <a:solidFill xmlns:a="http://schemas.openxmlformats.org/drawingml/2006/main">
          <a:schemeClr val="accent2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 rtl="0">
            <a:defRPr sz="1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Дополнительное образование и воспитание детей 19633,0 тыс.руб.</a:t>
          </a:r>
          <a:endParaRPr lang="ru-RU" sz="14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0.70248</cdr:x>
      <cdr:y>0.72603</cdr:y>
    </cdr:from>
    <cdr:to>
      <cdr:x>1</cdr:x>
      <cdr:y>1</cdr:y>
    </cdr:to>
    <cdr:sp macro="" textlink="">
      <cdr:nvSpPr>
        <cdr:cNvPr id="7" name="Скругленная прямоугольная выноска 6"/>
        <cdr:cNvSpPr/>
      </cdr:nvSpPr>
      <cdr:spPr>
        <a:xfrm xmlns:a="http://schemas.openxmlformats.org/drawingml/2006/main">
          <a:off x="6357950" y="5286388"/>
          <a:ext cx="2571768" cy="1428760"/>
        </a:xfrm>
        <a:prstGeom xmlns:a="http://schemas.openxmlformats.org/drawingml/2006/main" prst="wedgeRoundRectCallout">
          <a:avLst>
            <a:gd name="adj1" fmla="val -44495"/>
            <a:gd name="adj2" fmla="val -78704"/>
            <a:gd name="adj3" fmla="val 16667"/>
          </a:avLst>
        </a:prstGeom>
        <a:solidFill xmlns:a="http://schemas.openxmlformats.org/drawingml/2006/main">
          <a:schemeClr val="accent1">
            <a:lumMod val="60000"/>
            <a:lumOff val="4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>
            <a:defRPr sz="1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Развитие общего образования </a:t>
          </a:r>
        </a:p>
        <a:p xmlns:a="http://schemas.openxmlformats.org/drawingml/2006/main">
          <a:pPr algn="ctr">
            <a:defRPr sz="1800" b="0" i="0" u="none" strike="noStrike" kern="120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r>
            <a: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137330 ,0 тыс.руб.</a:t>
          </a:r>
          <a:endParaRPr lang="ru-RU" sz="14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0.78906</cdr:x>
      <cdr:y>0.13889</cdr:y>
    </cdr:from>
    <cdr:to>
      <cdr:x>0.88906</cdr:x>
      <cdr:y>0.31667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15206" y="7143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0.22727</cdr:x>
      <cdr:y>0.57097</cdr:y>
    </cdr:from>
    <cdr:to>
      <cdr:x>0.39082</cdr:x>
      <cdr:y>0.68517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428760" y="2433769"/>
          <a:ext cx="1028164" cy="4867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1697,6</a:t>
          </a:r>
          <a:endParaRPr lang="ru-RU" sz="2400" b="1" dirty="0">
            <a:ln w="18415" cmpd="sng">
              <a:solidFill>
                <a:schemeClr val="tx1"/>
              </a:solidFill>
              <a:prstDash val="solid"/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0.40909</cdr:x>
      <cdr:y>0.36985</cdr:y>
    </cdr:from>
    <cdr:to>
      <cdr:x>0.56818</cdr:x>
      <cdr:y>0.45365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571768" y="1576513"/>
          <a:ext cx="1000132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24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14,0</a:t>
          </a:r>
          <a:endParaRPr lang="ru-RU" sz="2400" b="1" dirty="0">
            <a:ln w="18415" cmpd="sng">
              <a:solidFill>
                <a:schemeClr val="tx1"/>
              </a:solidFill>
              <a:prstDash val="solid"/>
            </a:ln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730C0-53AC-4CE4-8196-BEE06C98C070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936DEE-7AD3-4B74-93C7-A3C88B9328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47F9E-79A2-4CF5-8B52-862D19E4C37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10624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936DEE-7AD3-4B74-93C7-A3C88B9328C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BE7DB-37FB-4ECD-97E0-B1197AFC5D5D}" type="datetime1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14DF-246F-44A4-81B3-A8C903CF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467DB-4AB9-4A42-B2F5-E27864C35560}" type="datetime1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14DF-246F-44A4-81B3-A8C903CF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B0FF5-7FD7-47C5-876B-333AFD4C2032}" type="datetime1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14DF-246F-44A4-81B3-A8C903CF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CB225-F498-4D3A-9E67-C7DD66FA764B}" type="datetime1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14DF-246F-44A4-81B3-A8C903CF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9BFC8-6015-49DB-9B55-E124C15D0DFB}" type="datetime1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14DF-246F-44A4-81B3-A8C903CF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8409-AF04-4919-B60F-807D018FA45E}" type="datetime1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14DF-246F-44A4-81B3-A8C903CF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C9BFC-E73F-4E3F-973F-CBAC3181A94E}" type="datetime1">
              <a:rPr lang="ru-RU" smtClean="0"/>
              <a:pPr/>
              <a:t>28.05.2020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14DF-246F-44A4-81B3-A8C903CF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258D5-3808-471A-A892-378EBAA00E16}" type="datetime1">
              <a:rPr lang="ru-RU" smtClean="0"/>
              <a:pPr/>
              <a:t>28.05.2020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14DF-246F-44A4-81B3-A8C903CF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76291-C544-4924-90EC-A8D8484A861D}" type="datetime1">
              <a:rPr lang="ru-RU" smtClean="0"/>
              <a:pPr/>
              <a:t>28.05.2020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14DF-246F-44A4-81B3-A8C903CF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4459B-09BF-4A10-82CA-D2B267A12568}" type="datetime1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14DF-246F-44A4-81B3-A8C903CF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BAD69-C082-4971-9D96-347CE3CA7873}" type="datetime1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14DF-246F-44A4-81B3-A8C903CF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412D-A43B-426B-9ACA-66B0EF59B448}" type="datetime1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614DF-246F-44A4-81B3-A8C903CF9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notesSlide" Target="../notesSlides/notesSlide15.xml"/><Relationship Id="rId7" Type="http://schemas.openxmlformats.org/officeDocument/2006/relationships/diagramQuickStyle" Target="../diagrams/quickStyl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chart" Target="../charts/chart8.xml"/><Relationship Id="rId9" Type="http://schemas.openxmlformats.org/officeDocument/2006/relationships/oleObject" Target="../embeddings/_____Microsoft_Office_Excel_97-20031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chart" Target="../charts/char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7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yukamenskoe-587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28802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sz="49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Муниципальное образование «Юкаменский район»</a:t>
            </a:r>
            <a:br>
              <a:rPr lang="ru-RU" sz="49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Отчёт об исполнении бюджета за 2019 год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214282" y="5000636"/>
            <a:ext cx="8229600" cy="1685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Рисунок 9" descr="эмблеа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215206" y="4935592"/>
            <a:ext cx="1928794" cy="1922408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614DF-246F-44A4-81B3-A8C903CF9D1D}" type="slidenum">
              <a:rPr lang="ru-RU" smtClean="0"/>
              <a:pPr/>
              <a:t>1</a:t>
            </a:fld>
            <a:endParaRPr lang="ru-RU"/>
          </a:p>
        </p:txBody>
      </p:sp>
    </p:spTree>
    <p:controls>
      <p:control spid="1026" name="SapphireHiddenControl" r:id="rId2" imgW="6095880" imgH="40672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658228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Расходы бюджета МО «Юкаменский район»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44" y="785796"/>
          <a:ext cx="8786874" cy="5885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288"/>
                <a:gridCol w="3357586"/>
              </a:tblGrid>
              <a:tr h="10511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Направления расходования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</a:p>
                  </a:txBody>
                  <a:tcPr horzOverflow="overflow"/>
                </a:tc>
              </a:tr>
              <a:tr h="384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Социально-значимые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302 426,5</a:t>
                      </a:r>
                    </a:p>
                  </a:txBody>
                  <a:tcPr horzOverflow="overflow"/>
                </a:tc>
              </a:tr>
              <a:tr h="5255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48 215,5</a:t>
                      </a:r>
                    </a:p>
                  </a:txBody>
                  <a:tcPr horzOverflow="overflow"/>
                </a:tc>
              </a:tr>
              <a:tr h="477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872,4</a:t>
                      </a:r>
                    </a:p>
                  </a:txBody>
                  <a:tcPr horzOverflow="overflow"/>
                </a:tc>
              </a:tr>
              <a:tr h="5006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1 769,6</a:t>
                      </a:r>
                    </a:p>
                  </a:txBody>
                  <a:tcPr horzOverflow="overflow"/>
                </a:tc>
              </a:tr>
              <a:tr h="477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25 128,4</a:t>
                      </a:r>
                    </a:p>
                  </a:txBody>
                  <a:tcPr horzOverflow="overflow"/>
                </a:tc>
              </a:tr>
              <a:tr h="463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7 652,6</a:t>
                      </a:r>
                    </a:p>
                  </a:txBody>
                  <a:tcPr horzOverflow="overflow"/>
                </a:tc>
              </a:tr>
              <a:tr h="5315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1 059,9</a:t>
                      </a:r>
                    </a:p>
                  </a:txBody>
                  <a:tcPr horzOverflow="overflow"/>
                </a:tc>
              </a:tr>
              <a:tr h="5315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 муниципального долга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1 132,0</a:t>
                      </a:r>
                    </a:p>
                  </a:txBody>
                  <a:tcPr horzOverflow="overflow"/>
                </a:tc>
              </a:tr>
              <a:tr h="5245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8 326,1</a:t>
                      </a:r>
                    </a:p>
                  </a:txBody>
                  <a:tcPr horzOverflow="overflow"/>
                </a:tc>
              </a:tr>
              <a:tr h="4164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– всего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396 583,0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715140" cy="12144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Arial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Социально-значимые расходы бюджета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 «Юкаменский район»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071679"/>
          <a:ext cx="8643998" cy="4429156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550356"/>
                <a:gridCol w="3093642"/>
              </a:tblGrid>
              <a:tr h="11419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Сфера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</a:p>
                  </a:txBody>
                  <a:tcPr horzOverflow="overflow"/>
                </a:tc>
              </a:tr>
              <a:tr h="6018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230 881,0</a:t>
                      </a:r>
                    </a:p>
                  </a:txBody>
                  <a:tcPr horzOverflow="overflow"/>
                </a:tc>
              </a:tr>
              <a:tr h="570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56 995,0</a:t>
                      </a:r>
                    </a:p>
                  </a:txBody>
                  <a:tcPr horzOverflow="overflow"/>
                </a:tc>
              </a:tr>
              <a:tr h="713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12 853,0</a:t>
                      </a:r>
                    </a:p>
                  </a:txBody>
                  <a:tcPr horzOverflow="overflow"/>
                </a:tc>
              </a:tr>
              <a:tr h="639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1 697,5</a:t>
                      </a:r>
                    </a:p>
                  </a:txBody>
                  <a:tcPr horzOverflow="overflow"/>
                </a:tc>
              </a:tr>
              <a:tr h="7612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Социально-значимые расходы всего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302 426,5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6" name="Рисунок 5" descr="тылыс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43702" y="0"/>
            <a:ext cx="2500298" cy="16658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МО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«Юкаменский район» 396 583,0  руб.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42844" y="928670"/>
          <a:ext cx="8858312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8266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«Развитие образования и воспитание»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219 835,1 тыс.руб.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1500174"/>
          <a:ext cx="8643998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сермяне 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4071942"/>
            <a:ext cx="2611440" cy="2611440"/>
          </a:xfrm>
          <a:prstGeom prst="rect">
            <a:avLst/>
          </a:prstGeom>
        </p:spPr>
      </p:pic>
      <p:pic>
        <p:nvPicPr>
          <p:cNvPr id="9" name="Рисунок 8" descr="97bc00b42294c6000a39b6006668bed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43240" y="4881489"/>
            <a:ext cx="3000396" cy="1976511"/>
          </a:xfrm>
          <a:prstGeom prst="rect">
            <a:avLst/>
          </a:prstGeom>
        </p:spPr>
      </p:pic>
      <p:pic>
        <p:nvPicPr>
          <p:cNvPr id="7" name="Рисунок 6" descr="тылыс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215074" y="4500570"/>
            <a:ext cx="2660597" cy="1785926"/>
          </a:xfrm>
          <a:prstGeom prst="rect">
            <a:avLst/>
          </a:prstGeom>
        </p:spPr>
      </p:pic>
      <p:graphicFrame>
        <p:nvGraphicFramePr>
          <p:cNvPr id="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142844" y="857232"/>
          <a:ext cx="8858312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214282" y="0"/>
            <a:ext cx="8572560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Муниципальная программа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«Развитие культуры»  56 763,8 тыс.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руб.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               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929718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«Социальная поддержка населения» 12 941,0  тыс.руб.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4429124" y="2571744"/>
          <a:ext cx="6929486" cy="3143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142844" y="4286256"/>
          <a:ext cx="4143404" cy="1643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7410" name="Object 3"/>
          <p:cNvGraphicFramePr>
            <a:graphicFrameLocks noGrp="1" noChangeAspect="1"/>
          </p:cNvGraphicFramePr>
          <p:nvPr/>
        </p:nvGraphicFramePr>
        <p:xfrm>
          <a:off x="0" y="2003425"/>
          <a:ext cx="9131300" cy="3959225"/>
        </p:xfrm>
        <a:graphic>
          <a:graphicData uri="http://schemas.openxmlformats.org/presentationml/2006/ole">
            <p:oleObj spid="_x0000_s69634" name="Worksheet" r:id="rId9" imgW="8572500" imgH="3714750" progId="Excel.Sheet.8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357686" y="3643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a3ff9b13278cafc5e2be758a9657efc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1357298"/>
            <a:ext cx="4143404" cy="24758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«Охрана здоровья и формирование здорового образа жизни населения» 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1 711,6 тыс. руб.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143108" y="1781049"/>
          <a:ext cx="6286543" cy="4262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Скругленная прямоугольная выноска 4"/>
          <p:cNvSpPr/>
          <p:nvPr/>
        </p:nvSpPr>
        <p:spPr>
          <a:xfrm>
            <a:off x="785786" y="5000636"/>
            <a:ext cx="2428892" cy="1500198"/>
          </a:xfrm>
          <a:prstGeom prst="wedgeRoundRectCallout">
            <a:avLst>
              <a:gd name="adj1" fmla="val 54308"/>
              <a:gd name="adj2" fmla="val -7052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5786" y="5286388"/>
            <a:ext cx="235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для развития физкультуры и спорта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5786446" y="1714488"/>
            <a:ext cx="3071834" cy="1571636"/>
          </a:xfrm>
          <a:prstGeom prst="wedgeRoundRectCallout">
            <a:avLst>
              <a:gd name="adj1" fmla="val -64640"/>
              <a:gd name="adj2" fmla="val 80244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857884" y="1714488"/>
            <a:ext cx="2928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Профилактика немедицинского потребления наркотиков и других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психоактивных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веществ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91a48b7be3ef207e08febc02c7d63eb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43636" y="4857760"/>
            <a:ext cx="2786082" cy="18457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«Создание условий для устойчивого экономического развития»       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125,0  тыс. руб.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Object 3"/>
          <p:cNvGraphicFramePr>
            <a:graphicFrameLocks noGrp="1" noChangeAspect="1"/>
          </p:cNvGraphicFramePr>
          <p:nvPr/>
        </p:nvGraphicFramePr>
        <p:xfrm>
          <a:off x="142844" y="1214422"/>
          <a:ext cx="9001156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«Безопасность»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2 179,7 тыс. руб.                 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175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500694" y="1571612"/>
            <a:ext cx="3429024" cy="2609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2" y="1428737"/>
          <a:ext cx="7358114" cy="5429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 «Муниципальное хозяйство»  44 654,0  тыс. руб.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2071678"/>
            <a:ext cx="5429288" cy="4071966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1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транспортной системы 23 645,6 тыс. руб.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 и развитие коммунальной инфраструктуры  - 5740,5 тыс. руб.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Благоустройство и охрана окружающей среды 1169,4 тыс. руб.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 и развитие жилищного хозяйства -  502,7 тыс. руб.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Территориальное развитие 13 595,8 тыс.руб.: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- ремонт объектов социальной сферы –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12 258,5 тыс.руб.;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- территориальное планирование и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градостроительство – 1337,3 тыс.руб.</a:t>
            </a:r>
          </a:p>
          <a:p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85720" y="2071678"/>
            <a:ext cx="2857520" cy="1785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5720" y="2500306"/>
            <a:ext cx="24288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реализацию подпрограмм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направлено: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дорог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4214818"/>
            <a:ext cx="3092093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643050"/>
            <a:ext cx="7072362" cy="185738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2C2C84"/>
                </a:solidFill>
              </a:rPr>
              <a:t>        </a:t>
            </a:r>
            <a:br>
              <a:rPr lang="ru-RU" dirty="0" smtClean="0">
                <a:solidFill>
                  <a:srgbClr val="2C2C84"/>
                </a:solidFill>
              </a:rPr>
            </a:br>
            <a:r>
              <a:rPr lang="ru-RU" dirty="0">
                <a:solidFill>
                  <a:srgbClr val="2C2C84"/>
                </a:solidFill>
              </a:rPr>
              <a:t/>
            </a:r>
            <a:br>
              <a:rPr lang="ru-RU" dirty="0">
                <a:solidFill>
                  <a:srgbClr val="2C2C84"/>
                </a:solidFill>
              </a:rPr>
            </a:b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57224" y="0"/>
            <a:ext cx="728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8441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поступлений доходов в консолидированный бюджет муниципального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«Юкаменский район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xmlns="" val="2820421556"/>
              </p:ext>
            </p:extLst>
          </p:nvPr>
        </p:nvGraphicFramePr>
        <p:xfrm>
          <a:off x="0" y="1142984"/>
          <a:ext cx="8929718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ontrols>
      <p:control spid="43010" name="SapphireHiddenControl" r:id="rId2" imgW="6095880" imgH="4067280"/>
    </p:controls>
    <p:extLst>
      <p:ext uri="{BB962C8B-B14F-4D97-AF65-F5344CB8AC3E}">
        <p14:creationId xmlns:p14="http://schemas.microsoft.com/office/powerpoint/2010/main" xmlns="" val="27038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214290"/>
            <a:ext cx="4757742" cy="135731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Муниципальная программа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«Муниципальное управление</a:t>
            </a:r>
            <a:r>
              <a:rPr lang="ru-RU" sz="2800" b="1" dirty="0" smtClean="0">
                <a:solidFill>
                  <a:srgbClr val="002060"/>
                </a:solidFill>
              </a:rPr>
              <a:t>»,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00958" y="3214686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-32" y="2214554"/>
          <a:ext cx="9144032" cy="369789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7000892"/>
                <a:gridCol w="2143140"/>
              </a:tblGrid>
              <a:tr h="3921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Организация муниципального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управления</a:t>
                      </a:r>
                      <a:endParaRPr lang="ru-RU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23 540,9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9210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 имуществом и земельными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ресурсами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120,3</a:t>
                      </a:r>
                    </a:p>
                  </a:txBody>
                  <a:tcPr/>
                </a:tc>
              </a:tr>
              <a:tr h="39210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Архивное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дело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1 393,6</a:t>
                      </a:r>
                    </a:p>
                  </a:txBody>
                  <a:tcPr/>
                </a:tc>
              </a:tr>
              <a:tr h="58675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условий для государственной регистрации актов гражданского состояния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1 827,8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03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Повышение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эффективности бюджетных расходов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320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муниципальными финансами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14 437,7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210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Административная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реформа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10 690,0</a:t>
                      </a:r>
                    </a:p>
                  </a:txBody>
                  <a:tcPr/>
                </a:tc>
              </a:tr>
              <a:tr h="31972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информатизации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210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Противодействие коррупции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6000768"/>
          <a:ext cx="9144000" cy="513716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9144000"/>
              </a:tblGrid>
              <a:tr h="51371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                                                                                                            52 081,40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" name="Рисунок 12" descr="yukamenskoe-57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3165323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74638"/>
            <a:ext cx="5043494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Показатели расходов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358248" cy="5000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6412"/>
                <a:gridCol w="3071836"/>
              </a:tblGrid>
              <a:tr h="12316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год, тыс. руб.</a:t>
                      </a:r>
                    </a:p>
                  </a:txBody>
                  <a:tcPr horzOverflow="overflow"/>
                </a:tc>
              </a:tr>
              <a:tr h="10592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396 583,0</a:t>
                      </a:r>
                    </a:p>
                  </a:txBody>
                  <a:tcPr horzOverflow="overflow"/>
                </a:tc>
              </a:tr>
              <a:tr h="16011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формируемые программно-целевым методом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390 312,1</a:t>
                      </a:r>
                    </a:p>
                  </a:txBody>
                  <a:tcPr horzOverflow="overflow"/>
                </a:tc>
              </a:tr>
              <a:tr h="1108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непрограммные расходы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6 270,9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5" name="Рисунок 4" descr="деревья с деньгами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214290"/>
            <a:ext cx="2772685" cy="1267513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786182" y="3857628"/>
            <a:ext cx="4786346" cy="2500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8596" y="785794"/>
            <a:ext cx="6215106" cy="2571768"/>
          </a:xfrm>
          <a:prstGeom prst="roundRect">
            <a:avLst/>
          </a:prstGeom>
          <a:solidFill>
            <a:srgbClr val="38BA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00034" y="428604"/>
            <a:ext cx="607223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Обслуживание государственного и муниципального долга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расходы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уплату процентов, за пользование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бюджетным кредитом,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1 132,0 тыс. рублей.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6_schet_aktivnyi_ili_passivny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3857628"/>
            <a:ext cx="4000496" cy="2412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357158" y="2500306"/>
            <a:ext cx="8501122" cy="92869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85720" y="5286388"/>
            <a:ext cx="8643998" cy="10715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7158" y="3714752"/>
            <a:ext cx="8572560" cy="121444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58" y="1428736"/>
            <a:ext cx="8501122" cy="78581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01122" cy="85725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на 2020 год: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1500174"/>
            <a:ext cx="7929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0"/>
                <a:effectLst/>
                <a:latin typeface="Times New Roman" pitchFamily="18" charset="0"/>
                <a:cs typeface="Times New Roman" pitchFamily="18" charset="0"/>
              </a:rPr>
              <a:t>Обеспечить рост налоговых и неналоговых доходов местного бюджета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596" y="3714752"/>
            <a:ext cx="800105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000" b="1" dirty="0" smtClean="0">
                <a:ln w="0"/>
                <a:effectLst/>
                <a:latin typeface="Times New Roman" pitchFamily="18" charset="0"/>
                <a:cs typeface="Times New Roman" pitchFamily="18" charset="0"/>
              </a:rPr>
              <a:t>Не принимать бюджетных обязательств сверх доведенных лимитов и не создавать несанкционированную кредиторскую </a:t>
            </a:r>
          </a:p>
          <a:p>
            <a:pPr algn="ctr"/>
            <a:r>
              <a:rPr lang="ru-RU" sz="2000" b="1" dirty="0" smtClean="0">
                <a:ln w="0"/>
                <a:effectLst/>
                <a:latin typeface="Times New Roman" pitchFamily="18" charset="0"/>
                <a:cs typeface="Times New Roman" pitchFamily="18" charset="0"/>
              </a:rPr>
              <a:t> задолженность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85720" y="5286388"/>
            <a:ext cx="8610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Обеспечить достижение ежемесячно и по итогам 2020 года целевых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показателей повышения заработной платы работников бюджетной сферы по «указанным» критериям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1472" y="2500306"/>
            <a:ext cx="8103950" cy="984885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Выполнение мероприятий Плана по оздоровлению муниципальных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финансов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Admin\Desktop\фото, видео, музыка\фото лестница-пруд-дамб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5720" y="2643182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внимание </a:t>
            </a:r>
            <a:endParaRPr lang="ru-RU" sz="4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Доходы бюджета МО «Юкаменский район»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1000108"/>
          <a:ext cx="8286808" cy="521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5858"/>
                <a:gridCol w="3590950"/>
              </a:tblGrid>
              <a:tr h="1725266">
                <a:tc>
                  <a:txBody>
                    <a:bodyPr/>
                    <a:lstStyle/>
                    <a:p>
                      <a:pPr algn="ctr"/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Исполнено,   </a:t>
                      </a:r>
                    </a:p>
                    <a:p>
                      <a:pPr algn="ctr"/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lang="ru-RU" sz="20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1211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59 400,4</a:t>
                      </a:r>
                    </a:p>
                  </a:txBody>
                  <a:tcPr horzOverflow="overflow"/>
                </a:tc>
              </a:tr>
              <a:tr h="1017466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4 866,9</a:t>
                      </a:r>
                    </a:p>
                  </a:txBody>
                  <a:tcPr horzOverflow="overflow"/>
                </a:tc>
              </a:tr>
              <a:tr h="1017466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353 214,5</a:t>
                      </a:r>
                    </a:p>
                  </a:txBody>
                  <a:tcPr horzOverflow="overflow"/>
                </a:tc>
              </a:tr>
              <a:tr h="66356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45720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417 481,7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pic>
        <p:nvPicPr>
          <p:cNvPr id="9" name="Рисунок 8" descr="main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1071545"/>
            <a:ext cx="4572032" cy="1610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472" y="1285860"/>
            <a:ext cx="7572428" cy="4572031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 rot="20561699">
            <a:off x="5905032" y="3118631"/>
            <a:ext cx="1355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Неналоговые доходы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409860">
            <a:off x="4569214" y="3430029"/>
            <a:ext cx="1382263" cy="646331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Налоговые</a:t>
            </a:r>
            <a:r>
              <a:rPr lang="ru-RU" b="1" dirty="0" smtClean="0"/>
              <a:t>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доходы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494372">
            <a:off x="1847155" y="3651631"/>
            <a:ext cx="1975444" cy="707886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Безвозмездные поступления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2" name="Рисунок 11" descr="20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00760" y="3336741"/>
            <a:ext cx="2928958" cy="352125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143768" y="5214950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 rot="2087617">
            <a:off x="3103355" y="4978140"/>
            <a:ext cx="3195711" cy="86148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2289016">
            <a:off x="5354557" y="4433549"/>
            <a:ext cx="1416467" cy="71054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2522031">
            <a:off x="6543248" y="4180897"/>
            <a:ext cx="939598" cy="48771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2" name="Схема 31"/>
          <p:cNvGraphicFramePr/>
          <p:nvPr/>
        </p:nvGraphicFramePr>
        <p:xfrm>
          <a:off x="2643174" y="642918"/>
          <a:ext cx="2071702" cy="1500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33" name="Группа 32"/>
          <p:cNvGrpSpPr/>
          <p:nvPr/>
        </p:nvGrpSpPr>
        <p:grpSpPr>
          <a:xfrm>
            <a:off x="142844" y="571480"/>
            <a:ext cx="2286016" cy="1928828"/>
            <a:chOff x="-391463" y="-54747"/>
            <a:chExt cx="2293285" cy="1122293"/>
          </a:xfrm>
          <a:scene3d>
            <a:camera prst="orthographicFront"/>
            <a:lightRig rig="flat" dir="t"/>
          </a:scene3d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-391463" y="71438"/>
              <a:ext cx="2293285" cy="996108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5" name="Скругленный прямоугольник 4"/>
            <p:cNvSpPr/>
            <p:nvPr/>
          </p:nvSpPr>
          <p:spPr>
            <a:xfrm>
              <a:off x="-391463" y="-54747"/>
              <a:ext cx="2293285" cy="112229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 rtl="0"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Денежные средства, </a:t>
              </a:r>
            </a:p>
            <a:p>
              <a:pPr lvl="0" algn="ctr" defTabSz="533400" rtl="0"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поступающие </a:t>
              </a:r>
              <a:r>
                <a:rPr lang="ru-RU" sz="1600" dirty="0" smtClean="0">
                  <a:latin typeface="Times New Roman" pitchFamily="18" charset="0"/>
                  <a:cs typeface="Times New Roman" pitchFamily="18" charset="0"/>
                </a:rPr>
                <a:t>из вышестоящего бюджета</a:t>
              </a: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, от организаций, граждан</a:t>
              </a:r>
              <a:endParaRPr lang="ru-RU" sz="16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5429256" y="714356"/>
            <a:ext cx="3214710" cy="1500174"/>
            <a:chOff x="15792" y="71437"/>
            <a:chExt cx="1579156" cy="1013742"/>
          </a:xfrm>
          <a:scene3d>
            <a:camera prst="orthographicFront"/>
            <a:lightRig rig="flat" dir="t"/>
          </a:scene3d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78958" y="71437"/>
              <a:ext cx="1500198" cy="1013742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38" name="Скругленный прямоугольник 4"/>
            <p:cNvSpPr/>
            <p:nvPr/>
          </p:nvSpPr>
          <p:spPr>
            <a:xfrm>
              <a:off x="15792" y="119711"/>
              <a:ext cx="1579156" cy="94134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latin typeface="Times New Roman" pitchFamily="18" charset="0"/>
                  <a:cs typeface="Times New Roman" pitchFamily="18" charset="0"/>
                </a:rPr>
                <a:t>Доходы от использования и продажи  имущества, плата за негативное воздействие на окружающую среду, доходы от оказания платных услуг, штрафы</a:t>
              </a:r>
              <a:endParaRPr lang="ru-RU" sz="16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 rot="2157674">
            <a:off x="5428778" y="451523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14%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 rot="2157674">
            <a:off x="6582081" y="4273402"/>
            <a:ext cx="1050980" cy="374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1%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 rot="2157674">
            <a:off x="4071456" y="515817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85%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286644" y="600076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358082" y="5929330"/>
            <a:ext cx="11708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417481,7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тыс. руб</a:t>
            </a:r>
            <a:r>
              <a:rPr lang="ru-RU" dirty="0" smtClean="0">
                <a:latin typeface="Bosk" pitchFamily="2" charset="0"/>
              </a:rPr>
              <a:t>.</a:t>
            </a:r>
            <a:endParaRPr lang="ru-RU" dirty="0">
              <a:latin typeface="Bosk" pitchFamily="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596" y="0"/>
            <a:ext cx="8429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</a:t>
            </a:r>
            <a:r>
              <a:rPr lang="ru-RU" sz="2800" b="1" dirty="0" smtClean="0">
                <a:solidFill>
                  <a:schemeClr val="bg1"/>
                </a:solidFill>
              </a:rPr>
              <a:t/>
            </a:r>
            <a:br>
              <a:rPr lang="ru-RU" sz="2800" b="1" dirty="0" smtClean="0">
                <a:solidFill>
                  <a:schemeClr val="bg1"/>
                </a:solidFill>
              </a:rPr>
            </a:b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 rot="3175573">
            <a:off x="957541" y="2757430"/>
            <a:ext cx="42862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3130155">
            <a:off x="4108572" y="2348870"/>
            <a:ext cx="507062" cy="3410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 rot="3235552">
            <a:off x="5868652" y="2354118"/>
            <a:ext cx="484209" cy="2729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Налоговые доходы бюджета МО «Юкаменский  район»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42844" y="1357298"/>
          <a:ext cx="8656471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Неналоговые доходы бюджета МО «Юкаменский район»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58717" y="785794"/>
          <a:ext cx="8771001" cy="5786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82" y="1142984"/>
          <a:ext cx="8501121" cy="4714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  <a:gridCol w="2357454"/>
                <a:gridCol w="2643205"/>
              </a:tblGrid>
              <a:tr h="99933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г., 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 роста, </a:t>
                      </a:r>
                    </a:p>
                    <a:p>
                      <a:pPr algn="ctr"/>
                      <a:r>
                        <a:rPr lang="ru-RU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86332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64267,2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103,7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114621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353214,5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120,2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114621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417481,7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117,3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428596" y="21429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Динамика поступлений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бюджета 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 «Юкаменский район» от других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бюджетов  353 214,5 тыс. руб.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42844" y="1785926"/>
          <a:ext cx="7786742" cy="4779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1214422"/>
          <a:ext cx="8501122" cy="542256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86016"/>
                <a:gridCol w="2064544"/>
                <a:gridCol w="2125281"/>
                <a:gridCol w="2125281"/>
              </a:tblGrid>
              <a:tr h="89841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Первоначально</a:t>
                      </a:r>
                    </a:p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запланировано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Фактически поступило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Дополнительно поступило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19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107 449,0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138 263,5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30 814,5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19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136 678,3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157 676,8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20 998,5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19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57 775,8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57 775,8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19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 трансферты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709,5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709,5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1949"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Возврат остатков </a:t>
                      </a:r>
                      <a:r>
                        <a:rPr lang="ru-RU" sz="1800" b="0" smtClean="0">
                          <a:latin typeface="Times New Roman" pitchFamily="18" charset="0"/>
                          <a:cs typeface="Times New Roman" pitchFamily="18" charset="0"/>
                        </a:rPr>
                        <a:t>прошлых лет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-1211,1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-1211,1</a:t>
                      </a:r>
                      <a:endParaRPr lang="ru-RU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2194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244 127,3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353 214,5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109 086,7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142844" y="214290"/>
            <a:ext cx="8515352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Исполнение по безвозмездным поступлениям,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тыс. руб.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3542</TotalTime>
  <Words>770</Words>
  <Application>Microsoft Office PowerPoint</Application>
  <PresentationFormat>Экран (4:3)</PresentationFormat>
  <Paragraphs>253</Paragraphs>
  <Slides>24</Slides>
  <Notes>24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Тема Office</vt:lpstr>
      <vt:lpstr>Worksheet</vt:lpstr>
      <vt:lpstr>Муниципальное образование «Юкаменский район»  Отчёт об исполнении бюджета за 2019 год  </vt:lpstr>
      <vt:lpstr>          </vt:lpstr>
      <vt:lpstr>Доходы бюджета МО «Юкаменский район» </vt:lpstr>
      <vt:lpstr>Слайд 4</vt:lpstr>
      <vt:lpstr>Налоговые доходы бюджета МО «Юкаменский  район»</vt:lpstr>
      <vt:lpstr>Неналоговые доходы бюджета МО «Юкаменский район» </vt:lpstr>
      <vt:lpstr>Слайд 7</vt:lpstr>
      <vt:lpstr>Безвозмездные поступления бюджета  МО «Юкаменский район» от других бюджетов  353 214,5 тыс. руб.</vt:lpstr>
      <vt:lpstr>Слайд 9</vt:lpstr>
      <vt:lpstr> Расходы бюджета МО «Юкаменский район»    </vt:lpstr>
      <vt:lpstr> Социально-значимые расходы бюджета  МО «Юкаменский район» </vt:lpstr>
      <vt:lpstr>Структура расходов бюджета МО  «Юкаменский район» 396 583,0  руб.</vt:lpstr>
      <vt:lpstr>Муниципальная программа  «Развитие образования и воспитание»  219 835,1 тыс.руб. </vt:lpstr>
      <vt:lpstr>Слайд 14</vt:lpstr>
      <vt:lpstr>Муниципальная программа «Социальная поддержка населения» 12 941,0  тыс.руб.</vt:lpstr>
      <vt:lpstr>Муниципальная программа «Охрана здоровья и формирование здорового образа жизни населения»   1 711,6 тыс. руб.</vt:lpstr>
      <vt:lpstr>Муниципальная программа «Создание условий для устойчивого экономического развития»         125,0  тыс. руб.</vt:lpstr>
      <vt:lpstr>  Муниципальная программа «Безопасность» 2 179,7 тыс. руб.                   </vt:lpstr>
      <vt:lpstr> Муниципальная программа «Муниципальное хозяйство»  44 654,0  тыс. руб.                                                                   </vt:lpstr>
      <vt:lpstr>  Муниципальная программа  «Муниципальное управление», тыс.руб. </vt:lpstr>
      <vt:lpstr>Показатели расходов</vt:lpstr>
      <vt:lpstr>Слайд 22</vt:lpstr>
      <vt:lpstr>Задачи на 2020 год: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467</cp:revision>
  <dcterms:created xsi:type="dcterms:W3CDTF">2018-04-17T10:30:30Z</dcterms:created>
  <dcterms:modified xsi:type="dcterms:W3CDTF">2020-05-28T06:17:31Z</dcterms:modified>
</cp:coreProperties>
</file>